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66" r:id="rId3"/>
    <p:sldId id="267" r:id="rId4"/>
    <p:sldId id="268" r:id="rId5"/>
    <p:sldId id="260" r:id="rId6"/>
    <p:sldId id="259" r:id="rId7"/>
    <p:sldId id="269" r:id="rId8"/>
    <p:sldId id="28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君 金" initials="君" lastIdx="1" clrIdx="0">
    <p:extLst>
      <p:ext uri="{19B8F6BF-5375-455C-9EA6-DF929625EA0E}">
        <p15:presenceInfo xmlns:p15="http://schemas.microsoft.com/office/powerpoint/2012/main" userId="83a9df6b60408a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377"/>
    <a:srgbClr val="0BD6FD"/>
    <a:srgbClr val="141414"/>
    <a:srgbClr val="010101"/>
    <a:srgbClr val="767676"/>
    <a:srgbClr val="1F1F1F"/>
    <a:srgbClr val="0D0D0D"/>
    <a:srgbClr val="0D242F"/>
    <a:srgbClr val="0F0F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3850" autoAdjust="0"/>
  </p:normalViewPr>
  <p:slideViewPr>
    <p:cSldViewPr snapToGrid="0">
      <p:cViewPr varScale="1">
        <p:scale>
          <a:sx n="61" d="100"/>
          <a:sy n="61" d="100"/>
        </p:scale>
        <p:origin x="8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9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3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3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1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5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8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61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-479"/>
            <a:ext cx="12192851" cy="68584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0474" y="4310629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0474" y="4833849"/>
            <a:ext cx="59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1875" y="419099"/>
            <a:ext cx="44958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</a:rPr>
              <a:t>二的拼接复原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94402A-55AC-4438-AAB4-E6A63F0CCAA0}"/>
              </a:ext>
            </a:extLst>
          </p:cNvPr>
          <p:cNvSpPr/>
          <p:nvPr/>
        </p:nvSpPr>
        <p:spPr>
          <a:xfrm>
            <a:off x="2829427" y="353442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  <a:bevelB w="38100" h="38100"/>
            </a:sp3d>
          </a:bodyPr>
          <a:lstStyle/>
          <a:p>
            <a:pPr algn="ctr"/>
            <a:r>
              <a:rPr lang="zh-CN" altLang="en-US" sz="5400" dirty="0">
                <a:ln w="0"/>
                <a:effectLst>
                  <a:glow rad="127000">
                    <a:schemeClr val="accent1">
                      <a:alpha val="5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二维碎片的拼接复原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glow rad="127000">
                  <a:schemeClr val="accent1">
                    <a:alpha val="5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755B42B-5CA6-4E80-8E37-FA50A1BA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2" y="1136712"/>
            <a:ext cx="5715000" cy="5028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Freeform 167">
            <a:extLst>
              <a:ext uri="{FF2B5EF4-FFF2-40B4-BE49-F238E27FC236}">
                <a16:creationId xmlns:a16="http://schemas.microsoft.com/office/drawing/2014/main" id="{2F3BB83D-8E90-4E90-B3B9-5B513150A278}"/>
              </a:ext>
            </a:extLst>
          </p:cNvPr>
          <p:cNvSpPr>
            <a:spLocks/>
          </p:cNvSpPr>
          <p:nvPr/>
        </p:nvSpPr>
        <p:spPr bwMode="auto">
          <a:xfrm>
            <a:off x="857334" y="475136"/>
            <a:ext cx="1173927" cy="1175336"/>
          </a:xfrm>
          <a:custGeom>
            <a:avLst/>
            <a:gdLst>
              <a:gd name="T0" fmla="*/ 290 w 310"/>
              <a:gd name="T1" fmla="*/ 119 h 310"/>
              <a:gd name="T2" fmla="*/ 191 w 310"/>
              <a:gd name="T3" fmla="*/ 290 h 310"/>
              <a:gd name="T4" fmla="*/ 20 w 310"/>
              <a:gd name="T5" fmla="*/ 191 h 310"/>
              <a:gd name="T6" fmla="*/ 119 w 310"/>
              <a:gd name="T7" fmla="*/ 20 h 310"/>
              <a:gd name="T8" fmla="*/ 290 w 310"/>
              <a:gd name="T9" fmla="*/ 11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310">
                <a:moveTo>
                  <a:pt x="290" y="119"/>
                </a:moveTo>
                <a:cubicBezTo>
                  <a:pt x="310" y="193"/>
                  <a:pt x="266" y="270"/>
                  <a:pt x="191" y="290"/>
                </a:cubicBezTo>
                <a:cubicBezTo>
                  <a:pt x="117" y="310"/>
                  <a:pt x="40" y="266"/>
                  <a:pt x="20" y="191"/>
                </a:cubicBezTo>
                <a:cubicBezTo>
                  <a:pt x="0" y="117"/>
                  <a:pt x="44" y="40"/>
                  <a:pt x="119" y="20"/>
                </a:cubicBezTo>
                <a:cubicBezTo>
                  <a:pt x="193" y="0"/>
                  <a:pt x="270" y="44"/>
                  <a:pt x="290" y="119"/>
                </a:cubicBezTo>
                <a:close/>
              </a:path>
            </a:pathLst>
          </a:custGeom>
          <a:noFill/>
          <a:ln w="25400" cap="rnd" cmpd="sng">
            <a:gradFill>
              <a:gsLst>
                <a:gs pos="0">
                  <a:srgbClr val="155377"/>
                </a:gs>
                <a:gs pos="56000">
                  <a:srgbClr val="155377">
                    <a:alpha val="34000"/>
                  </a:srgbClr>
                </a:gs>
                <a:gs pos="100000">
                  <a:srgbClr val="0BD6FD">
                    <a:alpha val="73000"/>
                  </a:srgbClr>
                </a:gs>
              </a:gsLst>
              <a:lin ang="5400000" scaled="1"/>
            </a:gra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5A9C74D-8F5E-42D6-8192-082D0F8B9AEB}"/>
              </a:ext>
            </a:extLst>
          </p:cNvPr>
          <p:cNvGrpSpPr/>
          <p:nvPr/>
        </p:nvGrpSpPr>
        <p:grpSpPr>
          <a:xfrm>
            <a:off x="769959" y="365213"/>
            <a:ext cx="2264025" cy="1321862"/>
            <a:chOff x="9319936" y="452420"/>
            <a:chExt cx="2264025" cy="1321862"/>
          </a:xfrm>
        </p:grpSpPr>
        <p:grpSp>
          <p:nvGrpSpPr>
            <p:cNvPr id="18" name="Group 166">
              <a:extLst>
                <a:ext uri="{FF2B5EF4-FFF2-40B4-BE49-F238E27FC236}">
                  <a16:creationId xmlns:a16="http://schemas.microsoft.com/office/drawing/2014/main" id="{DC35B4F4-E761-4A80-B373-8E2F582DCD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22" name="Freeform 167">
                <a:extLst>
                  <a:ext uri="{FF2B5EF4-FFF2-40B4-BE49-F238E27FC236}">
                    <a16:creationId xmlns:a16="http://schemas.microsoft.com/office/drawing/2014/main" id="{A8DA9DE6-8C5D-4B38-A0BC-10ED63A43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68">
                <a:extLst>
                  <a:ext uri="{FF2B5EF4-FFF2-40B4-BE49-F238E27FC236}">
                    <a16:creationId xmlns:a16="http://schemas.microsoft.com/office/drawing/2014/main" id="{59F89F21-F00E-47B2-A8C9-C04A91F86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169">
                <a:extLst>
                  <a:ext uri="{FF2B5EF4-FFF2-40B4-BE49-F238E27FC236}">
                    <a16:creationId xmlns:a16="http://schemas.microsoft.com/office/drawing/2014/main" id="{B34AE606-AAE4-48AA-BC38-79AFE0F6B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170">
                <a:extLst>
                  <a:ext uri="{FF2B5EF4-FFF2-40B4-BE49-F238E27FC236}">
                    <a16:creationId xmlns:a16="http://schemas.microsoft.com/office/drawing/2014/main" id="{D0F6E0C6-2BA9-4400-8A0B-B923A705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71">
                <a:extLst>
                  <a:ext uri="{FF2B5EF4-FFF2-40B4-BE49-F238E27FC236}">
                    <a16:creationId xmlns:a16="http://schemas.microsoft.com/office/drawing/2014/main" id="{82D28AD7-50DF-40A4-8143-83894A8E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72">
                <a:extLst>
                  <a:ext uri="{FF2B5EF4-FFF2-40B4-BE49-F238E27FC236}">
                    <a16:creationId xmlns:a16="http://schemas.microsoft.com/office/drawing/2014/main" id="{215035B8-6BBD-45B4-98F0-9D4633F7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744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70493C9-4798-4C92-B6C3-827432DB4C35}"/>
                </a:ext>
              </a:extLst>
            </p:cNvPr>
            <p:cNvGrpSpPr/>
            <p:nvPr/>
          </p:nvGrpSpPr>
          <p:grpSpPr>
            <a:xfrm>
              <a:off x="9480500" y="889208"/>
              <a:ext cx="2103461" cy="885074"/>
              <a:chOff x="4853688" y="3700061"/>
              <a:chExt cx="2103461" cy="88507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359010-4C55-47C6-B61A-7255ECF601D7}"/>
                  </a:ext>
                </a:extLst>
              </p:cNvPr>
              <p:cNvSpPr txBox="1"/>
              <p:nvPr/>
            </p:nvSpPr>
            <p:spPr>
              <a:xfrm>
                <a:off x="4853688" y="3700061"/>
                <a:ext cx="210346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cs typeface="Raavi" panose="020B0502040204020203" pitchFamily="34" charset="0"/>
                  </a:rPr>
                  <a:t>PART ONE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407E804-B33D-4634-AE75-5F479C363419}"/>
                  </a:ext>
                </a:extLst>
              </p:cNvPr>
              <p:cNvSpPr/>
              <p:nvPr/>
            </p:nvSpPr>
            <p:spPr>
              <a:xfrm>
                <a:off x="6359407" y="4061915"/>
                <a:ext cx="184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Raavi" panose="020B0502040204020203" pitchFamily="34" charset="0"/>
                </a:endParaRPr>
              </a:p>
            </p:txBody>
          </p:sp>
        </p:grp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FB02B37A-6079-448C-A09C-40468134EF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62964" y="552872"/>
            <a:ext cx="1577975" cy="1447800"/>
            <a:chOff x="5191" y="1400"/>
            <a:chExt cx="994" cy="912"/>
          </a:xfrm>
        </p:grpSpPr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2034161-8094-4C78-B0EF-AB2F8BC4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" y="1478"/>
              <a:ext cx="834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CA0A9F87-ABE2-4144-B70F-E88C7AE0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715"/>
              <a:ext cx="984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C8719C66-0180-453D-89F1-5AA8B5AD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" y="1400"/>
              <a:ext cx="172" cy="172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5E0F5B27-1758-4B27-A1C3-430C8273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" y="1400"/>
              <a:ext cx="64" cy="64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3E59684-AF5B-461E-90F3-A3838E45B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" y="1828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39C660A-E1B2-45C1-8145-1CDE8930F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" y="1615"/>
              <a:ext cx="178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B6BFBB6F-D865-4F3C-B70E-4295BDFF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1674"/>
              <a:ext cx="973" cy="511"/>
            </a:xfrm>
            <a:custGeom>
              <a:avLst/>
              <a:gdLst>
                <a:gd name="T0" fmla="*/ 347 w 362"/>
                <a:gd name="T1" fmla="*/ 114 h 190"/>
                <a:gd name="T2" fmla="*/ 358 w 362"/>
                <a:gd name="T3" fmla="*/ 154 h 190"/>
                <a:gd name="T4" fmla="*/ 162 w 362"/>
                <a:gd name="T5" fmla="*/ 154 h 190"/>
                <a:gd name="T6" fmla="*/ 13 w 362"/>
                <a:gd name="T7" fmla="*/ 26 h 190"/>
                <a:gd name="T8" fmla="*/ 68 w 362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90">
                  <a:moveTo>
                    <a:pt x="347" y="114"/>
                  </a:moveTo>
                  <a:cubicBezTo>
                    <a:pt x="358" y="129"/>
                    <a:pt x="362" y="143"/>
                    <a:pt x="358" y="154"/>
                  </a:cubicBezTo>
                  <a:cubicBezTo>
                    <a:pt x="345" y="190"/>
                    <a:pt x="257" y="189"/>
                    <a:pt x="162" y="154"/>
                  </a:cubicBezTo>
                  <a:cubicBezTo>
                    <a:pt x="67" y="118"/>
                    <a:pt x="0" y="61"/>
                    <a:pt x="13" y="26"/>
                  </a:cubicBezTo>
                  <a:cubicBezTo>
                    <a:pt x="19" y="10"/>
                    <a:pt x="39" y="2"/>
                    <a:pt x="68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0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7325929" y="2123012"/>
            <a:ext cx="1577975" cy="1447800"/>
            <a:chOff x="5191" y="1400"/>
            <a:chExt cx="994" cy="91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63" y="1478"/>
              <a:ext cx="834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201" y="1715"/>
              <a:ext cx="984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002" y="1400"/>
              <a:ext cx="172" cy="172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863" y="1400"/>
              <a:ext cx="64" cy="64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390" y="1828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27" y="1615"/>
              <a:ext cx="178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191" y="1674"/>
              <a:ext cx="973" cy="511"/>
            </a:xfrm>
            <a:custGeom>
              <a:avLst/>
              <a:gdLst>
                <a:gd name="T0" fmla="*/ 347 w 362"/>
                <a:gd name="T1" fmla="*/ 114 h 190"/>
                <a:gd name="T2" fmla="*/ 358 w 362"/>
                <a:gd name="T3" fmla="*/ 154 h 190"/>
                <a:gd name="T4" fmla="*/ 162 w 362"/>
                <a:gd name="T5" fmla="*/ 154 h 190"/>
                <a:gd name="T6" fmla="*/ 13 w 362"/>
                <a:gd name="T7" fmla="*/ 26 h 190"/>
                <a:gd name="T8" fmla="*/ 68 w 362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90">
                  <a:moveTo>
                    <a:pt x="347" y="114"/>
                  </a:moveTo>
                  <a:cubicBezTo>
                    <a:pt x="358" y="129"/>
                    <a:pt x="362" y="143"/>
                    <a:pt x="358" y="154"/>
                  </a:cubicBezTo>
                  <a:cubicBezTo>
                    <a:pt x="345" y="190"/>
                    <a:pt x="257" y="189"/>
                    <a:pt x="162" y="154"/>
                  </a:cubicBezTo>
                  <a:cubicBezTo>
                    <a:pt x="67" y="118"/>
                    <a:pt x="0" y="61"/>
                    <a:pt x="13" y="26"/>
                  </a:cubicBezTo>
                  <a:cubicBezTo>
                    <a:pt x="19" y="10"/>
                    <a:pt x="39" y="2"/>
                    <a:pt x="68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76081" y="1717825"/>
            <a:ext cx="7823433" cy="3302750"/>
            <a:chOff x="1446927" y="1675157"/>
            <a:chExt cx="7823433" cy="3302750"/>
          </a:xfrm>
        </p:grpSpPr>
        <p:grpSp>
          <p:nvGrpSpPr>
            <p:cNvPr id="2" name="组合 1"/>
            <p:cNvGrpSpPr/>
            <p:nvPr/>
          </p:nvGrpSpPr>
          <p:grpSpPr>
            <a:xfrm>
              <a:off x="1446927" y="1675157"/>
              <a:ext cx="7823433" cy="3302750"/>
              <a:chOff x="2361711" y="1774646"/>
              <a:chExt cx="7823433" cy="3302750"/>
            </a:xfrm>
          </p:grpSpPr>
          <p:grpSp>
            <p:nvGrpSpPr>
              <p:cNvPr id="187" name="Group 166"/>
              <p:cNvGrpSpPr>
                <a:grpSpLocks noChangeAspect="1"/>
              </p:cNvGrpSpPr>
              <p:nvPr/>
            </p:nvGrpSpPr>
            <p:grpSpPr bwMode="auto">
              <a:xfrm>
                <a:off x="2361711" y="1774646"/>
                <a:ext cx="3559873" cy="3302750"/>
                <a:chOff x="675" y="1387"/>
                <a:chExt cx="983" cy="912"/>
              </a:xfrm>
              <a:noFill/>
            </p:grpSpPr>
            <p:sp>
              <p:nvSpPr>
                <p:cNvPr id="189" name="Freeform 167"/>
                <p:cNvSpPr>
                  <a:spLocks/>
                </p:cNvSpPr>
                <p:nvPr/>
              </p:nvSpPr>
              <p:spPr bwMode="auto">
                <a:xfrm>
                  <a:off x="737" y="1465"/>
                  <a:ext cx="833" cy="834"/>
                </a:xfrm>
                <a:custGeom>
                  <a:avLst/>
                  <a:gdLst>
                    <a:gd name="T0" fmla="*/ 290 w 310"/>
                    <a:gd name="T1" fmla="*/ 119 h 310"/>
                    <a:gd name="T2" fmla="*/ 191 w 310"/>
                    <a:gd name="T3" fmla="*/ 290 h 310"/>
                    <a:gd name="T4" fmla="*/ 20 w 310"/>
                    <a:gd name="T5" fmla="*/ 191 h 310"/>
                    <a:gd name="T6" fmla="*/ 119 w 310"/>
                    <a:gd name="T7" fmla="*/ 20 h 310"/>
                    <a:gd name="T8" fmla="*/ 290 w 310"/>
                    <a:gd name="T9" fmla="*/ 11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310">
                      <a:moveTo>
                        <a:pt x="290" y="119"/>
                      </a:moveTo>
                      <a:cubicBezTo>
                        <a:pt x="310" y="193"/>
                        <a:pt x="266" y="270"/>
                        <a:pt x="191" y="290"/>
                      </a:cubicBezTo>
                      <a:cubicBezTo>
                        <a:pt x="117" y="310"/>
                        <a:pt x="40" y="266"/>
                        <a:pt x="20" y="191"/>
                      </a:cubicBezTo>
                      <a:cubicBezTo>
                        <a:pt x="0" y="117"/>
                        <a:pt x="44" y="40"/>
                        <a:pt x="119" y="20"/>
                      </a:cubicBezTo>
                      <a:cubicBezTo>
                        <a:pt x="193" y="0"/>
                        <a:pt x="270" y="44"/>
                        <a:pt x="290" y="119"/>
                      </a:cubicBezTo>
                      <a:close/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8"/>
                <p:cNvSpPr>
                  <a:spLocks/>
                </p:cNvSpPr>
                <p:nvPr/>
              </p:nvSpPr>
              <p:spPr bwMode="auto">
                <a:xfrm>
                  <a:off x="675" y="1702"/>
                  <a:ext cx="983" cy="427"/>
                </a:xfrm>
                <a:custGeom>
                  <a:avLst/>
                  <a:gdLst>
                    <a:gd name="T0" fmla="*/ 301 w 366"/>
                    <a:gd name="T1" fmla="*/ 0 h 159"/>
                    <a:gd name="T2" fmla="*/ 331 w 366"/>
                    <a:gd name="T3" fmla="*/ 6 h 159"/>
                    <a:gd name="T4" fmla="*/ 358 w 366"/>
                    <a:gd name="T5" fmla="*/ 27 h 159"/>
                    <a:gd name="T6" fmla="*/ 196 w 366"/>
                    <a:gd name="T7" fmla="*/ 133 h 159"/>
                    <a:gd name="T8" fmla="*/ 2 w 366"/>
                    <a:gd name="T9" fmla="*/ 123 h 159"/>
                    <a:gd name="T10" fmla="*/ 13 w 366"/>
                    <a:gd name="T11" fmla="*/ 9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6" h="159">
                      <a:moveTo>
                        <a:pt x="301" y="0"/>
                      </a:moveTo>
                      <a:cubicBezTo>
                        <a:pt x="313" y="1"/>
                        <a:pt x="323" y="3"/>
                        <a:pt x="331" y="6"/>
                      </a:cubicBezTo>
                      <a:cubicBezTo>
                        <a:pt x="346" y="10"/>
                        <a:pt x="355" y="17"/>
                        <a:pt x="358" y="27"/>
                      </a:cubicBezTo>
                      <a:cubicBezTo>
                        <a:pt x="366" y="59"/>
                        <a:pt x="294" y="106"/>
                        <a:pt x="196" y="133"/>
                      </a:cubicBezTo>
                      <a:cubicBezTo>
                        <a:pt x="98" y="159"/>
                        <a:pt x="11" y="155"/>
                        <a:pt x="2" y="123"/>
                      </a:cubicBezTo>
                      <a:cubicBezTo>
                        <a:pt x="0" y="114"/>
                        <a:pt x="4" y="104"/>
                        <a:pt x="13" y="93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Oval 169"/>
                <p:cNvSpPr>
                  <a:spLocks noChangeArrowheads="1"/>
                </p:cNvSpPr>
                <p:nvPr/>
              </p:nvSpPr>
              <p:spPr bwMode="auto">
                <a:xfrm>
                  <a:off x="1476" y="1387"/>
                  <a:ext cx="172" cy="172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71"/>
                <p:cNvSpPr>
                  <a:spLocks/>
                </p:cNvSpPr>
                <p:nvPr/>
              </p:nvSpPr>
              <p:spPr bwMode="auto">
                <a:xfrm>
                  <a:off x="863" y="1815"/>
                  <a:ext cx="8" cy="45"/>
                </a:xfrm>
                <a:custGeom>
                  <a:avLst/>
                  <a:gdLst>
                    <a:gd name="T0" fmla="*/ 0 w 3"/>
                    <a:gd name="T1" fmla="*/ 17 h 17"/>
                    <a:gd name="T2" fmla="*/ 3 w 3"/>
                    <a:gd name="T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17">
                      <a:moveTo>
                        <a:pt x="0" y="17"/>
                      </a:moveTo>
                      <a:cubicBezTo>
                        <a:pt x="1" y="12"/>
                        <a:pt x="2" y="6"/>
                        <a:pt x="3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72"/>
                <p:cNvSpPr>
                  <a:spLocks/>
                </p:cNvSpPr>
                <p:nvPr/>
              </p:nvSpPr>
              <p:spPr bwMode="auto">
                <a:xfrm>
                  <a:off x="901" y="1602"/>
                  <a:ext cx="177" cy="137"/>
                </a:xfrm>
                <a:custGeom>
                  <a:avLst/>
                  <a:gdLst>
                    <a:gd name="T0" fmla="*/ 0 w 66"/>
                    <a:gd name="T1" fmla="*/ 51 h 51"/>
                    <a:gd name="T2" fmla="*/ 66 w 66"/>
                    <a:gd name="T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0" y="51"/>
                      </a:moveTo>
                      <a:cubicBezTo>
                        <a:pt x="13" y="27"/>
                        <a:pt x="37" y="8"/>
                        <a:pt x="66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9" name="文本框 198"/>
              <p:cNvSpPr txBox="1"/>
              <p:nvPr/>
            </p:nvSpPr>
            <p:spPr>
              <a:xfrm>
                <a:off x="4747437" y="2907492"/>
                <a:ext cx="5437707" cy="17543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PART ONE</a:t>
                </a:r>
              </a:p>
              <a:p>
                <a:r>
                  <a:rPr lang="en-US" altLang="zh-CN" sz="5400" dirty="0">
                    <a:solidFill>
                      <a:schemeClr val="bg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ADD YOUR TITLE</a:t>
                </a: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816325" y="4412573"/>
              <a:ext cx="30329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YOUR TEXT HERE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4195704C-1CAD-4B92-A4C0-08591205C1A6}"/>
              </a:ext>
            </a:extLst>
          </p:cNvPr>
          <p:cNvSpPr/>
          <p:nvPr/>
        </p:nvSpPr>
        <p:spPr>
          <a:xfrm>
            <a:off x="3135520" y="509228"/>
            <a:ext cx="4483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4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4DAEB-326C-4471-8CDA-943809EC6F95}"/>
              </a:ext>
            </a:extLst>
          </p:cNvPr>
          <p:cNvSpPr txBox="1"/>
          <p:nvPr/>
        </p:nvSpPr>
        <p:spPr>
          <a:xfrm>
            <a:off x="901818" y="1717825"/>
            <a:ext cx="6676523" cy="460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	</a:t>
            </a:r>
            <a:r>
              <a:rPr lang="zh-CN" altLang="zh-CN" dirty="0"/>
              <a:t>二维碎片的复原拼合工作大都采用手工的方式</a:t>
            </a:r>
            <a:r>
              <a:rPr lang="en-US" altLang="zh-CN" dirty="0"/>
              <a:t>,</a:t>
            </a:r>
            <a:r>
              <a:rPr lang="zh-CN" altLang="zh-CN" dirty="0"/>
              <a:t>拼合的效率十分低下</a:t>
            </a:r>
            <a:r>
              <a:rPr lang="en-US" altLang="zh-CN" dirty="0"/>
              <a:t>,</a:t>
            </a:r>
            <a:r>
              <a:rPr lang="zh-CN" altLang="zh-CN" dirty="0"/>
              <a:t>但随着计算机技术的发展</a:t>
            </a:r>
            <a:r>
              <a:rPr lang="en-US" altLang="zh-CN" dirty="0"/>
              <a:t>,</a:t>
            </a:r>
            <a:r>
              <a:rPr lang="zh-CN" altLang="zh-CN" dirty="0"/>
              <a:t>尤其是在图形学方面的迅猛发展</a:t>
            </a:r>
            <a:r>
              <a:rPr lang="en-US" altLang="zh-CN" dirty="0"/>
              <a:t>,</a:t>
            </a:r>
            <a:r>
              <a:rPr lang="zh-CN" altLang="zh-CN" dirty="0"/>
              <a:t>使得计算机处理二维碎片的拼合成为可能。二维碎片的轮廓匹配技术目前已发展为计算机视觉、图像分析、医学图像配准、文物复原、光学和雷达跟踪、及模式识别等领域中的重要课题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	</a:t>
            </a:r>
            <a:r>
              <a:rPr lang="zh-CN" altLang="en-US" dirty="0"/>
              <a:t>在</a:t>
            </a:r>
            <a:r>
              <a:rPr lang="zh-CN" altLang="zh-CN" dirty="0"/>
              <a:t>某些特殊场景</a:t>
            </a:r>
            <a:r>
              <a:rPr lang="zh-CN" altLang="en-US" dirty="0"/>
              <a:t>，</a:t>
            </a:r>
            <a:r>
              <a:rPr lang="zh-CN" altLang="zh-CN" dirty="0"/>
              <a:t>比如考古挖掘领域，由于时间久远。发掘的文物大都是破碎不完整的，如果纯靠人力对其复原需要大量的时间和精力，计算机辅助拼接碎片有很大的需求。还有碎纸机销毁了很重要的文件，需要将碎片拼接复原。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	</a:t>
            </a:r>
            <a:r>
              <a:rPr lang="zh-CN" altLang="zh-CN" dirty="0"/>
              <a:t>我们针对这方面的需求开发了一款软件，该软件可以根据碎片</a:t>
            </a:r>
            <a:r>
              <a:rPr lang="zh-CN" altLang="en-US" dirty="0"/>
              <a:t>图像</a:t>
            </a:r>
            <a:r>
              <a:rPr lang="zh-CN" altLang="zh-CN" dirty="0"/>
              <a:t>，对碎片进行拼接和复原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 descr="ç¸å³å¾ç">
            <a:extLst>
              <a:ext uri="{FF2B5EF4-FFF2-40B4-BE49-F238E27FC236}">
                <a16:creationId xmlns:a16="http://schemas.microsoft.com/office/drawing/2014/main" id="{C5152FF2-DC3C-4A52-9D8A-A5614192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00" y="2011362"/>
            <a:ext cx="6149635" cy="2835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02076" y="2700548"/>
            <a:ext cx="2555875" cy="824874"/>
            <a:chOff x="5220296" y="3753354"/>
            <a:chExt cx="2555875" cy="82487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5220296" y="3753354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BD6F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5220296" y="4302003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414323" y="3036314"/>
            <a:ext cx="3562110" cy="3202092"/>
            <a:chOff x="1156" y="1950"/>
            <a:chExt cx="1029" cy="925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261" y="2042"/>
              <a:ext cx="86" cy="86"/>
            </a:xfrm>
            <a:prstGeom prst="ellipse">
              <a:avLst/>
            </a:pr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847" y="2025"/>
              <a:ext cx="236" cy="237"/>
            </a:xfrm>
            <a:custGeom>
              <a:avLst/>
              <a:gdLst>
                <a:gd name="T0" fmla="*/ 44 w 88"/>
                <a:gd name="T1" fmla="*/ 0 h 88"/>
                <a:gd name="T2" fmla="*/ 88 w 88"/>
                <a:gd name="T3" fmla="*/ 44 h 88"/>
                <a:gd name="T4" fmla="*/ 44 w 88"/>
                <a:gd name="T5" fmla="*/ 88 h 88"/>
                <a:gd name="T6" fmla="*/ 0 w 88"/>
                <a:gd name="T7" fmla="*/ 44 h 88"/>
                <a:gd name="T8" fmla="*/ 44 w 8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cubicBezTo>
                    <a:pt x="68" y="0"/>
                    <a:pt x="88" y="19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266" y="2036"/>
              <a:ext cx="839" cy="839"/>
            </a:xfrm>
            <a:custGeom>
              <a:avLst/>
              <a:gdLst>
                <a:gd name="T0" fmla="*/ 308 w 312"/>
                <a:gd name="T1" fmla="*/ 121 h 312"/>
                <a:gd name="T2" fmla="*/ 312 w 312"/>
                <a:gd name="T3" fmla="*/ 155 h 312"/>
                <a:gd name="T4" fmla="*/ 156 w 312"/>
                <a:gd name="T5" fmla="*/ 312 h 312"/>
                <a:gd name="T6" fmla="*/ 0 w 312"/>
                <a:gd name="T7" fmla="*/ 156 h 312"/>
                <a:gd name="T8" fmla="*/ 155 w 312"/>
                <a:gd name="T9" fmla="*/ 0 h 312"/>
                <a:gd name="T10" fmla="*/ 223 w 312"/>
                <a:gd name="T11" fmla="*/ 1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308" y="121"/>
                  </a:moveTo>
                  <a:cubicBezTo>
                    <a:pt x="310" y="132"/>
                    <a:pt x="312" y="144"/>
                    <a:pt x="312" y="155"/>
                  </a:cubicBezTo>
                  <a:cubicBezTo>
                    <a:pt x="312" y="242"/>
                    <a:pt x="242" y="312"/>
                    <a:pt x="156" y="312"/>
                  </a:cubicBez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180" y="0"/>
                    <a:pt x="203" y="5"/>
                    <a:pt x="223" y="15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156" y="2200"/>
              <a:ext cx="1029" cy="535"/>
            </a:xfrm>
            <a:custGeom>
              <a:avLst/>
              <a:gdLst>
                <a:gd name="T0" fmla="*/ 353 w 383"/>
                <a:gd name="T1" fmla="*/ 96 h 199"/>
                <a:gd name="T2" fmla="*/ 377 w 383"/>
                <a:gd name="T3" fmla="*/ 154 h 199"/>
                <a:gd name="T4" fmla="*/ 171 w 383"/>
                <a:gd name="T5" fmla="*/ 165 h 199"/>
                <a:gd name="T6" fmla="*/ 13 w 383"/>
                <a:gd name="T7" fmla="*/ 32 h 199"/>
                <a:gd name="T8" fmla="*/ 73 w 383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9">
                  <a:moveTo>
                    <a:pt x="353" y="96"/>
                  </a:moveTo>
                  <a:cubicBezTo>
                    <a:pt x="373" y="117"/>
                    <a:pt x="383" y="137"/>
                    <a:pt x="377" y="154"/>
                  </a:cubicBezTo>
                  <a:cubicBezTo>
                    <a:pt x="364" y="194"/>
                    <a:pt x="271" y="199"/>
                    <a:pt x="171" y="165"/>
                  </a:cubicBezTo>
                  <a:cubicBezTo>
                    <a:pt x="70" y="131"/>
                    <a:pt x="0" y="72"/>
                    <a:pt x="13" y="32"/>
                  </a:cubicBezTo>
                  <a:cubicBezTo>
                    <a:pt x="19" y="14"/>
                    <a:pt x="41" y="3"/>
                    <a:pt x="73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535" y="2488"/>
              <a:ext cx="38" cy="16"/>
            </a:xfrm>
            <a:custGeom>
              <a:avLst/>
              <a:gdLst>
                <a:gd name="T0" fmla="*/ 14 w 14"/>
                <a:gd name="T1" fmla="*/ 6 h 6"/>
                <a:gd name="T2" fmla="*/ 0 w 1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cubicBezTo>
                    <a:pt x="9" y="4"/>
                    <a:pt x="5" y="2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659" y="2536"/>
              <a:ext cx="344" cy="62"/>
            </a:xfrm>
            <a:custGeom>
              <a:avLst/>
              <a:gdLst>
                <a:gd name="T0" fmla="*/ 128 w 128"/>
                <a:gd name="T1" fmla="*/ 22 h 23"/>
                <a:gd name="T2" fmla="*/ 0 w 1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3">
                  <a:moveTo>
                    <a:pt x="128" y="22"/>
                  </a:moveTo>
                  <a:cubicBezTo>
                    <a:pt x="92" y="23"/>
                    <a:pt x="47" y="16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965" y="1950"/>
              <a:ext cx="193" cy="385"/>
            </a:xfrm>
            <a:custGeom>
              <a:avLst/>
              <a:gdLst>
                <a:gd name="T0" fmla="*/ 0 w 72"/>
                <a:gd name="T1" fmla="*/ 0 h 143"/>
                <a:gd name="T2" fmla="*/ 72 w 72"/>
                <a:gd name="T3" fmla="*/ 72 h 143"/>
                <a:gd name="T4" fmla="*/ 41 w 72"/>
                <a:gd name="T5" fmla="*/ 131 h 143"/>
                <a:gd name="T6" fmla="*/ 7 w 72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43">
                  <a:moveTo>
                    <a:pt x="0" y="0"/>
                  </a:moveTo>
                  <a:cubicBezTo>
                    <a:pt x="39" y="0"/>
                    <a:pt x="72" y="32"/>
                    <a:pt x="72" y="72"/>
                  </a:cubicBezTo>
                  <a:cubicBezTo>
                    <a:pt x="72" y="96"/>
                    <a:pt x="60" y="118"/>
                    <a:pt x="41" y="131"/>
                  </a:cubicBezTo>
                  <a:cubicBezTo>
                    <a:pt x="31" y="138"/>
                    <a:pt x="20" y="142"/>
                    <a:pt x="7" y="143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1884" y="2319"/>
              <a:ext cx="30" cy="10"/>
            </a:xfrm>
            <a:custGeom>
              <a:avLst/>
              <a:gdLst>
                <a:gd name="T0" fmla="*/ 11 w 11"/>
                <a:gd name="T1" fmla="*/ 4 h 4"/>
                <a:gd name="T2" fmla="*/ 0 w 11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7" y="3"/>
                    <a:pt x="3" y="2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任意多边形 46"/>
          <p:cNvSpPr/>
          <p:nvPr/>
        </p:nvSpPr>
        <p:spPr bwMode="auto">
          <a:xfrm rot="19732764">
            <a:off x="3211286" y="960437"/>
            <a:ext cx="4455618" cy="39781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任意多边形 47"/>
          <p:cNvSpPr/>
          <p:nvPr/>
        </p:nvSpPr>
        <p:spPr bwMode="auto">
          <a:xfrm rot="19732764">
            <a:off x="839926" y="5876596"/>
            <a:ext cx="1192653" cy="76515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30A8B1-61FA-4A2C-B612-6647F51F7797}"/>
              </a:ext>
            </a:extLst>
          </p:cNvPr>
          <p:cNvSpPr/>
          <p:nvPr/>
        </p:nvSpPr>
        <p:spPr>
          <a:xfrm>
            <a:off x="4551366" y="455407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4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概要设计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B42270-EED8-469C-B520-BC6BEEDA57FB}"/>
              </a:ext>
            </a:extLst>
          </p:cNvPr>
          <p:cNvSpPr txBox="1"/>
          <p:nvPr/>
        </p:nvSpPr>
        <p:spPr>
          <a:xfrm>
            <a:off x="530063" y="1224088"/>
            <a:ext cx="8375398" cy="552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700" dirty="0">
                <a:latin typeface="+mn-ea"/>
              </a:rPr>
              <a:t>1.</a:t>
            </a:r>
            <a:r>
              <a:rPr lang="zh-CN" altLang="zh-CN" sz="1700" dirty="0">
                <a:latin typeface="+mn-ea"/>
              </a:rPr>
              <a:t>核心算法匹配组件模块：</a:t>
            </a:r>
          </a:p>
          <a:p>
            <a:pPr lvl="1">
              <a:lnSpc>
                <a:spcPct val="150000"/>
              </a:lnSpc>
            </a:pPr>
            <a:r>
              <a:rPr lang="zh-CN" altLang="zh-CN" sz="1700" dirty="0">
                <a:latin typeface="+mn-ea"/>
              </a:rPr>
              <a:t>全部用</a:t>
            </a:r>
            <a:r>
              <a:rPr lang="en-US" altLang="zh-CN" sz="1700" dirty="0">
                <a:latin typeface="+mn-ea"/>
              </a:rPr>
              <a:t>C++</a:t>
            </a:r>
            <a:r>
              <a:rPr lang="zh-CN" altLang="zh-CN" sz="1700" dirty="0">
                <a:latin typeface="+mn-ea"/>
              </a:rPr>
              <a:t>和</a:t>
            </a:r>
            <a:r>
              <a:rPr lang="en-US" altLang="zh-CN" sz="1700" dirty="0" err="1">
                <a:latin typeface="+mn-ea"/>
              </a:rPr>
              <a:t>opencv</a:t>
            </a:r>
            <a:r>
              <a:rPr lang="zh-CN" altLang="zh-CN" sz="1700" dirty="0">
                <a:latin typeface="+mn-ea"/>
              </a:rPr>
              <a:t>实现，先对碎片进行数字图像处理包括，高斯滤波，形态学滤波，二值化和轮廓树提取等处理。然后用动态规划的最大公共子串算法构建二个碎片的匹配器，最后基于优先队列和</a:t>
            </a:r>
            <a:r>
              <a:rPr lang="en-US" altLang="zh-CN" sz="1700" dirty="0">
                <a:latin typeface="+mn-ea"/>
              </a:rPr>
              <a:t>BFS</a:t>
            </a:r>
            <a:r>
              <a:rPr lang="zh-CN" altLang="zh-CN" sz="1700" dirty="0">
                <a:latin typeface="+mn-ea"/>
              </a:rPr>
              <a:t>实现的最小生成树算法拼接还原碎片，该模块是程序的核心算法功能组件。</a:t>
            </a:r>
          </a:p>
          <a:p>
            <a:pPr lvl="0">
              <a:lnSpc>
                <a:spcPct val="150000"/>
              </a:lnSpc>
            </a:pPr>
            <a:r>
              <a:rPr lang="en-US" altLang="zh-CN" sz="1700" dirty="0">
                <a:latin typeface="+mn-ea"/>
              </a:rPr>
              <a:t>2.</a:t>
            </a:r>
            <a:r>
              <a:rPr lang="zh-CN" altLang="zh-CN" sz="1700" dirty="0">
                <a:latin typeface="+mn-ea"/>
              </a:rPr>
              <a:t>接口调用模块</a:t>
            </a:r>
            <a:r>
              <a:rPr lang="en-US" altLang="zh-CN" sz="1700" dirty="0">
                <a:latin typeface="+mn-ea"/>
              </a:rPr>
              <a:t>: </a:t>
            </a:r>
            <a:endParaRPr lang="zh-CN" altLang="zh-CN" sz="17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1700" dirty="0">
                <a:latin typeface="+mn-ea"/>
              </a:rPr>
              <a:t>全部用</a:t>
            </a:r>
            <a:r>
              <a:rPr lang="en-US" altLang="zh-CN" sz="1700" dirty="0">
                <a:latin typeface="+mn-ea"/>
              </a:rPr>
              <a:t>Python</a:t>
            </a:r>
            <a:r>
              <a:rPr lang="zh-CN" altLang="zh-CN" sz="1700" dirty="0">
                <a:latin typeface="+mn-ea"/>
              </a:rPr>
              <a:t>实现，其功能包含，网页爬虫获取图像素材，随机切分得到一系列碎片调用底层</a:t>
            </a:r>
            <a:r>
              <a:rPr lang="en-US" altLang="zh-CN" sz="1700" dirty="0">
                <a:latin typeface="+mn-ea"/>
              </a:rPr>
              <a:t>C++</a:t>
            </a:r>
            <a:r>
              <a:rPr lang="zh-CN" altLang="zh-CN" sz="1700" dirty="0">
                <a:latin typeface="+mn-ea"/>
              </a:rPr>
              <a:t>实现的核心模块拼接复原图像，最后包含对拼接结果的测试程序。</a:t>
            </a:r>
          </a:p>
          <a:p>
            <a:pPr lvl="0">
              <a:lnSpc>
                <a:spcPct val="150000"/>
              </a:lnSpc>
            </a:pPr>
            <a:r>
              <a:rPr lang="en-US" altLang="zh-CN" sz="1700" dirty="0">
                <a:latin typeface="+mn-ea"/>
              </a:rPr>
              <a:t>3.</a:t>
            </a:r>
            <a:r>
              <a:rPr lang="zh-CN" altLang="zh-CN" sz="1700" dirty="0">
                <a:latin typeface="+mn-ea"/>
              </a:rPr>
              <a:t>界面</a:t>
            </a:r>
            <a:r>
              <a:rPr lang="en-US" altLang="zh-CN" sz="1700" dirty="0">
                <a:latin typeface="+mn-ea"/>
              </a:rPr>
              <a:t>UI</a:t>
            </a:r>
            <a:r>
              <a:rPr lang="zh-CN" altLang="zh-CN" sz="1700" dirty="0">
                <a:latin typeface="+mn-ea"/>
              </a:rPr>
              <a:t>模块：</a:t>
            </a:r>
          </a:p>
          <a:p>
            <a:pPr lvl="1">
              <a:lnSpc>
                <a:spcPct val="150000"/>
              </a:lnSpc>
            </a:pPr>
            <a:r>
              <a:rPr lang="en-US" altLang="zh-CN" sz="1700" dirty="0">
                <a:latin typeface="+mn-ea"/>
              </a:rPr>
              <a:t>PyQt5</a:t>
            </a:r>
            <a:r>
              <a:rPr lang="zh-CN" altLang="zh-CN" sz="1700" dirty="0">
                <a:latin typeface="+mn-ea"/>
              </a:rPr>
              <a:t>设计具有良好的用户交互，可以在界面自动生成碎片，并随机打乱，然后通过拼接按钮自动拼接复原，可以选择切分的数目和类型，可以下载测试数据，并对所有的测试数据全部拼接复原，统计它对不规则带纹理碎片的拼接效果。实践证明，大部分碎片都能取得满意的拼接效果。</a:t>
            </a:r>
          </a:p>
          <a:p>
            <a:pPr>
              <a:lnSpc>
                <a:spcPct val="150000"/>
              </a:lnSpc>
            </a:pPr>
            <a:endParaRPr lang="zh-CN" altLang="en-US" sz="1700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7E921E-1E0E-4524-9E62-A8783D453044}"/>
              </a:ext>
            </a:extLst>
          </p:cNvPr>
          <p:cNvSpPr/>
          <p:nvPr/>
        </p:nvSpPr>
        <p:spPr>
          <a:xfrm>
            <a:off x="9246826" y="1325251"/>
            <a:ext cx="2343150" cy="828674"/>
          </a:xfrm>
          <a:prstGeom prst="roundRect">
            <a:avLst/>
          </a:prstGeom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PyQt5 </a:t>
            </a:r>
            <a:r>
              <a:rPr lang="zh-CN" altLang="zh-CN" dirty="0"/>
              <a:t>界面</a:t>
            </a:r>
            <a:r>
              <a:rPr lang="zh-CN" altLang="en-US" dirty="0"/>
              <a:t>模块</a:t>
            </a:r>
            <a:endParaRPr lang="zh-CN" altLang="zh-CN" dirty="0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27432812-31A7-41B1-9C24-129E050E5D13}"/>
              </a:ext>
            </a:extLst>
          </p:cNvPr>
          <p:cNvSpPr/>
          <p:nvPr/>
        </p:nvSpPr>
        <p:spPr>
          <a:xfrm>
            <a:off x="10172714" y="2389274"/>
            <a:ext cx="628650" cy="100316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1037804-62E6-404B-B66D-763BCDC375F2}"/>
              </a:ext>
            </a:extLst>
          </p:cNvPr>
          <p:cNvSpPr/>
          <p:nvPr/>
        </p:nvSpPr>
        <p:spPr>
          <a:xfrm>
            <a:off x="9246826" y="3525422"/>
            <a:ext cx="2480427" cy="695346"/>
          </a:xfrm>
          <a:prstGeom prst="roundRect">
            <a:avLst/>
          </a:prstGeom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zh-CN" dirty="0"/>
              <a:t>高层接口</a:t>
            </a:r>
            <a:r>
              <a:rPr lang="zh-CN" altLang="en-US" dirty="0"/>
              <a:t>模块</a:t>
            </a:r>
            <a:endParaRPr lang="zh-CN" altLang="zh-CN" dirty="0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C8556292-8F2E-4EB3-871E-BF4E67B8378C}"/>
              </a:ext>
            </a:extLst>
          </p:cNvPr>
          <p:cNvSpPr/>
          <p:nvPr/>
        </p:nvSpPr>
        <p:spPr>
          <a:xfrm>
            <a:off x="10172714" y="4384933"/>
            <a:ext cx="628650" cy="100316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0FB8877-70D5-44B5-8C74-6D01A0EB9288}"/>
              </a:ext>
            </a:extLst>
          </p:cNvPr>
          <p:cNvSpPr/>
          <p:nvPr/>
        </p:nvSpPr>
        <p:spPr>
          <a:xfrm>
            <a:off x="9055512" y="5623450"/>
            <a:ext cx="2863054" cy="695346"/>
          </a:xfrm>
          <a:prstGeom prst="roundRect">
            <a:avLst/>
          </a:prstGeom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r>
              <a:rPr lang="zh-CN" altLang="en-US" dirty="0"/>
              <a:t>核心拼接算法模块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47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 bwMode="auto">
          <a:xfrm rot="19732764">
            <a:off x="7285550" y="5409585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 rot="19732764">
            <a:off x="7747973" y="2625993"/>
            <a:ext cx="5809861" cy="80160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任意多边形 49"/>
          <p:cNvSpPr/>
          <p:nvPr/>
        </p:nvSpPr>
        <p:spPr bwMode="auto">
          <a:xfrm rot="19732764">
            <a:off x="7377909" y="1682717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7897" y="4342825"/>
            <a:ext cx="645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</a:rPr>
              <a:t>A man is not old as long as he is seeking something. A man is not old until regrets take the place of dreams. </a:t>
            </a:r>
          </a:p>
        </p:txBody>
      </p:sp>
      <p:sp>
        <p:nvSpPr>
          <p:cNvPr id="17" name="矩形 16"/>
          <p:cNvSpPr/>
          <p:nvPr/>
        </p:nvSpPr>
        <p:spPr>
          <a:xfrm>
            <a:off x="1337897" y="5309711"/>
            <a:ext cx="643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</a:rPr>
              <a:t>A man is not old as long as he is seeking something. A man is not old until regrets take the place of dreams.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2264025" cy="1321862"/>
            <a:chOff x="9319936" y="452420"/>
            <a:chExt cx="2264025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8"/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71"/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72"/>
              <p:cNvSpPr>
                <a:spLocks/>
              </p:cNvSpPr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80500" y="889208"/>
              <a:ext cx="2103461" cy="885074"/>
              <a:chOff x="4853688" y="3700061"/>
              <a:chExt cx="2103461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853688" y="3700061"/>
                <a:ext cx="210346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cs typeface="Raavi" panose="020B0502040204020203" pitchFamily="34" charset="0"/>
                  </a:rPr>
                  <a:t>PART ONE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59407" y="4061915"/>
                <a:ext cx="184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Raavi" panose="020B0502040204020203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408144" y="3216188"/>
            <a:ext cx="3856038" cy="828554"/>
            <a:chOff x="5220296" y="3753354"/>
            <a:chExt cx="3856038" cy="82855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5220296" y="3753354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BD6F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6520459" y="4305683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 bwMode="auto">
          <a:xfrm rot="19732764">
            <a:off x="10585000" y="5615374"/>
            <a:ext cx="1829615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 rot="19732764">
            <a:off x="7019855" y="194304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 rot="19732764">
            <a:off x="2335213" y="2746029"/>
            <a:ext cx="1139686" cy="66919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 rot="19732764">
            <a:off x="5051773" y="1744636"/>
            <a:ext cx="1766634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479547" y="2844414"/>
            <a:ext cx="2545944" cy="2545944"/>
            <a:chOff x="9420860" y="2871010"/>
            <a:chExt cx="2545944" cy="2545944"/>
          </a:xfrm>
        </p:grpSpPr>
        <p:sp>
          <p:nvSpPr>
            <p:cNvPr id="10" name="饼形 9"/>
            <p:cNvSpPr/>
            <p:nvPr/>
          </p:nvSpPr>
          <p:spPr>
            <a:xfrm rot="14912186">
              <a:off x="9420860" y="2871010"/>
              <a:ext cx="2545944" cy="2545944"/>
            </a:xfrm>
            <a:prstGeom prst="pie">
              <a:avLst>
                <a:gd name="adj1" fmla="val 1244744"/>
                <a:gd name="adj2" fmla="val 16995980"/>
              </a:avLst>
            </a:prstGeom>
            <a:solidFill>
              <a:srgbClr val="0BD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562109" y="3075904"/>
              <a:ext cx="2180512" cy="2168501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952444" y="3450102"/>
              <a:ext cx="1560513" cy="1447800"/>
              <a:chOff x="6221" y="2243"/>
              <a:chExt cx="983" cy="91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6283" y="2321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6221" y="2558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7022" y="2243"/>
                <a:ext cx="172" cy="172"/>
              </a:xfrm>
              <a:prstGeom prst="ellipse">
                <a:avLst/>
              </a:pr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882" y="2243"/>
                <a:ext cx="64" cy="64"/>
              </a:xfrm>
              <a:prstGeom prst="ellipse">
                <a:avLst/>
              </a:pr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6409" y="2671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6447" y="2458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7474068" y="1115246"/>
            <a:ext cx="3268333" cy="3250330"/>
            <a:chOff x="7474068" y="1115246"/>
            <a:chExt cx="3268333" cy="3250330"/>
          </a:xfrm>
        </p:grpSpPr>
        <p:sp>
          <p:nvSpPr>
            <p:cNvPr id="38" name="椭圆 37"/>
            <p:cNvSpPr/>
            <p:nvPr/>
          </p:nvSpPr>
          <p:spPr>
            <a:xfrm>
              <a:off x="7474068" y="1115246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75378" y="1951610"/>
              <a:ext cx="18614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％</a:t>
              </a:r>
            </a:p>
          </p:txBody>
        </p:sp>
      </p:grpSp>
      <p:sp>
        <p:nvSpPr>
          <p:cNvPr id="41" name="任意多边形 40"/>
          <p:cNvSpPr/>
          <p:nvPr/>
        </p:nvSpPr>
        <p:spPr bwMode="auto">
          <a:xfrm rot="19732764">
            <a:off x="287493" y="6354756"/>
            <a:ext cx="1139686" cy="66919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D5770D-20BD-4E09-8084-EDE305D595C8}"/>
              </a:ext>
            </a:extLst>
          </p:cNvPr>
          <p:cNvSpPr/>
          <p:nvPr/>
        </p:nvSpPr>
        <p:spPr>
          <a:xfrm>
            <a:off x="4604080" y="153392"/>
            <a:ext cx="2242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界面</a:t>
            </a:r>
            <a:r>
              <a:rPr lang="zh-CN" altLang="zh-CN" sz="4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C2E03F-DEC0-402C-BCA0-A0679AF6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2" y="964331"/>
            <a:ext cx="10919538" cy="5734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3392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 bwMode="auto">
          <a:xfrm>
            <a:off x="4127249" y="3778360"/>
            <a:ext cx="6303615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334" y="3169330"/>
            <a:ext cx="6886917" cy="2509768"/>
            <a:chOff x="857334" y="3169330"/>
            <a:chExt cx="6886917" cy="250976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857334" y="316933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BD6F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924947" y="3580267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3047" y="4069161"/>
              <a:ext cx="67812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ea typeface="+mj-ea"/>
                </a:rPr>
                <a:t>A man is not old as long as he is seeking something. A man is not old until regrets take the place of dreams. 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63047" y="5032767"/>
              <a:ext cx="67812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ea typeface="+mj-ea"/>
                </a:rPr>
                <a:t>A man is not old as long as he is seeking something. A man is not old until regrets take the place of dreams. </a:t>
              </a:r>
            </a:p>
          </p:txBody>
        </p:sp>
      </p:grpSp>
      <p:sp>
        <p:nvSpPr>
          <p:cNvPr id="23" name="任意多边形 22"/>
          <p:cNvSpPr/>
          <p:nvPr/>
        </p:nvSpPr>
        <p:spPr bwMode="auto">
          <a:xfrm>
            <a:off x="7279058" y="2189192"/>
            <a:ext cx="2628894" cy="3985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 flipV="1">
            <a:off x="4249681" y="-753009"/>
            <a:ext cx="6058749" cy="255157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2611255" y="71413"/>
            <a:ext cx="4714779" cy="261034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flipV="1">
            <a:off x="783399" y="3404237"/>
            <a:ext cx="6058749" cy="255157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V="1">
            <a:off x="-3975098" y="2313629"/>
            <a:ext cx="6058749" cy="255157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2264025" cy="1321862"/>
            <a:chOff x="9319936" y="452420"/>
            <a:chExt cx="2264025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68"/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1"/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2"/>
              <p:cNvSpPr>
                <a:spLocks/>
              </p:cNvSpPr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80500" y="889208"/>
              <a:ext cx="2103461" cy="885074"/>
              <a:chOff x="4853688" y="3700061"/>
              <a:chExt cx="2103461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853688" y="3700061"/>
                <a:ext cx="210346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kern="0" dirty="0">
                    <a:solidFill>
                      <a:schemeClr val="bg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PART ONE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59403" y="4061915"/>
                <a:ext cx="1847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38" name="任意多边形 37"/>
          <p:cNvSpPr/>
          <p:nvPr/>
        </p:nvSpPr>
        <p:spPr bwMode="auto">
          <a:xfrm flipV="1">
            <a:off x="4127249" y="-2012775"/>
            <a:ext cx="6058749" cy="255157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9FE1F8-0609-4B49-A16F-D85B42A92D4B}"/>
              </a:ext>
            </a:extLst>
          </p:cNvPr>
          <p:cNvSpPr/>
          <p:nvPr/>
        </p:nvSpPr>
        <p:spPr>
          <a:xfrm>
            <a:off x="4977744" y="485056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算法介绍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C705D2-C846-4F42-9501-BCDE11171736}"/>
              </a:ext>
            </a:extLst>
          </p:cNvPr>
          <p:cNvSpPr txBox="1"/>
          <p:nvPr/>
        </p:nvSpPr>
        <p:spPr>
          <a:xfrm>
            <a:off x="1027193" y="1350935"/>
            <a:ext cx="10137613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1. </a:t>
            </a:r>
            <a:r>
              <a:rPr lang="zh-CN" altLang="en-US" sz="1600" dirty="0">
                <a:latin typeface="+mn-ea"/>
              </a:rPr>
              <a:t>数字图像预处理：</a:t>
            </a:r>
            <a:r>
              <a:rPr lang="zh-CN" altLang="zh-CN" sz="1600" dirty="0">
                <a:latin typeface="+mn-ea"/>
              </a:rPr>
              <a:t>包含高斯滤波，</a:t>
            </a:r>
            <a:r>
              <a:rPr lang="en-US" altLang="zh-CN" sz="1600" dirty="0">
                <a:latin typeface="+mn-ea"/>
              </a:rPr>
              <a:t>Canny </a:t>
            </a:r>
            <a:r>
              <a:rPr lang="zh-CN" altLang="zh-CN" sz="1600" dirty="0">
                <a:latin typeface="+mn-ea"/>
              </a:rPr>
              <a:t>算子提取边缘，再通过形态学膨胀和腐蚀操作转化为二值图像，然后用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opencv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提取二值图像的边缘轮廓， 最后用多边形拟合近似，得到一系列的轮廓点</a:t>
            </a:r>
            <a:endParaRPr lang="en-US" altLang="zh-CN" sz="1600" dirty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2. </a:t>
            </a:r>
            <a:r>
              <a:rPr lang="zh-CN" altLang="en-US" sz="1600" dirty="0">
                <a:latin typeface="+mn-ea"/>
              </a:rPr>
              <a:t>构建二碎片匹配器：</a:t>
            </a:r>
            <a:r>
              <a:rPr lang="zh-CN" altLang="zh-CN" sz="1600" dirty="0">
                <a:latin typeface="+mn-ea"/>
              </a:rPr>
              <a:t>这里用到了多边形的内角匹配合形状匹配以及灰度值匹配，我们成功运用了最大公共子</a:t>
            </a:r>
            <a:r>
              <a:rPr lang="zh-CN" altLang="en-US" sz="1600" dirty="0">
                <a:latin typeface="+mn-ea"/>
              </a:rPr>
              <a:t>串</a:t>
            </a:r>
            <a:r>
              <a:rPr lang="zh-CN" altLang="zh-CN" sz="1600" dirty="0">
                <a:latin typeface="+mn-ea"/>
              </a:rPr>
              <a:t>的模型用于多边形轮廓匹配，同时改进了基于动态规划的最大公共</a:t>
            </a:r>
            <a:r>
              <a:rPr lang="zh-CN" altLang="en-US" sz="1600" dirty="0">
                <a:latin typeface="+mn-ea"/>
              </a:rPr>
              <a:t>子串</a:t>
            </a:r>
            <a:r>
              <a:rPr lang="zh-CN" altLang="zh-CN" sz="1600" dirty="0">
                <a:latin typeface="+mn-ea"/>
              </a:rPr>
              <a:t>算法，借助多个参数阈值，使得俩俩轮廓匹配的算法准确率大大提高，最后成功构建了一个匹配器，只要输入二个原图像</a:t>
            </a:r>
            <a:r>
              <a:rPr lang="zh-CN" altLang="en-US" sz="1600" dirty="0">
                <a:latin typeface="+mn-ea"/>
              </a:rPr>
              <a:t>该</a:t>
            </a:r>
            <a:r>
              <a:rPr lang="zh-CN" altLang="zh-CN" sz="1600" dirty="0">
                <a:latin typeface="+mn-ea"/>
              </a:rPr>
              <a:t>匹配器会计算出最佳的匹配位置，同时</a:t>
            </a:r>
            <a:r>
              <a:rPr lang="zh-CN" altLang="en-US" sz="1600" dirty="0">
                <a:latin typeface="+mn-ea"/>
              </a:rPr>
              <a:t>得</a:t>
            </a:r>
            <a:r>
              <a:rPr lang="zh-CN" altLang="zh-CN" sz="1600" dirty="0">
                <a:latin typeface="+mn-ea"/>
              </a:rPr>
              <a:t>回一个匹配系数，为后续拼接做铺垫</a:t>
            </a:r>
            <a:endParaRPr lang="en-US" altLang="zh-CN" sz="1600" dirty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3. </a:t>
            </a:r>
            <a:r>
              <a:rPr lang="zh-CN" altLang="en-US" sz="1600" dirty="0">
                <a:latin typeface="+mn-ea"/>
              </a:rPr>
              <a:t>构建最大匹配树：</a:t>
            </a:r>
            <a:r>
              <a:rPr lang="zh-CN" altLang="zh-CN" sz="1600" dirty="0">
                <a:latin typeface="+mn-ea"/>
              </a:rPr>
              <a:t>对每二个图像依次进行俩俩匹配，保存对应的匹配系数和最佳匹配位置，然后可以得到一张无向图，图中的每个顶点代表一副图像的轮廓信息， 连接顶点的边代表二副碎片图像的匹配系数，最后从该图中生成一个匹配系数总和最大的一颗树（其实就是最小生成树算法），我们用</a:t>
            </a:r>
            <a:r>
              <a:rPr lang="en-US" altLang="zh-CN" sz="1600" dirty="0">
                <a:latin typeface="+mn-ea"/>
              </a:rPr>
              <a:t> C++ </a:t>
            </a:r>
            <a:r>
              <a:rPr lang="zh-CN" altLang="zh-CN" sz="1600" dirty="0">
                <a:latin typeface="+mn-ea"/>
              </a:rPr>
              <a:t>优先队列和</a:t>
            </a:r>
            <a:r>
              <a:rPr lang="en-US" altLang="zh-CN" sz="1600" dirty="0">
                <a:latin typeface="+mn-ea"/>
              </a:rPr>
              <a:t> BFS </a:t>
            </a:r>
            <a:r>
              <a:rPr lang="zh-CN" altLang="zh-CN" sz="1600" dirty="0">
                <a:latin typeface="+mn-ea"/>
              </a:rPr>
              <a:t>实现，再记录这</a:t>
            </a:r>
            <a:r>
              <a:rPr lang="zh-CN" altLang="en-US" sz="1600" dirty="0">
                <a:latin typeface="+mn-ea"/>
              </a:rPr>
              <a:t>棵</a:t>
            </a:r>
            <a:r>
              <a:rPr lang="zh-CN" altLang="zh-CN" sz="1600" dirty="0">
                <a:latin typeface="+mn-ea"/>
              </a:rPr>
              <a:t>树的每一条边。</a:t>
            </a:r>
            <a:endParaRPr lang="en-US" altLang="zh-CN" sz="1600" dirty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4. </a:t>
            </a:r>
            <a:r>
              <a:rPr lang="zh-CN" altLang="en-US" sz="1600" dirty="0">
                <a:latin typeface="+mn-ea"/>
              </a:rPr>
              <a:t>还原拼接图片：</a:t>
            </a:r>
            <a:r>
              <a:rPr lang="zh-CN" altLang="zh-CN" sz="1600" dirty="0">
                <a:latin typeface="+mn-ea"/>
              </a:rPr>
              <a:t>遍历每一条边，根据之前记录的轮廓匹配位置，依次对该边对应的二个顶点即碎片图像进行拼接，最后就可以得到完整的拼接后的图像</a:t>
            </a:r>
          </a:p>
        </p:txBody>
      </p:sp>
    </p:spTree>
    <p:extLst>
      <p:ext uri="{BB962C8B-B14F-4D97-AF65-F5344CB8AC3E}">
        <p14:creationId xmlns:p14="http://schemas.microsoft.com/office/powerpoint/2010/main" val="26703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 bwMode="auto">
          <a:xfrm>
            <a:off x="3516660" y="3641755"/>
            <a:ext cx="6303615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943133" y="2873600"/>
            <a:ext cx="6848817" cy="2711947"/>
            <a:chOff x="4943133" y="2873600"/>
            <a:chExt cx="6848817" cy="2711947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4943133" y="287360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BD6F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5010746" y="3284537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10746" y="3975610"/>
              <a:ext cx="67812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A man is not old as long as he is seeking something. A man is not old until regrets take the place of dreams. 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010746" y="4939216"/>
              <a:ext cx="67812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A man is not old as long as he is seeking something. A man is not old until regrets take the place of dreams. </a:t>
              </a:r>
            </a:p>
          </p:txBody>
        </p:sp>
      </p:grpSp>
      <p:sp>
        <p:nvSpPr>
          <p:cNvPr id="18" name="任意多边形 17"/>
          <p:cNvSpPr/>
          <p:nvPr/>
        </p:nvSpPr>
        <p:spPr bwMode="auto">
          <a:xfrm>
            <a:off x="4414813" y="4796535"/>
            <a:ext cx="4233887" cy="38615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3" name="任意多边形 22"/>
          <p:cNvSpPr/>
          <p:nvPr/>
        </p:nvSpPr>
        <p:spPr bwMode="auto">
          <a:xfrm>
            <a:off x="7279058" y="2189192"/>
            <a:ext cx="2628894" cy="3985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任意多边形 23"/>
          <p:cNvSpPr/>
          <p:nvPr/>
        </p:nvSpPr>
        <p:spPr bwMode="auto">
          <a:xfrm>
            <a:off x="9040192" y="5902822"/>
            <a:ext cx="6303615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 bwMode="auto">
          <a:xfrm>
            <a:off x="6120254" y="484376"/>
            <a:ext cx="2628894" cy="3985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7" name="任意多边形 26"/>
          <p:cNvSpPr/>
          <p:nvPr/>
        </p:nvSpPr>
        <p:spPr bwMode="auto">
          <a:xfrm>
            <a:off x="4305309" y="1544528"/>
            <a:ext cx="2628894" cy="3985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 bwMode="auto">
          <a:xfrm>
            <a:off x="5990760" y="6378550"/>
            <a:ext cx="6303615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864708" y="394182"/>
            <a:ext cx="2264025" cy="1321862"/>
            <a:chOff x="9319936" y="452420"/>
            <a:chExt cx="2264025" cy="1321862"/>
          </a:xfrm>
        </p:grpSpPr>
        <p:grpSp>
          <p:nvGrpSpPr>
            <p:cNvPr id="33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7" name="Freeform 167"/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68"/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71"/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72"/>
              <p:cNvSpPr>
                <a:spLocks/>
              </p:cNvSpPr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9480500" y="889208"/>
              <a:ext cx="2103461" cy="885074"/>
              <a:chOff x="4853688" y="3700061"/>
              <a:chExt cx="2103461" cy="885074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4853688" y="3700061"/>
                <a:ext cx="210346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kern="0" dirty="0">
                    <a:solidFill>
                      <a:schemeClr val="bg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PART ONE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359403" y="4061915"/>
                <a:ext cx="1847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5CF79C6-B46D-4AB0-AD1A-929164D5F0BA}"/>
              </a:ext>
            </a:extLst>
          </p:cNvPr>
          <p:cNvSpPr/>
          <p:nvPr/>
        </p:nvSpPr>
        <p:spPr>
          <a:xfrm>
            <a:off x="4270691" y="41214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BE29B-FB18-498E-9582-CAE31239A360}"/>
              </a:ext>
            </a:extLst>
          </p:cNvPr>
          <p:cNvSpPr txBox="1"/>
          <p:nvPr/>
        </p:nvSpPr>
        <p:spPr>
          <a:xfrm>
            <a:off x="2093559" y="1699170"/>
            <a:ext cx="8234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1. C++</a:t>
            </a:r>
            <a:r>
              <a:rPr lang="zh-CN" altLang="zh-CN" sz="2400" dirty="0">
                <a:latin typeface="+mn-ea"/>
              </a:rPr>
              <a:t>开发环境：</a:t>
            </a:r>
            <a:r>
              <a:rPr lang="en-US" altLang="zh-CN" sz="2400" dirty="0">
                <a:latin typeface="+mn-ea"/>
              </a:rPr>
              <a:t>Microsoft </a:t>
            </a:r>
            <a:r>
              <a:rPr lang="en-US" altLang="zh-CN" sz="2400" dirty="0" err="1">
                <a:latin typeface="+mn-ea"/>
              </a:rPr>
              <a:t>VisualStudio</a:t>
            </a:r>
            <a:r>
              <a:rPr lang="en-US" altLang="zh-CN" sz="2400" dirty="0">
                <a:latin typeface="+mn-ea"/>
              </a:rPr>
              <a:t> 2017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2. Python</a:t>
            </a:r>
            <a:r>
              <a:rPr lang="zh-CN" altLang="zh-CN" sz="2400" dirty="0">
                <a:latin typeface="+mn-ea"/>
              </a:rPr>
              <a:t>开发环境：</a:t>
            </a:r>
            <a:r>
              <a:rPr lang="en-US" altLang="zh-CN" sz="2400" dirty="0">
                <a:latin typeface="+mn-ea"/>
              </a:rPr>
              <a:t> PyCharm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 C++</a:t>
            </a:r>
            <a:r>
              <a:rPr lang="zh-CN" altLang="zh-CN" sz="2400" dirty="0">
                <a:latin typeface="+mn-ea"/>
              </a:rPr>
              <a:t>开源计算机视觉库：</a:t>
            </a:r>
            <a:r>
              <a:rPr lang="en-US" altLang="zh-CN" sz="2400" dirty="0">
                <a:latin typeface="+mn-ea"/>
              </a:rPr>
              <a:t> Opencv4.1.0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4. Python</a:t>
            </a:r>
            <a:r>
              <a:rPr lang="zh-CN" altLang="zh-CN" sz="2400" dirty="0">
                <a:latin typeface="+mn-ea"/>
              </a:rPr>
              <a:t>开发语言版本： </a:t>
            </a:r>
            <a:r>
              <a:rPr lang="en-US" altLang="zh-CN" sz="2400" dirty="0">
                <a:latin typeface="+mn-ea"/>
              </a:rPr>
              <a:t>Python3.6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5. Python </a:t>
            </a:r>
            <a:r>
              <a:rPr lang="zh-CN" altLang="zh-CN" sz="2400" dirty="0">
                <a:latin typeface="+mn-ea"/>
              </a:rPr>
              <a:t>依赖第三方模块：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(1):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数值计算库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Numpy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(2): </a:t>
            </a:r>
            <a:r>
              <a:rPr lang="zh-CN" altLang="zh-CN" sz="2400" dirty="0">
                <a:latin typeface="+mn-ea"/>
              </a:rPr>
              <a:t>图像处理库 </a:t>
            </a:r>
            <a:r>
              <a:rPr lang="en-US" altLang="zh-CN" sz="2400" dirty="0" err="1">
                <a:latin typeface="+mn-ea"/>
              </a:rPr>
              <a:t>SkImage</a:t>
            </a:r>
            <a:endParaRPr lang="zh-CN" altLang="zh-CN" sz="24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(3): </a:t>
            </a:r>
            <a:r>
              <a:rPr lang="zh-CN" altLang="zh-CN" sz="2400" dirty="0">
                <a:latin typeface="+mn-ea"/>
              </a:rPr>
              <a:t>界面设计库</a:t>
            </a:r>
            <a:r>
              <a:rPr lang="en-US" altLang="zh-CN" sz="2400" dirty="0">
                <a:latin typeface="+mn-ea"/>
              </a:rPr>
              <a:t> PyQt5</a:t>
            </a:r>
            <a:endParaRPr lang="zh-CN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1788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3" grpId="0" animBg="1"/>
      <p:bldP spid="24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7391815" y="2233615"/>
            <a:ext cx="1577975" cy="1447800"/>
            <a:chOff x="5191" y="1400"/>
            <a:chExt cx="994" cy="91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63" y="1478"/>
              <a:ext cx="834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201" y="1715"/>
              <a:ext cx="984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002" y="1400"/>
              <a:ext cx="172" cy="172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863" y="1400"/>
              <a:ext cx="64" cy="64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390" y="1828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27" y="1615"/>
              <a:ext cx="178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191" y="1674"/>
              <a:ext cx="973" cy="511"/>
            </a:xfrm>
            <a:custGeom>
              <a:avLst/>
              <a:gdLst>
                <a:gd name="T0" fmla="*/ 347 w 362"/>
                <a:gd name="T1" fmla="*/ 114 h 190"/>
                <a:gd name="T2" fmla="*/ 358 w 362"/>
                <a:gd name="T3" fmla="*/ 154 h 190"/>
                <a:gd name="T4" fmla="*/ 162 w 362"/>
                <a:gd name="T5" fmla="*/ 154 h 190"/>
                <a:gd name="T6" fmla="*/ 13 w 362"/>
                <a:gd name="T7" fmla="*/ 26 h 190"/>
                <a:gd name="T8" fmla="*/ 68 w 362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90">
                  <a:moveTo>
                    <a:pt x="347" y="114"/>
                  </a:moveTo>
                  <a:cubicBezTo>
                    <a:pt x="358" y="129"/>
                    <a:pt x="362" y="143"/>
                    <a:pt x="358" y="154"/>
                  </a:cubicBezTo>
                  <a:cubicBezTo>
                    <a:pt x="345" y="190"/>
                    <a:pt x="257" y="189"/>
                    <a:pt x="162" y="154"/>
                  </a:cubicBezTo>
                  <a:cubicBezTo>
                    <a:pt x="67" y="118"/>
                    <a:pt x="0" y="61"/>
                    <a:pt x="13" y="26"/>
                  </a:cubicBezTo>
                  <a:cubicBezTo>
                    <a:pt x="19" y="10"/>
                    <a:pt x="39" y="2"/>
                    <a:pt x="68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13" y="1785760"/>
            <a:ext cx="7823433" cy="3302750"/>
            <a:chOff x="1512813" y="1785760"/>
            <a:chExt cx="7823433" cy="3302750"/>
          </a:xfrm>
        </p:grpSpPr>
        <p:grpSp>
          <p:nvGrpSpPr>
            <p:cNvPr id="2" name="组合 1"/>
            <p:cNvGrpSpPr/>
            <p:nvPr/>
          </p:nvGrpSpPr>
          <p:grpSpPr>
            <a:xfrm>
              <a:off x="1512813" y="1785760"/>
              <a:ext cx="7823433" cy="3302750"/>
              <a:chOff x="2361711" y="1774646"/>
              <a:chExt cx="7823433" cy="3302750"/>
            </a:xfrm>
          </p:grpSpPr>
          <p:grpSp>
            <p:nvGrpSpPr>
              <p:cNvPr id="187" name="Group 166"/>
              <p:cNvGrpSpPr>
                <a:grpSpLocks noChangeAspect="1"/>
              </p:cNvGrpSpPr>
              <p:nvPr/>
            </p:nvGrpSpPr>
            <p:grpSpPr bwMode="auto">
              <a:xfrm>
                <a:off x="2361711" y="1774646"/>
                <a:ext cx="3559873" cy="3302750"/>
                <a:chOff x="675" y="1387"/>
                <a:chExt cx="983" cy="912"/>
              </a:xfrm>
              <a:noFill/>
            </p:grpSpPr>
            <p:sp>
              <p:nvSpPr>
                <p:cNvPr id="189" name="Freeform 167"/>
                <p:cNvSpPr>
                  <a:spLocks/>
                </p:cNvSpPr>
                <p:nvPr/>
              </p:nvSpPr>
              <p:spPr bwMode="auto">
                <a:xfrm>
                  <a:off x="737" y="1465"/>
                  <a:ext cx="833" cy="834"/>
                </a:xfrm>
                <a:custGeom>
                  <a:avLst/>
                  <a:gdLst>
                    <a:gd name="T0" fmla="*/ 290 w 310"/>
                    <a:gd name="T1" fmla="*/ 119 h 310"/>
                    <a:gd name="T2" fmla="*/ 191 w 310"/>
                    <a:gd name="T3" fmla="*/ 290 h 310"/>
                    <a:gd name="T4" fmla="*/ 20 w 310"/>
                    <a:gd name="T5" fmla="*/ 191 h 310"/>
                    <a:gd name="T6" fmla="*/ 119 w 310"/>
                    <a:gd name="T7" fmla="*/ 20 h 310"/>
                    <a:gd name="T8" fmla="*/ 290 w 310"/>
                    <a:gd name="T9" fmla="*/ 11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310">
                      <a:moveTo>
                        <a:pt x="290" y="119"/>
                      </a:moveTo>
                      <a:cubicBezTo>
                        <a:pt x="310" y="193"/>
                        <a:pt x="266" y="270"/>
                        <a:pt x="191" y="290"/>
                      </a:cubicBezTo>
                      <a:cubicBezTo>
                        <a:pt x="117" y="310"/>
                        <a:pt x="40" y="266"/>
                        <a:pt x="20" y="191"/>
                      </a:cubicBezTo>
                      <a:cubicBezTo>
                        <a:pt x="0" y="117"/>
                        <a:pt x="44" y="40"/>
                        <a:pt x="119" y="20"/>
                      </a:cubicBezTo>
                      <a:cubicBezTo>
                        <a:pt x="193" y="0"/>
                        <a:pt x="270" y="44"/>
                        <a:pt x="290" y="119"/>
                      </a:cubicBezTo>
                      <a:close/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Freeform 168"/>
                <p:cNvSpPr>
                  <a:spLocks/>
                </p:cNvSpPr>
                <p:nvPr/>
              </p:nvSpPr>
              <p:spPr bwMode="auto">
                <a:xfrm>
                  <a:off x="675" y="1702"/>
                  <a:ext cx="983" cy="427"/>
                </a:xfrm>
                <a:custGeom>
                  <a:avLst/>
                  <a:gdLst>
                    <a:gd name="T0" fmla="*/ 301 w 366"/>
                    <a:gd name="T1" fmla="*/ 0 h 159"/>
                    <a:gd name="T2" fmla="*/ 331 w 366"/>
                    <a:gd name="T3" fmla="*/ 6 h 159"/>
                    <a:gd name="T4" fmla="*/ 358 w 366"/>
                    <a:gd name="T5" fmla="*/ 27 h 159"/>
                    <a:gd name="T6" fmla="*/ 196 w 366"/>
                    <a:gd name="T7" fmla="*/ 133 h 159"/>
                    <a:gd name="T8" fmla="*/ 2 w 366"/>
                    <a:gd name="T9" fmla="*/ 123 h 159"/>
                    <a:gd name="T10" fmla="*/ 13 w 366"/>
                    <a:gd name="T11" fmla="*/ 9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6" h="159">
                      <a:moveTo>
                        <a:pt x="301" y="0"/>
                      </a:moveTo>
                      <a:cubicBezTo>
                        <a:pt x="313" y="1"/>
                        <a:pt x="323" y="3"/>
                        <a:pt x="331" y="6"/>
                      </a:cubicBezTo>
                      <a:cubicBezTo>
                        <a:pt x="346" y="10"/>
                        <a:pt x="355" y="17"/>
                        <a:pt x="358" y="27"/>
                      </a:cubicBezTo>
                      <a:cubicBezTo>
                        <a:pt x="366" y="59"/>
                        <a:pt x="294" y="106"/>
                        <a:pt x="196" y="133"/>
                      </a:cubicBezTo>
                      <a:cubicBezTo>
                        <a:pt x="98" y="159"/>
                        <a:pt x="11" y="155"/>
                        <a:pt x="2" y="123"/>
                      </a:cubicBezTo>
                      <a:cubicBezTo>
                        <a:pt x="0" y="114"/>
                        <a:pt x="4" y="104"/>
                        <a:pt x="13" y="93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Oval 169"/>
                <p:cNvSpPr>
                  <a:spLocks noChangeArrowheads="1"/>
                </p:cNvSpPr>
                <p:nvPr/>
              </p:nvSpPr>
              <p:spPr bwMode="auto">
                <a:xfrm>
                  <a:off x="1476" y="1387"/>
                  <a:ext cx="172" cy="172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Freeform 171"/>
                <p:cNvSpPr>
                  <a:spLocks/>
                </p:cNvSpPr>
                <p:nvPr/>
              </p:nvSpPr>
              <p:spPr bwMode="auto">
                <a:xfrm>
                  <a:off x="863" y="1815"/>
                  <a:ext cx="8" cy="45"/>
                </a:xfrm>
                <a:custGeom>
                  <a:avLst/>
                  <a:gdLst>
                    <a:gd name="T0" fmla="*/ 0 w 3"/>
                    <a:gd name="T1" fmla="*/ 17 h 17"/>
                    <a:gd name="T2" fmla="*/ 3 w 3"/>
                    <a:gd name="T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17">
                      <a:moveTo>
                        <a:pt x="0" y="17"/>
                      </a:moveTo>
                      <a:cubicBezTo>
                        <a:pt x="1" y="12"/>
                        <a:pt x="2" y="6"/>
                        <a:pt x="3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72"/>
                <p:cNvSpPr>
                  <a:spLocks/>
                </p:cNvSpPr>
                <p:nvPr/>
              </p:nvSpPr>
              <p:spPr bwMode="auto">
                <a:xfrm>
                  <a:off x="901" y="1602"/>
                  <a:ext cx="177" cy="137"/>
                </a:xfrm>
                <a:custGeom>
                  <a:avLst/>
                  <a:gdLst>
                    <a:gd name="T0" fmla="*/ 0 w 66"/>
                    <a:gd name="T1" fmla="*/ 51 h 51"/>
                    <a:gd name="T2" fmla="*/ 66 w 66"/>
                    <a:gd name="T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0" y="51"/>
                      </a:moveTo>
                      <a:cubicBezTo>
                        <a:pt x="13" y="27"/>
                        <a:pt x="37" y="8"/>
                        <a:pt x="66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99" name="文本框 198"/>
              <p:cNvSpPr txBox="1"/>
              <p:nvPr/>
            </p:nvSpPr>
            <p:spPr>
              <a:xfrm>
                <a:off x="4747437" y="2907492"/>
                <a:ext cx="5437707" cy="17543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cs typeface="Raavi" panose="020B0502040204020203" pitchFamily="34" charset="0"/>
                  </a:rPr>
                  <a:t>PART TWO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cs typeface="Raavi" panose="020B0502040204020203" pitchFamily="34" charset="0"/>
                  </a:rPr>
                  <a:t>ADD YOUR TITLE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907244" y="4473842"/>
              <a:ext cx="30329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YOUR TEXT HERE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EFAFA83-B868-4E18-AE9B-CA6B28352750}"/>
              </a:ext>
            </a:extLst>
          </p:cNvPr>
          <p:cNvSpPr/>
          <p:nvPr/>
        </p:nvSpPr>
        <p:spPr>
          <a:xfrm>
            <a:off x="4683867" y="129214"/>
            <a:ext cx="24929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测试结果</a:t>
            </a:r>
            <a:r>
              <a:rPr lang="en-US" altLang="zh-CN" sz="40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</a:p>
        </p:txBody>
      </p:sp>
      <p:pic>
        <p:nvPicPr>
          <p:cNvPr id="25" name="图片 24" descr="D:\PyJun\文档\Tencent Files\1677870643\FileRecv\MobileFile\Image\(]PUAGWD93HM}D28QIEXMYL.png">
            <a:extLst>
              <a:ext uri="{FF2B5EF4-FFF2-40B4-BE49-F238E27FC236}">
                <a16:creationId xmlns:a16="http://schemas.microsoft.com/office/drawing/2014/main" id="{7C028CC2-2305-4432-8292-6FE58D8C10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6" y="1897883"/>
            <a:ext cx="10406269" cy="4721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753F6A-351A-4B72-80D4-AD3824CAB5B1}"/>
              </a:ext>
            </a:extLst>
          </p:cNvPr>
          <p:cNvSpPr txBox="1"/>
          <p:nvPr/>
        </p:nvSpPr>
        <p:spPr>
          <a:xfrm>
            <a:off x="1263137" y="1209898"/>
            <a:ext cx="966493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版本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1</a:t>
            </a:r>
            <a:r>
              <a:rPr lang="zh-CN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程序测试效果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: 100</a:t>
            </a:r>
            <a:r>
              <a:rPr lang="zh-CN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张不规则带纹理无旋转的碎片拼接测试准确率 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93.3%</a:t>
            </a:r>
            <a:endParaRPr lang="zh-CN" altLang="en-US" sz="2000" dirty="0">
              <a:effectLst>
                <a:glow rad="63500">
                  <a:schemeClr val="accent1">
                    <a:satMod val="175000"/>
                    <a:alpha val="51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77"/>
          <p:cNvSpPr/>
          <p:nvPr/>
        </p:nvSpPr>
        <p:spPr bwMode="auto">
          <a:xfrm rot="19732764">
            <a:off x="6917681" y="1830367"/>
            <a:ext cx="3032276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 rot="9201957">
            <a:off x="1299932" y="5628058"/>
            <a:ext cx="2458437" cy="73794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 rot="19732764">
            <a:off x="7560994" y="749675"/>
            <a:ext cx="3595646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任意多边形 80"/>
          <p:cNvSpPr/>
          <p:nvPr/>
        </p:nvSpPr>
        <p:spPr bwMode="auto">
          <a:xfrm rot="19732764">
            <a:off x="10760933" y="761081"/>
            <a:ext cx="6109565" cy="7089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 rot="19732764">
            <a:off x="-7621846" y="6253243"/>
            <a:ext cx="2102626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 rot="19732764">
            <a:off x="9317943" y="1436242"/>
            <a:ext cx="2676814" cy="79910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40839" y="4906243"/>
            <a:ext cx="442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ea typeface="+mj-ea"/>
              </a:rPr>
              <a:t>A man is not old as long as he is seeking something. A man is not old until regrets take the place of dreams.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2294482" cy="1321862"/>
            <a:chOff x="9319936" y="452420"/>
            <a:chExt cx="2294482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8"/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71"/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72"/>
              <p:cNvSpPr>
                <a:spLocks/>
              </p:cNvSpPr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50043" y="889208"/>
              <a:ext cx="2164375" cy="885074"/>
              <a:chOff x="4823231" y="3700061"/>
              <a:chExt cx="2164375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823231" y="3700061"/>
                <a:ext cx="2164375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cs typeface="Raavi" panose="020B0502040204020203" pitchFamily="34" charset="0"/>
                  </a:rPr>
                  <a:t>PART </a:t>
                </a:r>
                <a:r>
                  <a:rPr lang="en-US" altLang="zh-CN" sz="3200" kern="0" noProof="0" dirty="0">
                    <a:solidFill>
                      <a:schemeClr val="bg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TWO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59407" y="4061915"/>
                <a:ext cx="184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Raavi" panose="020B0502040204020203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753121" y="4061490"/>
            <a:ext cx="3878359" cy="698524"/>
            <a:chOff x="5220296" y="3753354"/>
            <a:chExt cx="3878359" cy="69852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5220296" y="3753354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53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6542780" y="4175653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65827" y="2709071"/>
            <a:ext cx="28969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200</a:t>
            </a:r>
            <a:endParaRPr lang="zh-CN" altLang="en-US" sz="8800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23" name="Group 199"/>
          <p:cNvGrpSpPr>
            <a:grpSpLocks noChangeAspect="1"/>
          </p:cNvGrpSpPr>
          <p:nvPr/>
        </p:nvGrpSpPr>
        <p:grpSpPr bwMode="auto">
          <a:xfrm>
            <a:off x="4525400" y="2590613"/>
            <a:ext cx="2560637" cy="3253726"/>
            <a:chOff x="3457" y="1766"/>
            <a:chExt cx="1282" cy="1629"/>
          </a:xfrm>
          <a:noFill/>
        </p:grpSpPr>
        <p:sp>
          <p:nvSpPr>
            <p:cNvPr id="25" name="Freeform 200"/>
            <p:cNvSpPr>
              <a:spLocks/>
            </p:cNvSpPr>
            <p:nvPr/>
          </p:nvSpPr>
          <p:spPr bwMode="auto">
            <a:xfrm>
              <a:off x="3938" y="1921"/>
              <a:ext cx="320" cy="1102"/>
            </a:xfrm>
            <a:custGeom>
              <a:avLst/>
              <a:gdLst>
                <a:gd name="T0" fmla="*/ 72 w 72"/>
                <a:gd name="T1" fmla="*/ 248 h 248"/>
                <a:gd name="T2" fmla="*/ 0 w 72"/>
                <a:gd name="T3" fmla="*/ 248 h 248"/>
                <a:gd name="T4" fmla="*/ 0 w 72"/>
                <a:gd name="T5" fmla="*/ 61 h 248"/>
                <a:gd name="T6" fmla="*/ 36 w 72"/>
                <a:gd name="T7" fmla="*/ 0 h 248"/>
                <a:gd name="T8" fmla="*/ 36 w 72"/>
                <a:gd name="T9" fmla="*/ 0 h 248"/>
                <a:gd name="T10" fmla="*/ 72 w 72"/>
                <a:gd name="T11" fmla="*/ 61 h 248"/>
                <a:gd name="T12" fmla="*/ 72 w 72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48">
                  <a:moveTo>
                    <a:pt x="72" y="248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3"/>
                    <a:pt x="18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4" y="0"/>
                    <a:pt x="72" y="43"/>
                    <a:pt x="72" y="61"/>
                  </a:cubicBezTo>
                  <a:lnTo>
                    <a:pt x="72" y="248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1"/>
            <p:cNvSpPr>
              <a:spLocks/>
            </p:cNvSpPr>
            <p:nvPr/>
          </p:nvSpPr>
          <p:spPr bwMode="auto">
            <a:xfrm>
              <a:off x="3920" y="3218"/>
              <a:ext cx="356" cy="177"/>
            </a:xfrm>
            <a:custGeom>
              <a:avLst/>
              <a:gdLst>
                <a:gd name="T0" fmla="*/ 0 w 80"/>
                <a:gd name="T1" fmla="*/ 40 h 40"/>
                <a:gd name="T2" fmla="*/ 80 w 80"/>
                <a:gd name="T3" fmla="*/ 40 h 40"/>
                <a:gd name="T4" fmla="*/ 40 w 80"/>
                <a:gd name="T5" fmla="*/ 0 h 40"/>
                <a:gd name="T6" fmla="*/ 0 w 8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0">
                  <a:moveTo>
                    <a:pt x="0" y="40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20"/>
                    <a:pt x="62" y="0"/>
                    <a:pt x="40" y="0"/>
                  </a:cubicBezTo>
                  <a:cubicBezTo>
                    <a:pt x="18" y="0"/>
                    <a:pt x="0" y="20"/>
                    <a:pt x="0" y="40"/>
                  </a:cubicBez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2"/>
            <p:cNvSpPr>
              <a:spLocks/>
            </p:cNvSpPr>
            <p:nvPr/>
          </p:nvSpPr>
          <p:spPr bwMode="auto">
            <a:xfrm>
              <a:off x="3706" y="2596"/>
              <a:ext cx="232" cy="427"/>
            </a:xfrm>
            <a:custGeom>
              <a:avLst/>
              <a:gdLst>
                <a:gd name="T0" fmla="*/ 52 w 52"/>
                <a:gd name="T1" fmla="*/ 0 h 96"/>
                <a:gd name="T2" fmla="*/ 0 w 52"/>
                <a:gd name="T3" fmla="*/ 96 h 96"/>
                <a:gd name="T4" fmla="*/ 52 w 5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96">
                  <a:moveTo>
                    <a:pt x="52" y="0"/>
                  </a:moveTo>
                  <a:cubicBezTo>
                    <a:pt x="52" y="56"/>
                    <a:pt x="0" y="40"/>
                    <a:pt x="0" y="96"/>
                  </a:cubicBezTo>
                  <a:cubicBezTo>
                    <a:pt x="52" y="96"/>
                    <a:pt x="52" y="96"/>
                    <a:pt x="52" y="9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03"/>
            <p:cNvSpPr>
              <a:spLocks/>
            </p:cNvSpPr>
            <p:nvPr/>
          </p:nvSpPr>
          <p:spPr bwMode="auto">
            <a:xfrm>
              <a:off x="4258" y="2596"/>
              <a:ext cx="232" cy="427"/>
            </a:xfrm>
            <a:custGeom>
              <a:avLst/>
              <a:gdLst>
                <a:gd name="T0" fmla="*/ 0 w 52"/>
                <a:gd name="T1" fmla="*/ 0 h 96"/>
                <a:gd name="T2" fmla="*/ 52 w 52"/>
                <a:gd name="T3" fmla="*/ 96 h 96"/>
                <a:gd name="T4" fmla="*/ 0 w 5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96">
                  <a:moveTo>
                    <a:pt x="0" y="0"/>
                  </a:moveTo>
                  <a:cubicBezTo>
                    <a:pt x="0" y="56"/>
                    <a:pt x="52" y="40"/>
                    <a:pt x="52" y="96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4"/>
            <p:cNvSpPr>
              <a:spLocks/>
            </p:cNvSpPr>
            <p:nvPr/>
          </p:nvSpPr>
          <p:spPr bwMode="auto">
            <a:xfrm>
              <a:off x="3457" y="2046"/>
              <a:ext cx="285" cy="1172"/>
            </a:xfrm>
            <a:custGeom>
              <a:avLst/>
              <a:gdLst>
                <a:gd name="T0" fmla="*/ 64 w 64"/>
                <a:gd name="T1" fmla="*/ 264 h 264"/>
                <a:gd name="T2" fmla="*/ 64 w 64"/>
                <a:gd name="T3" fmla="*/ 264 h 264"/>
                <a:gd name="T4" fmla="*/ 0 w 64"/>
                <a:gd name="T5" fmla="*/ 264 h 264"/>
                <a:gd name="T6" fmla="*/ 0 w 64"/>
                <a:gd name="T7" fmla="*/ 49 h 264"/>
                <a:gd name="T8" fmla="*/ 32 w 64"/>
                <a:gd name="T9" fmla="*/ 0 h 264"/>
                <a:gd name="T10" fmla="*/ 32 w 64"/>
                <a:gd name="T11" fmla="*/ 0 h 264"/>
                <a:gd name="T12" fmla="*/ 64 w 64"/>
                <a:gd name="T13" fmla="*/ 49 h 264"/>
                <a:gd name="T14" fmla="*/ 64 w 64"/>
                <a:gd name="T15" fmla="*/ 17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64">
                  <a:moveTo>
                    <a:pt x="64" y="264"/>
                  </a:moveTo>
                  <a:cubicBezTo>
                    <a:pt x="64" y="264"/>
                    <a:pt x="64" y="264"/>
                    <a:pt x="6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1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31"/>
                    <a:pt x="64" y="49"/>
                  </a:cubicBezTo>
                  <a:cubicBezTo>
                    <a:pt x="64" y="172"/>
                    <a:pt x="64" y="172"/>
                    <a:pt x="64" y="172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05"/>
            <p:cNvSpPr>
              <a:spLocks/>
            </p:cNvSpPr>
            <p:nvPr/>
          </p:nvSpPr>
          <p:spPr bwMode="auto">
            <a:xfrm>
              <a:off x="3742" y="3023"/>
              <a:ext cx="712" cy="195"/>
            </a:xfrm>
            <a:custGeom>
              <a:avLst/>
              <a:gdLst>
                <a:gd name="T0" fmla="*/ 160 w 160"/>
                <a:gd name="T1" fmla="*/ 0 h 44"/>
                <a:gd name="T2" fmla="*/ 160 w 160"/>
                <a:gd name="T3" fmla="*/ 44 h 44"/>
                <a:gd name="T4" fmla="*/ 0 w 160"/>
                <a:gd name="T5" fmla="*/ 44 h 44"/>
                <a:gd name="T6" fmla="*/ 0 w 160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4">
                  <a:moveTo>
                    <a:pt x="160" y="0"/>
                  </a:moveTo>
                  <a:cubicBezTo>
                    <a:pt x="160" y="44"/>
                    <a:pt x="160" y="44"/>
                    <a:pt x="16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20"/>
                    <a:pt x="0" y="0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6"/>
            <p:cNvSpPr>
              <a:spLocks/>
            </p:cNvSpPr>
            <p:nvPr/>
          </p:nvSpPr>
          <p:spPr bwMode="auto">
            <a:xfrm>
              <a:off x="3742" y="1766"/>
              <a:ext cx="712" cy="1114"/>
            </a:xfrm>
            <a:custGeom>
              <a:avLst/>
              <a:gdLst>
                <a:gd name="T0" fmla="*/ 0 w 160"/>
                <a:gd name="T1" fmla="*/ 251 h 251"/>
                <a:gd name="T2" fmla="*/ 0 w 160"/>
                <a:gd name="T3" fmla="*/ 100 h 251"/>
                <a:gd name="T4" fmla="*/ 80 w 160"/>
                <a:gd name="T5" fmla="*/ 0 h 251"/>
                <a:gd name="T6" fmla="*/ 80 w 160"/>
                <a:gd name="T7" fmla="*/ 0 h 251"/>
                <a:gd name="T8" fmla="*/ 160 w 160"/>
                <a:gd name="T9" fmla="*/ 100 h 251"/>
                <a:gd name="T10" fmla="*/ 160 w 160"/>
                <a:gd name="T11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51">
                  <a:moveTo>
                    <a:pt x="0" y="251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40"/>
                    <a:pt x="55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7" y="0"/>
                    <a:pt x="160" y="40"/>
                    <a:pt x="160" y="100"/>
                  </a:cubicBezTo>
                  <a:cubicBezTo>
                    <a:pt x="160" y="251"/>
                    <a:pt x="160" y="251"/>
                    <a:pt x="160" y="251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07"/>
            <p:cNvSpPr>
              <a:spLocks/>
            </p:cNvSpPr>
            <p:nvPr/>
          </p:nvSpPr>
          <p:spPr bwMode="auto">
            <a:xfrm>
              <a:off x="4454" y="2046"/>
              <a:ext cx="285" cy="1172"/>
            </a:xfrm>
            <a:custGeom>
              <a:avLst/>
              <a:gdLst>
                <a:gd name="T0" fmla="*/ 0 w 64"/>
                <a:gd name="T1" fmla="*/ 172 h 264"/>
                <a:gd name="T2" fmla="*/ 0 w 64"/>
                <a:gd name="T3" fmla="*/ 49 h 264"/>
                <a:gd name="T4" fmla="*/ 32 w 64"/>
                <a:gd name="T5" fmla="*/ 0 h 264"/>
                <a:gd name="T6" fmla="*/ 32 w 64"/>
                <a:gd name="T7" fmla="*/ 0 h 264"/>
                <a:gd name="T8" fmla="*/ 64 w 64"/>
                <a:gd name="T9" fmla="*/ 49 h 264"/>
                <a:gd name="T10" fmla="*/ 64 w 64"/>
                <a:gd name="T11" fmla="*/ 264 h 264"/>
                <a:gd name="T12" fmla="*/ 0 w 64"/>
                <a:gd name="T13" fmla="*/ 264 h 264"/>
                <a:gd name="T14" fmla="*/ 0 w 64"/>
                <a:gd name="T1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64">
                  <a:moveTo>
                    <a:pt x="0" y="17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31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31"/>
                    <a:pt x="64" y="49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08"/>
            <p:cNvSpPr>
              <a:spLocks/>
            </p:cNvSpPr>
            <p:nvPr/>
          </p:nvSpPr>
          <p:spPr bwMode="auto">
            <a:xfrm>
              <a:off x="4027" y="2139"/>
              <a:ext cx="142" cy="71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209"/>
            <p:cNvSpPr>
              <a:spLocks noChangeShapeType="1"/>
            </p:cNvSpPr>
            <p:nvPr/>
          </p:nvSpPr>
          <p:spPr bwMode="auto">
            <a:xfrm>
              <a:off x="3457" y="2401"/>
              <a:ext cx="285" cy="0"/>
            </a:xfrm>
            <a:prstGeom prst="line">
              <a:avLst/>
            </a:pr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210"/>
            <p:cNvSpPr>
              <a:spLocks noChangeShapeType="1"/>
            </p:cNvSpPr>
            <p:nvPr/>
          </p:nvSpPr>
          <p:spPr bwMode="auto">
            <a:xfrm>
              <a:off x="4454" y="2401"/>
              <a:ext cx="285" cy="0"/>
            </a:xfrm>
            <a:prstGeom prst="line">
              <a:avLst/>
            </a:pr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11"/>
            <p:cNvSpPr>
              <a:spLocks/>
            </p:cNvSpPr>
            <p:nvPr/>
          </p:nvSpPr>
          <p:spPr bwMode="auto">
            <a:xfrm>
              <a:off x="3528" y="3222"/>
              <a:ext cx="143" cy="120"/>
            </a:xfrm>
            <a:custGeom>
              <a:avLst/>
              <a:gdLst>
                <a:gd name="T0" fmla="*/ 32 w 32"/>
                <a:gd name="T1" fmla="*/ 27 h 27"/>
                <a:gd name="T2" fmla="*/ 0 w 32"/>
                <a:gd name="T3" fmla="*/ 27 h 27"/>
                <a:gd name="T4" fmla="*/ 0 w 32"/>
                <a:gd name="T5" fmla="*/ 16 h 27"/>
                <a:gd name="T6" fmla="*/ 16 w 32"/>
                <a:gd name="T7" fmla="*/ 0 h 27"/>
                <a:gd name="T8" fmla="*/ 16 w 32"/>
                <a:gd name="T9" fmla="*/ 0 h 27"/>
                <a:gd name="T10" fmla="*/ 32 w 32"/>
                <a:gd name="T11" fmla="*/ 16 h 27"/>
                <a:gd name="T12" fmla="*/ 32 w 3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27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212"/>
            <p:cNvSpPr>
              <a:spLocks/>
            </p:cNvSpPr>
            <p:nvPr/>
          </p:nvSpPr>
          <p:spPr bwMode="auto">
            <a:xfrm>
              <a:off x="4525" y="3222"/>
              <a:ext cx="143" cy="120"/>
            </a:xfrm>
            <a:custGeom>
              <a:avLst/>
              <a:gdLst>
                <a:gd name="T0" fmla="*/ 32 w 32"/>
                <a:gd name="T1" fmla="*/ 27 h 27"/>
                <a:gd name="T2" fmla="*/ 0 w 32"/>
                <a:gd name="T3" fmla="*/ 27 h 27"/>
                <a:gd name="T4" fmla="*/ 0 w 32"/>
                <a:gd name="T5" fmla="*/ 16 h 27"/>
                <a:gd name="T6" fmla="*/ 16 w 32"/>
                <a:gd name="T7" fmla="*/ 0 h 27"/>
                <a:gd name="T8" fmla="*/ 16 w 32"/>
                <a:gd name="T9" fmla="*/ 0 h 27"/>
                <a:gd name="T10" fmla="*/ 32 w 32"/>
                <a:gd name="T11" fmla="*/ 16 h 27"/>
                <a:gd name="T12" fmla="*/ 32 w 3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27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任意多边形 83"/>
          <p:cNvSpPr/>
          <p:nvPr/>
        </p:nvSpPr>
        <p:spPr bwMode="auto">
          <a:xfrm rot="9201957">
            <a:off x="1742859" y="3770615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 rot="9201957">
            <a:off x="563114" y="5270179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 rot="9201957">
            <a:off x="885928" y="2731755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7C596A-695C-4C23-8AAD-C9874FCD25C2}"/>
              </a:ext>
            </a:extLst>
          </p:cNvPr>
          <p:cNvSpPr/>
          <p:nvPr/>
        </p:nvSpPr>
        <p:spPr>
          <a:xfrm>
            <a:off x="4683867" y="129214"/>
            <a:ext cx="24929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测试结果</a:t>
            </a:r>
            <a:r>
              <a:rPr lang="en-US" altLang="zh-CN" sz="40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2</a:t>
            </a:r>
          </a:p>
        </p:txBody>
      </p:sp>
      <p:pic>
        <p:nvPicPr>
          <p:cNvPr id="42" name="图片 41" descr="D:\PyJun\文档\Tencent Files\1677870643\FileRecv\MobileFile\Image\%HSPGE)C3[26WLX}JI1TGPG.png">
            <a:extLst>
              <a:ext uri="{FF2B5EF4-FFF2-40B4-BE49-F238E27FC236}">
                <a16:creationId xmlns:a16="http://schemas.microsoft.com/office/drawing/2014/main" id="{5AF7CA5B-C522-4A68-B742-C961CC9BF9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" y="1677616"/>
            <a:ext cx="11047176" cy="481517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B63C657-C8D9-4732-B42C-5315709ACBBD}"/>
              </a:ext>
            </a:extLst>
          </p:cNvPr>
          <p:cNvSpPr txBox="1"/>
          <p:nvPr/>
        </p:nvSpPr>
        <p:spPr>
          <a:xfrm>
            <a:off x="447261" y="1129214"/>
            <a:ext cx="1134054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版本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2</a:t>
            </a:r>
            <a:r>
              <a:rPr lang="zh-CN" altLang="en-US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程序测试效果：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10</a:t>
            </a:r>
            <a:r>
              <a:rPr lang="zh-CN" altLang="en-US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不规则带纹理带旋转的碎片拼接测试，仅有一张拼错，准确率 </a:t>
            </a:r>
            <a:r>
              <a:rPr lang="en-US" altLang="zh-CN" sz="2000" dirty="0">
                <a:effectLst>
                  <a:glow rad="63500">
                    <a:schemeClr val="accent1">
                      <a:satMod val="175000"/>
                      <a:alpha val="51000"/>
                    </a:schemeClr>
                  </a:glow>
                </a:effectLst>
                <a:latin typeface="+mn-ea"/>
              </a:rPr>
              <a:t>90%</a:t>
            </a:r>
            <a:endParaRPr lang="zh-CN" altLang="en-US" sz="2000" dirty="0">
              <a:effectLst>
                <a:glow rad="63500">
                  <a:schemeClr val="accent1">
                    <a:satMod val="175000"/>
                    <a:alpha val="51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3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3" grpId="0" animBg="1"/>
      <p:bldP spid="16" grpId="0"/>
      <p:bldP spid="2" grpId="0"/>
      <p:bldP spid="84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77"/>
          <p:cNvSpPr/>
          <p:nvPr/>
        </p:nvSpPr>
        <p:spPr bwMode="auto">
          <a:xfrm rot="19732764">
            <a:off x="6917681" y="1830367"/>
            <a:ext cx="3032276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 rot="9201957">
            <a:off x="1299932" y="5628058"/>
            <a:ext cx="2458437" cy="73794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 rot="19732764">
            <a:off x="7560994" y="749675"/>
            <a:ext cx="3595646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 bwMode="auto">
          <a:xfrm rot="19732764">
            <a:off x="10760933" y="761081"/>
            <a:ext cx="6109565" cy="7089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 rot="19732764">
            <a:off x="-7621846" y="6253243"/>
            <a:ext cx="2102626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 rot="19732764">
            <a:off x="9317943" y="1436242"/>
            <a:ext cx="2676814" cy="79910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40839" y="4906243"/>
            <a:ext cx="4422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A man is not old as long as he is seeking something. A man is not old until regrets take the place of dreams.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2294482" cy="1321862"/>
            <a:chOff x="9319936" y="452420"/>
            <a:chExt cx="2294482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>
                <a:spLocks/>
              </p:cNvSpPr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168"/>
              <p:cNvSpPr>
                <a:spLocks/>
              </p:cNvSpPr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71"/>
              <p:cNvSpPr>
                <a:spLocks/>
              </p:cNvSpPr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72"/>
              <p:cNvSpPr>
                <a:spLocks/>
              </p:cNvSpPr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50043" y="889208"/>
              <a:ext cx="2164375" cy="885074"/>
              <a:chOff x="4823231" y="3700061"/>
              <a:chExt cx="2164375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823231" y="3700061"/>
                <a:ext cx="2164375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avi" panose="020B0502040204020203" pitchFamily="34" charset="0"/>
                    <a:ea typeface="宋体" panose="02010600030101010101" pitchFamily="2" charset="-122"/>
                    <a:cs typeface="Raavi" panose="020B0502040204020203" pitchFamily="34" charset="0"/>
                  </a:rPr>
                  <a:t>PART TWO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59407" y="4061915"/>
                <a:ext cx="184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Raavi" panose="020B0502040204020203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753121" y="4061490"/>
            <a:ext cx="3878359" cy="698524"/>
            <a:chOff x="5220296" y="3753354"/>
            <a:chExt cx="3878359" cy="69852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5220296" y="3753354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53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66"/>
            <p:cNvSpPr txBox="1">
              <a:spLocks noChangeArrowheads="1"/>
            </p:cNvSpPr>
            <p:nvPr/>
          </p:nvSpPr>
          <p:spPr bwMode="auto">
            <a:xfrm>
              <a:off x="6542780" y="4175653"/>
              <a:ext cx="25558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PLEASE ADD YOUR TITLE HERE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65827" y="2709071"/>
            <a:ext cx="28969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张海山锐谐体" panose="02000000000000000000" pitchFamily="2" charset="-122"/>
                <a:ea typeface="张海山锐谐体" panose="02000000000000000000" pitchFamily="2" charset="-122"/>
                <a:cs typeface="+mn-cs"/>
              </a:rPr>
              <a:t>200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张海山锐谐体" panose="02000000000000000000" pitchFamily="2" charset="-122"/>
              <a:ea typeface="张海山锐谐体" panose="02000000000000000000" pitchFamily="2" charset="-122"/>
              <a:cs typeface="+mn-cs"/>
            </a:endParaRPr>
          </a:p>
        </p:txBody>
      </p:sp>
      <p:grpSp>
        <p:nvGrpSpPr>
          <p:cNvPr id="23" name="Group 199"/>
          <p:cNvGrpSpPr>
            <a:grpSpLocks noChangeAspect="1"/>
          </p:cNvGrpSpPr>
          <p:nvPr/>
        </p:nvGrpSpPr>
        <p:grpSpPr bwMode="auto">
          <a:xfrm>
            <a:off x="4525400" y="2590613"/>
            <a:ext cx="2560637" cy="3253726"/>
            <a:chOff x="3457" y="1766"/>
            <a:chExt cx="1282" cy="1629"/>
          </a:xfrm>
          <a:noFill/>
        </p:grpSpPr>
        <p:sp>
          <p:nvSpPr>
            <p:cNvPr id="25" name="Freeform 200"/>
            <p:cNvSpPr>
              <a:spLocks/>
            </p:cNvSpPr>
            <p:nvPr/>
          </p:nvSpPr>
          <p:spPr bwMode="auto">
            <a:xfrm>
              <a:off x="3938" y="1921"/>
              <a:ext cx="320" cy="1102"/>
            </a:xfrm>
            <a:custGeom>
              <a:avLst/>
              <a:gdLst>
                <a:gd name="T0" fmla="*/ 72 w 72"/>
                <a:gd name="T1" fmla="*/ 248 h 248"/>
                <a:gd name="T2" fmla="*/ 0 w 72"/>
                <a:gd name="T3" fmla="*/ 248 h 248"/>
                <a:gd name="T4" fmla="*/ 0 w 72"/>
                <a:gd name="T5" fmla="*/ 61 h 248"/>
                <a:gd name="T6" fmla="*/ 36 w 72"/>
                <a:gd name="T7" fmla="*/ 0 h 248"/>
                <a:gd name="T8" fmla="*/ 36 w 72"/>
                <a:gd name="T9" fmla="*/ 0 h 248"/>
                <a:gd name="T10" fmla="*/ 72 w 72"/>
                <a:gd name="T11" fmla="*/ 61 h 248"/>
                <a:gd name="T12" fmla="*/ 72 w 72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48">
                  <a:moveTo>
                    <a:pt x="72" y="248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3"/>
                    <a:pt x="18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4" y="0"/>
                    <a:pt x="72" y="43"/>
                    <a:pt x="72" y="61"/>
                  </a:cubicBezTo>
                  <a:lnTo>
                    <a:pt x="72" y="248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01"/>
            <p:cNvSpPr>
              <a:spLocks/>
            </p:cNvSpPr>
            <p:nvPr/>
          </p:nvSpPr>
          <p:spPr bwMode="auto">
            <a:xfrm>
              <a:off x="3920" y="3218"/>
              <a:ext cx="356" cy="177"/>
            </a:xfrm>
            <a:custGeom>
              <a:avLst/>
              <a:gdLst>
                <a:gd name="T0" fmla="*/ 0 w 80"/>
                <a:gd name="T1" fmla="*/ 40 h 40"/>
                <a:gd name="T2" fmla="*/ 80 w 80"/>
                <a:gd name="T3" fmla="*/ 40 h 40"/>
                <a:gd name="T4" fmla="*/ 40 w 80"/>
                <a:gd name="T5" fmla="*/ 0 h 40"/>
                <a:gd name="T6" fmla="*/ 0 w 8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0">
                  <a:moveTo>
                    <a:pt x="0" y="40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20"/>
                    <a:pt x="62" y="0"/>
                    <a:pt x="40" y="0"/>
                  </a:cubicBezTo>
                  <a:cubicBezTo>
                    <a:pt x="18" y="0"/>
                    <a:pt x="0" y="20"/>
                    <a:pt x="0" y="40"/>
                  </a:cubicBez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02"/>
            <p:cNvSpPr>
              <a:spLocks/>
            </p:cNvSpPr>
            <p:nvPr/>
          </p:nvSpPr>
          <p:spPr bwMode="auto">
            <a:xfrm>
              <a:off x="3706" y="2596"/>
              <a:ext cx="232" cy="427"/>
            </a:xfrm>
            <a:custGeom>
              <a:avLst/>
              <a:gdLst>
                <a:gd name="T0" fmla="*/ 52 w 52"/>
                <a:gd name="T1" fmla="*/ 0 h 96"/>
                <a:gd name="T2" fmla="*/ 0 w 52"/>
                <a:gd name="T3" fmla="*/ 96 h 96"/>
                <a:gd name="T4" fmla="*/ 52 w 5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96">
                  <a:moveTo>
                    <a:pt x="52" y="0"/>
                  </a:moveTo>
                  <a:cubicBezTo>
                    <a:pt x="52" y="56"/>
                    <a:pt x="0" y="40"/>
                    <a:pt x="0" y="96"/>
                  </a:cubicBezTo>
                  <a:cubicBezTo>
                    <a:pt x="52" y="96"/>
                    <a:pt x="52" y="96"/>
                    <a:pt x="52" y="9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03"/>
            <p:cNvSpPr>
              <a:spLocks/>
            </p:cNvSpPr>
            <p:nvPr/>
          </p:nvSpPr>
          <p:spPr bwMode="auto">
            <a:xfrm>
              <a:off x="4258" y="2596"/>
              <a:ext cx="232" cy="427"/>
            </a:xfrm>
            <a:custGeom>
              <a:avLst/>
              <a:gdLst>
                <a:gd name="T0" fmla="*/ 0 w 52"/>
                <a:gd name="T1" fmla="*/ 0 h 96"/>
                <a:gd name="T2" fmla="*/ 52 w 52"/>
                <a:gd name="T3" fmla="*/ 96 h 96"/>
                <a:gd name="T4" fmla="*/ 0 w 5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96">
                  <a:moveTo>
                    <a:pt x="0" y="0"/>
                  </a:moveTo>
                  <a:cubicBezTo>
                    <a:pt x="0" y="56"/>
                    <a:pt x="52" y="40"/>
                    <a:pt x="52" y="96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04"/>
            <p:cNvSpPr>
              <a:spLocks/>
            </p:cNvSpPr>
            <p:nvPr/>
          </p:nvSpPr>
          <p:spPr bwMode="auto">
            <a:xfrm>
              <a:off x="3457" y="2046"/>
              <a:ext cx="285" cy="1172"/>
            </a:xfrm>
            <a:custGeom>
              <a:avLst/>
              <a:gdLst>
                <a:gd name="T0" fmla="*/ 64 w 64"/>
                <a:gd name="T1" fmla="*/ 264 h 264"/>
                <a:gd name="T2" fmla="*/ 64 w 64"/>
                <a:gd name="T3" fmla="*/ 264 h 264"/>
                <a:gd name="T4" fmla="*/ 0 w 64"/>
                <a:gd name="T5" fmla="*/ 264 h 264"/>
                <a:gd name="T6" fmla="*/ 0 w 64"/>
                <a:gd name="T7" fmla="*/ 49 h 264"/>
                <a:gd name="T8" fmla="*/ 32 w 64"/>
                <a:gd name="T9" fmla="*/ 0 h 264"/>
                <a:gd name="T10" fmla="*/ 32 w 64"/>
                <a:gd name="T11" fmla="*/ 0 h 264"/>
                <a:gd name="T12" fmla="*/ 64 w 64"/>
                <a:gd name="T13" fmla="*/ 49 h 264"/>
                <a:gd name="T14" fmla="*/ 64 w 64"/>
                <a:gd name="T15" fmla="*/ 17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64">
                  <a:moveTo>
                    <a:pt x="64" y="264"/>
                  </a:moveTo>
                  <a:cubicBezTo>
                    <a:pt x="64" y="264"/>
                    <a:pt x="64" y="264"/>
                    <a:pt x="6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1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31"/>
                    <a:pt x="64" y="49"/>
                  </a:cubicBezTo>
                  <a:cubicBezTo>
                    <a:pt x="64" y="172"/>
                    <a:pt x="64" y="172"/>
                    <a:pt x="64" y="172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05"/>
            <p:cNvSpPr>
              <a:spLocks/>
            </p:cNvSpPr>
            <p:nvPr/>
          </p:nvSpPr>
          <p:spPr bwMode="auto">
            <a:xfrm>
              <a:off x="3742" y="3023"/>
              <a:ext cx="712" cy="195"/>
            </a:xfrm>
            <a:custGeom>
              <a:avLst/>
              <a:gdLst>
                <a:gd name="T0" fmla="*/ 160 w 160"/>
                <a:gd name="T1" fmla="*/ 0 h 44"/>
                <a:gd name="T2" fmla="*/ 160 w 160"/>
                <a:gd name="T3" fmla="*/ 44 h 44"/>
                <a:gd name="T4" fmla="*/ 0 w 160"/>
                <a:gd name="T5" fmla="*/ 44 h 44"/>
                <a:gd name="T6" fmla="*/ 0 w 160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4">
                  <a:moveTo>
                    <a:pt x="160" y="0"/>
                  </a:moveTo>
                  <a:cubicBezTo>
                    <a:pt x="160" y="44"/>
                    <a:pt x="160" y="44"/>
                    <a:pt x="16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20"/>
                    <a:pt x="0" y="0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06"/>
            <p:cNvSpPr>
              <a:spLocks/>
            </p:cNvSpPr>
            <p:nvPr/>
          </p:nvSpPr>
          <p:spPr bwMode="auto">
            <a:xfrm>
              <a:off x="3742" y="1766"/>
              <a:ext cx="712" cy="1114"/>
            </a:xfrm>
            <a:custGeom>
              <a:avLst/>
              <a:gdLst>
                <a:gd name="T0" fmla="*/ 0 w 160"/>
                <a:gd name="T1" fmla="*/ 251 h 251"/>
                <a:gd name="T2" fmla="*/ 0 w 160"/>
                <a:gd name="T3" fmla="*/ 100 h 251"/>
                <a:gd name="T4" fmla="*/ 80 w 160"/>
                <a:gd name="T5" fmla="*/ 0 h 251"/>
                <a:gd name="T6" fmla="*/ 80 w 160"/>
                <a:gd name="T7" fmla="*/ 0 h 251"/>
                <a:gd name="T8" fmla="*/ 160 w 160"/>
                <a:gd name="T9" fmla="*/ 100 h 251"/>
                <a:gd name="T10" fmla="*/ 160 w 160"/>
                <a:gd name="T11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51">
                  <a:moveTo>
                    <a:pt x="0" y="251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40"/>
                    <a:pt x="55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7" y="0"/>
                    <a:pt x="160" y="40"/>
                    <a:pt x="160" y="100"/>
                  </a:cubicBezTo>
                  <a:cubicBezTo>
                    <a:pt x="160" y="251"/>
                    <a:pt x="160" y="251"/>
                    <a:pt x="160" y="251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07"/>
            <p:cNvSpPr>
              <a:spLocks/>
            </p:cNvSpPr>
            <p:nvPr/>
          </p:nvSpPr>
          <p:spPr bwMode="auto">
            <a:xfrm>
              <a:off x="4454" y="2046"/>
              <a:ext cx="285" cy="1172"/>
            </a:xfrm>
            <a:custGeom>
              <a:avLst/>
              <a:gdLst>
                <a:gd name="T0" fmla="*/ 0 w 64"/>
                <a:gd name="T1" fmla="*/ 172 h 264"/>
                <a:gd name="T2" fmla="*/ 0 w 64"/>
                <a:gd name="T3" fmla="*/ 49 h 264"/>
                <a:gd name="T4" fmla="*/ 32 w 64"/>
                <a:gd name="T5" fmla="*/ 0 h 264"/>
                <a:gd name="T6" fmla="*/ 32 w 64"/>
                <a:gd name="T7" fmla="*/ 0 h 264"/>
                <a:gd name="T8" fmla="*/ 64 w 64"/>
                <a:gd name="T9" fmla="*/ 49 h 264"/>
                <a:gd name="T10" fmla="*/ 64 w 64"/>
                <a:gd name="T11" fmla="*/ 264 h 264"/>
                <a:gd name="T12" fmla="*/ 0 w 64"/>
                <a:gd name="T13" fmla="*/ 264 h 264"/>
                <a:gd name="T14" fmla="*/ 0 w 64"/>
                <a:gd name="T1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64">
                  <a:moveTo>
                    <a:pt x="0" y="17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31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31"/>
                    <a:pt x="64" y="49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08"/>
            <p:cNvSpPr>
              <a:spLocks/>
            </p:cNvSpPr>
            <p:nvPr/>
          </p:nvSpPr>
          <p:spPr bwMode="auto">
            <a:xfrm>
              <a:off x="4027" y="2139"/>
              <a:ext cx="142" cy="71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209"/>
            <p:cNvSpPr>
              <a:spLocks noChangeShapeType="1"/>
            </p:cNvSpPr>
            <p:nvPr/>
          </p:nvSpPr>
          <p:spPr bwMode="auto">
            <a:xfrm>
              <a:off x="3457" y="2401"/>
              <a:ext cx="285" cy="0"/>
            </a:xfrm>
            <a:prstGeom prst="line">
              <a:avLst/>
            </a:pr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210"/>
            <p:cNvSpPr>
              <a:spLocks noChangeShapeType="1"/>
            </p:cNvSpPr>
            <p:nvPr/>
          </p:nvSpPr>
          <p:spPr bwMode="auto">
            <a:xfrm>
              <a:off x="4454" y="2401"/>
              <a:ext cx="285" cy="0"/>
            </a:xfrm>
            <a:prstGeom prst="line">
              <a:avLst/>
            </a:pr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11"/>
            <p:cNvSpPr>
              <a:spLocks/>
            </p:cNvSpPr>
            <p:nvPr/>
          </p:nvSpPr>
          <p:spPr bwMode="auto">
            <a:xfrm>
              <a:off x="3528" y="3222"/>
              <a:ext cx="143" cy="120"/>
            </a:xfrm>
            <a:custGeom>
              <a:avLst/>
              <a:gdLst>
                <a:gd name="T0" fmla="*/ 32 w 32"/>
                <a:gd name="T1" fmla="*/ 27 h 27"/>
                <a:gd name="T2" fmla="*/ 0 w 32"/>
                <a:gd name="T3" fmla="*/ 27 h 27"/>
                <a:gd name="T4" fmla="*/ 0 w 32"/>
                <a:gd name="T5" fmla="*/ 16 h 27"/>
                <a:gd name="T6" fmla="*/ 16 w 32"/>
                <a:gd name="T7" fmla="*/ 0 h 27"/>
                <a:gd name="T8" fmla="*/ 16 w 32"/>
                <a:gd name="T9" fmla="*/ 0 h 27"/>
                <a:gd name="T10" fmla="*/ 32 w 32"/>
                <a:gd name="T11" fmla="*/ 16 h 27"/>
                <a:gd name="T12" fmla="*/ 32 w 3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27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" name="Freeform 212"/>
            <p:cNvSpPr>
              <a:spLocks/>
            </p:cNvSpPr>
            <p:nvPr/>
          </p:nvSpPr>
          <p:spPr bwMode="auto">
            <a:xfrm>
              <a:off x="4525" y="3222"/>
              <a:ext cx="143" cy="120"/>
            </a:xfrm>
            <a:custGeom>
              <a:avLst/>
              <a:gdLst>
                <a:gd name="T0" fmla="*/ 32 w 32"/>
                <a:gd name="T1" fmla="*/ 27 h 27"/>
                <a:gd name="T2" fmla="*/ 0 w 32"/>
                <a:gd name="T3" fmla="*/ 27 h 27"/>
                <a:gd name="T4" fmla="*/ 0 w 32"/>
                <a:gd name="T5" fmla="*/ 16 h 27"/>
                <a:gd name="T6" fmla="*/ 16 w 32"/>
                <a:gd name="T7" fmla="*/ 0 h 27"/>
                <a:gd name="T8" fmla="*/ 16 w 32"/>
                <a:gd name="T9" fmla="*/ 0 h 27"/>
                <a:gd name="T10" fmla="*/ 32 w 32"/>
                <a:gd name="T11" fmla="*/ 16 h 27"/>
                <a:gd name="T12" fmla="*/ 32 w 3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27"/>
                  </a:lnTo>
                  <a:close/>
                </a:path>
              </a:pathLst>
            </a:custGeom>
            <a:grpFill/>
            <a:ln w="12700" cap="rnd">
              <a:gradFill>
                <a:gsLst>
                  <a:gs pos="0">
                    <a:srgbClr val="155377"/>
                  </a:gs>
                  <a:gs pos="74000">
                    <a:srgbClr val="155377">
                      <a:alpha val="60000"/>
                    </a:srgbClr>
                  </a:gs>
                  <a:gs pos="41000">
                    <a:srgbClr val="155377">
                      <a:alpha val="80000"/>
                    </a:srgbClr>
                  </a:gs>
                  <a:gs pos="100000">
                    <a:srgbClr val="155377">
                      <a:alpha val="40000"/>
                    </a:srgbClr>
                  </a:gs>
                </a:gsLst>
                <a:lin ang="5400000" scaled="1"/>
              </a:gra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4" name="任意多边形 83"/>
          <p:cNvSpPr/>
          <p:nvPr/>
        </p:nvSpPr>
        <p:spPr bwMode="auto">
          <a:xfrm rot="9201957">
            <a:off x="1742859" y="3770615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 rot="9201957">
            <a:off x="563114" y="5270179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 rot="9201957">
            <a:off x="885928" y="2731755"/>
            <a:ext cx="2294675" cy="50167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7C596A-695C-4C23-8AAD-C9874FCD25C2}"/>
              </a:ext>
            </a:extLst>
          </p:cNvPr>
          <p:cNvSpPr/>
          <p:nvPr/>
        </p:nvSpPr>
        <p:spPr>
          <a:xfrm>
            <a:off x="4042665" y="129214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n w="0"/>
                <a:solidFill>
                  <a:prstClr val="white"/>
                </a:solidFill>
                <a:effectLst>
                  <a:glow rad="63500">
                    <a:srgbClr val="B01513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实物拼接测试图</a:t>
            </a:r>
            <a:endParaRPr kumimoji="0" lang="en-US" altLang="zh-CN" sz="40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glow rad="63500">
                  <a:srgbClr val="B01513">
                    <a:satMod val="175000"/>
                    <a:alpha val="40000"/>
                  </a:srgb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25A87-41BC-4BA3-86D4-4B0B0C842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8" y="928996"/>
            <a:ext cx="3707336" cy="2899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17B89-E24D-477C-91F4-2D3002965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31" y="914853"/>
            <a:ext cx="3852153" cy="290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D65756-D17E-42BF-ADF5-AE120A573D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40" y="928996"/>
            <a:ext cx="3752668" cy="28836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5C0364-EB40-4F19-8177-A683BDAB7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8" y="3825377"/>
            <a:ext cx="3665653" cy="29348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53801D8-3C5D-4E57-B75D-1142207575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32" y="3821382"/>
            <a:ext cx="3887148" cy="29348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F6DA5A-FEE9-425E-A120-E0C50B209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79" y="3812604"/>
            <a:ext cx="3718985" cy="29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3" grpId="0" animBg="1"/>
      <p:bldP spid="16" grpId="0"/>
      <p:bldP spid="2" grpId="0"/>
      <p:bldP spid="84" grpId="0" animBg="1"/>
      <p:bldP spid="8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918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张海山锐谐体</vt:lpstr>
      <vt:lpstr>Arial</vt:lpstr>
      <vt:lpstr>Century Gothic</vt:lpstr>
      <vt:lpstr>Helvetica</vt:lpstr>
      <vt:lpstr>Raavi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Iscuker</dc:creator>
  <cp:lastModifiedBy>君 金</cp:lastModifiedBy>
  <cp:revision>91</cp:revision>
  <dcterms:created xsi:type="dcterms:W3CDTF">2015-05-05T08:02:14Z</dcterms:created>
  <dcterms:modified xsi:type="dcterms:W3CDTF">2019-05-18T08:45:40Z</dcterms:modified>
</cp:coreProperties>
</file>