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319" r:id="rId5"/>
    <p:sldId id="290" r:id="rId6"/>
    <p:sldId id="316" r:id="rId7"/>
    <p:sldId id="317" r:id="rId8"/>
    <p:sldId id="320" r:id="rId9"/>
    <p:sldId id="318" r:id="rId10"/>
    <p:sldId id="302" r:id="rId11"/>
    <p:sldId id="295" r:id="rId12"/>
    <p:sldId id="323" r:id="rId13"/>
    <p:sldId id="296" r:id="rId14"/>
    <p:sldId id="297" r:id="rId15"/>
    <p:sldId id="303" r:id="rId16"/>
    <p:sldId id="314" r:id="rId17"/>
    <p:sldId id="315" r:id="rId18"/>
    <p:sldId id="301" r:id="rId19"/>
    <p:sldId id="304" r:id="rId20"/>
    <p:sldId id="322" r:id="rId21"/>
    <p:sldId id="305" r:id="rId22"/>
    <p:sldId id="306" r:id="rId23"/>
    <p:sldId id="307" r:id="rId24"/>
    <p:sldId id="308" r:id="rId25"/>
    <p:sldId id="311" r:id="rId26"/>
    <p:sldId id="288" r:id="rId27"/>
    <p:sldId id="289" r:id="rId2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45" autoAdjust="0"/>
  </p:normalViewPr>
  <p:slideViewPr>
    <p:cSldViewPr>
      <p:cViewPr varScale="1">
        <p:scale>
          <a:sx n="77" d="100"/>
          <a:sy n="77" d="100"/>
        </p:scale>
        <p:origin x="88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1F7AF4F-7907-439B-9942-21BF7B9492E9}" type="datetimeFigureOut">
              <a:rPr lang="en-US" smtClean="0"/>
              <a:t>12/30/2024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99AD638-7555-453E-92A9-972E4705FCDD}" type="slidenum">
              <a:rPr lang="en-US" smtClean="0"/>
              <a:t>‹#›</a:t>
            </a:fld>
            <a:endParaRPr lang="en-US"/>
          </a:p>
        </p:txBody>
      </p:sp>
    </p:spTree>
    <p:extLst>
      <p:ext uri="{BB962C8B-B14F-4D97-AF65-F5344CB8AC3E}">
        <p14:creationId xmlns:p14="http://schemas.microsoft.com/office/powerpoint/2010/main" val="917042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my name is Thi, and today I will present my MSc dissertation on 'Optimization of Box Allocation in Meal Kit Delivery.' This project is sponsored by Mr. </a:t>
            </a:r>
            <a:r>
              <a:rPr lang="en-US" dirty="0" err="1"/>
              <a:t>Loïc</a:t>
            </a:r>
            <a:r>
              <a:rPr lang="en-US" dirty="0"/>
              <a:t> Genest and supervised by Dr. Alain </a:t>
            </a:r>
            <a:r>
              <a:rPr lang="en-US" dirty="0" err="1"/>
              <a:t>Zemkoho</a:t>
            </a:r>
            <a:r>
              <a:rPr lang="en-US" dirty="0"/>
              <a:t>.</a:t>
            </a:r>
          </a:p>
        </p:txBody>
      </p:sp>
      <p:sp>
        <p:nvSpPr>
          <p:cNvPr id="4" name="Slide Number Placeholder 3"/>
          <p:cNvSpPr>
            <a:spLocks noGrp="1"/>
          </p:cNvSpPr>
          <p:nvPr>
            <p:ph type="sldNum" sz="quarter" idx="5"/>
          </p:nvPr>
        </p:nvSpPr>
        <p:spPr/>
        <p:txBody>
          <a:bodyPr/>
          <a:lstStyle/>
          <a:p>
            <a:fld id="{F99AD638-7555-453E-92A9-972E4705FCDD}" type="slidenum">
              <a:rPr lang="en-US" smtClean="0"/>
              <a:t>1</a:t>
            </a:fld>
            <a:endParaRPr lang="en-US"/>
          </a:p>
        </p:txBody>
      </p:sp>
    </p:spTree>
    <p:extLst>
      <p:ext uri="{BB962C8B-B14F-4D97-AF65-F5344CB8AC3E}">
        <p14:creationId xmlns:p14="http://schemas.microsoft.com/office/powerpoint/2010/main" val="1070625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gaining a general understanding of the targeted problem, we move to the methodology part.</a:t>
            </a:r>
          </a:p>
        </p:txBody>
      </p:sp>
      <p:sp>
        <p:nvSpPr>
          <p:cNvPr id="4" name="Slide Number Placeholder 3"/>
          <p:cNvSpPr>
            <a:spLocks noGrp="1"/>
          </p:cNvSpPr>
          <p:nvPr>
            <p:ph type="sldNum" sz="quarter" idx="5"/>
          </p:nvPr>
        </p:nvSpPr>
        <p:spPr/>
        <p:txBody>
          <a:bodyPr/>
          <a:lstStyle/>
          <a:p>
            <a:fld id="{F99AD638-7555-453E-92A9-972E4705FCDD}" type="slidenum">
              <a:rPr lang="en-US" smtClean="0"/>
              <a:t>10</a:t>
            </a:fld>
            <a:endParaRPr lang="en-US"/>
          </a:p>
        </p:txBody>
      </p:sp>
    </p:spTree>
    <p:extLst>
      <p:ext uri="{BB962C8B-B14F-4D97-AF65-F5344CB8AC3E}">
        <p14:creationId xmlns:p14="http://schemas.microsoft.com/office/powerpoint/2010/main" val="1263733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exact method, I used the CBC solver which incorporates B&amp;B with two primal heuristics called Feasibility Pump and Coefficient Diving to solve BAP to optimality quickly.</a:t>
            </a:r>
          </a:p>
          <a:p>
            <a:endParaRPr lang="en-US" dirty="0"/>
          </a:p>
          <a:p>
            <a:r>
              <a:rPr lang="en-US" dirty="0"/>
              <a:t>This method directly allocate the current day's orders based on the previous day's allocation to minimize WMAPE site. </a:t>
            </a:r>
          </a:p>
          <a:p>
            <a:endParaRPr lang="en-US" dirty="0"/>
          </a:p>
          <a:p>
            <a:r>
              <a:rPr lang="en-US" dirty="0"/>
              <a:t>The main steps CBC used to solve BAP is shown on the diagram. </a:t>
            </a:r>
          </a:p>
        </p:txBody>
      </p:sp>
      <p:sp>
        <p:nvSpPr>
          <p:cNvPr id="4" name="Slide Number Placeholder 3"/>
          <p:cNvSpPr>
            <a:spLocks noGrp="1"/>
          </p:cNvSpPr>
          <p:nvPr>
            <p:ph type="sldNum" sz="quarter" idx="5"/>
          </p:nvPr>
        </p:nvSpPr>
        <p:spPr/>
        <p:txBody>
          <a:bodyPr/>
          <a:lstStyle/>
          <a:p>
            <a:fld id="{F99AD638-7555-453E-92A9-972E4705FCDD}" type="slidenum">
              <a:rPr lang="en-US" smtClean="0"/>
              <a:t>11</a:t>
            </a:fld>
            <a:endParaRPr lang="en-US"/>
          </a:p>
        </p:txBody>
      </p:sp>
    </p:spTree>
    <p:extLst>
      <p:ext uri="{BB962C8B-B14F-4D97-AF65-F5344CB8AC3E}">
        <p14:creationId xmlns:p14="http://schemas.microsoft.com/office/powerpoint/2010/main" val="1014438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None/>
            </a:pPr>
            <a:r>
              <a:rPr lang="en-US" dirty="0"/>
              <a:t>Regarding heuristics, I designed two algorithms and compare their performances with the exact method.</a:t>
            </a:r>
          </a:p>
          <a:p>
            <a:pPr>
              <a:buFont typeface="+mj-lt"/>
              <a:buNone/>
            </a:pPr>
            <a:endParaRPr lang="en-US" i="1" dirty="0"/>
          </a:p>
          <a:p>
            <a:pPr>
              <a:buFont typeface="+mj-lt"/>
              <a:buNone/>
            </a:pPr>
            <a:r>
              <a:rPr lang="en-US" i="0" dirty="0"/>
              <a:t>The starting point of heuristics is to construct a feasible solution using a greedy algorithm with steps explained on the screen.</a:t>
            </a:r>
          </a:p>
          <a:p>
            <a:pPr>
              <a:buFont typeface="+mj-lt"/>
              <a:buNone/>
            </a:pPr>
            <a:endParaRPr lang="en-US" i="0" dirty="0"/>
          </a:p>
          <a:p>
            <a:pPr>
              <a:buFont typeface="+mj-lt"/>
              <a:buNone/>
            </a:pPr>
            <a:r>
              <a:rPr lang="en-US" i="0" dirty="0"/>
              <a:t>This helps quickly assign current orders to eligible factories with priority from F1 to F3, providing a foundation to apply improvement heuristics in the next parts.</a:t>
            </a:r>
          </a:p>
        </p:txBody>
      </p:sp>
      <p:sp>
        <p:nvSpPr>
          <p:cNvPr id="4" name="Slide Number Placeholder 3"/>
          <p:cNvSpPr>
            <a:spLocks noGrp="1"/>
          </p:cNvSpPr>
          <p:nvPr>
            <p:ph type="sldNum" sz="quarter" idx="5"/>
          </p:nvPr>
        </p:nvSpPr>
        <p:spPr/>
        <p:txBody>
          <a:bodyPr/>
          <a:lstStyle/>
          <a:p>
            <a:fld id="{F99AD638-7555-453E-92A9-972E4705FCDD}" type="slidenum">
              <a:rPr lang="en-US" smtClean="0"/>
              <a:t>12</a:t>
            </a:fld>
            <a:endParaRPr lang="en-US"/>
          </a:p>
        </p:txBody>
      </p:sp>
    </p:spTree>
    <p:extLst>
      <p:ext uri="{BB962C8B-B14F-4D97-AF65-F5344CB8AC3E}">
        <p14:creationId xmlns:p14="http://schemas.microsoft.com/office/powerpoint/2010/main" val="3065733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None/>
            </a:pPr>
            <a:r>
              <a:rPr lang="en-US" i="0" dirty="0"/>
              <a:t>The first proposed heuristic is called Iterative Targeted Pairwise Swap. </a:t>
            </a:r>
          </a:p>
          <a:p>
            <a:pPr>
              <a:buFont typeface="+mj-lt"/>
              <a:buNone/>
            </a:pPr>
            <a:r>
              <a:rPr lang="en-US" dirty="0"/>
              <a:t>It is a local search heuristic that swaps two boxes between two factories at one time. </a:t>
            </a:r>
          </a:p>
          <a:p>
            <a:pPr>
              <a:buFont typeface="+mj-lt"/>
              <a:buNone/>
            </a:pPr>
            <a:endParaRPr lang="en-US" dirty="0"/>
          </a:p>
          <a:p>
            <a:pPr>
              <a:buFont typeface="+mj-lt"/>
              <a:buNone/>
            </a:pPr>
            <a:r>
              <a:rPr lang="en-US" dirty="0"/>
              <a:t>It operates by identifying beneficial swaps and testing whether they can reduce the WMAPE site.</a:t>
            </a:r>
          </a:p>
          <a:p>
            <a:pPr>
              <a:buFont typeface="+mj-lt"/>
              <a:buNone/>
            </a:pPr>
            <a:r>
              <a:rPr lang="en-US" dirty="0"/>
              <a:t>The pseudo code and solving process are shown on the screen.</a:t>
            </a:r>
          </a:p>
        </p:txBody>
      </p:sp>
      <p:sp>
        <p:nvSpPr>
          <p:cNvPr id="4" name="Slide Number Placeholder 3"/>
          <p:cNvSpPr>
            <a:spLocks noGrp="1"/>
          </p:cNvSpPr>
          <p:nvPr>
            <p:ph type="sldNum" sz="quarter" idx="5"/>
          </p:nvPr>
        </p:nvSpPr>
        <p:spPr/>
        <p:txBody>
          <a:bodyPr/>
          <a:lstStyle/>
          <a:p>
            <a:fld id="{F99AD638-7555-453E-92A9-972E4705FCDD}" type="slidenum">
              <a:rPr lang="en-US" smtClean="0"/>
              <a:t>13</a:t>
            </a:fld>
            <a:endParaRPr lang="en-US"/>
          </a:p>
        </p:txBody>
      </p:sp>
    </p:spTree>
    <p:extLst>
      <p:ext uri="{BB962C8B-B14F-4D97-AF65-F5344CB8AC3E}">
        <p14:creationId xmlns:p14="http://schemas.microsoft.com/office/powerpoint/2010/main" val="5680116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is the metaheuristic called Tabu search.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 more advanced technique that combines strategic local search with adaptive memory to navigate the solution space.</a:t>
            </a:r>
          </a:p>
          <a:p>
            <a:r>
              <a:rPr lang="en-US" dirty="0"/>
              <a:t>By tracking previous moves and preventing revisits, TS can avoid suboptimal solutions and find better allocations over time.</a:t>
            </a:r>
          </a:p>
        </p:txBody>
      </p:sp>
      <p:sp>
        <p:nvSpPr>
          <p:cNvPr id="4" name="Slide Number Placeholder 3"/>
          <p:cNvSpPr>
            <a:spLocks noGrp="1"/>
          </p:cNvSpPr>
          <p:nvPr>
            <p:ph type="sldNum" sz="quarter" idx="5"/>
          </p:nvPr>
        </p:nvSpPr>
        <p:spPr/>
        <p:txBody>
          <a:bodyPr/>
          <a:lstStyle/>
          <a:p>
            <a:fld id="{F99AD638-7555-453E-92A9-972E4705FCDD}" type="slidenum">
              <a:rPr lang="en-US" smtClean="0"/>
              <a:t>14</a:t>
            </a:fld>
            <a:endParaRPr lang="en-US"/>
          </a:p>
        </p:txBody>
      </p:sp>
    </p:spTree>
    <p:extLst>
      <p:ext uri="{BB962C8B-B14F-4D97-AF65-F5344CB8AC3E}">
        <p14:creationId xmlns:p14="http://schemas.microsoft.com/office/powerpoint/2010/main" val="29506618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above methods are applied on many tests and provide the following results.</a:t>
            </a:r>
          </a:p>
        </p:txBody>
      </p:sp>
      <p:sp>
        <p:nvSpPr>
          <p:cNvPr id="4" name="Slide Number Placeholder 3"/>
          <p:cNvSpPr>
            <a:spLocks noGrp="1"/>
          </p:cNvSpPr>
          <p:nvPr>
            <p:ph type="sldNum" sz="quarter" idx="5"/>
          </p:nvPr>
        </p:nvSpPr>
        <p:spPr/>
        <p:txBody>
          <a:bodyPr/>
          <a:lstStyle/>
          <a:p>
            <a:fld id="{F99AD638-7555-453E-92A9-972E4705FCDD}" type="slidenum">
              <a:rPr lang="en-US" smtClean="0"/>
              <a:t>15</a:t>
            </a:fld>
            <a:endParaRPr lang="en-US"/>
          </a:p>
        </p:txBody>
      </p:sp>
    </p:spTree>
    <p:extLst>
      <p:ext uri="{BB962C8B-B14F-4D97-AF65-F5344CB8AC3E}">
        <p14:creationId xmlns:p14="http://schemas.microsoft.com/office/powerpoint/2010/main" val="3852194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first evaluate the performance of all methods through benchmark test, which just focuses on optimizing the order allocation of LD11 based on LD12.</a:t>
            </a:r>
          </a:p>
          <a:p>
            <a:endParaRPr lang="en-US" dirty="0"/>
          </a:p>
          <a:p>
            <a:r>
              <a:rPr lang="en-US" dirty="0"/>
              <a:t>The above graphs and the exported data in Excel confirm all methods provide solutions satisfying both constraints.</a:t>
            </a:r>
          </a:p>
        </p:txBody>
      </p:sp>
      <p:sp>
        <p:nvSpPr>
          <p:cNvPr id="4" name="Slide Number Placeholder 3"/>
          <p:cNvSpPr>
            <a:spLocks noGrp="1"/>
          </p:cNvSpPr>
          <p:nvPr>
            <p:ph type="sldNum" sz="quarter" idx="5"/>
          </p:nvPr>
        </p:nvSpPr>
        <p:spPr/>
        <p:txBody>
          <a:bodyPr/>
          <a:lstStyle/>
          <a:p>
            <a:fld id="{F99AD638-7555-453E-92A9-972E4705FCDD}" type="slidenum">
              <a:rPr lang="en-US" smtClean="0"/>
              <a:t>16</a:t>
            </a:fld>
            <a:endParaRPr lang="en-US"/>
          </a:p>
        </p:txBody>
      </p:sp>
    </p:spTree>
    <p:extLst>
      <p:ext uri="{BB962C8B-B14F-4D97-AF65-F5344CB8AC3E}">
        <p14:creationId xmlns:p14="http://schemas.microsoft.com/office/powerpoint/2010/main" val="4190538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statistics in the above tables show that B&amp;B provided optimal solutions in the shortest time and is the best method, while TS performed better than ITPS.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all methods achieve site error equal or nearly equal to global error, the detailed order breakdown of LD11 highlights the difference in the way 3 methods arrive at the final solutions.</a:t>
            </a:r>
          </a:p>
        </p:txBody>
      </p:sp>
      <p:sp>
        <p:nvSpPr>
          <p:cNvPr id="4" name="Slide Number Placeholder 3"/>
          <p:cNvSpPr>
            <a:spLocks noGrp="1"/>
          </p:cNvSpPr>
          <p:nvPr>
            <p:ph type="sldNum" sz="quarter" idx="5"/>
          </p:nvPr>
        </p:nvSpPr>
        <p:spPr/>
        <p:txBody>
          <a:bodyPr/>
          <a:lstStyle/>
          <a:p>
            <a:fld id="{F99AD638-7555-453E-92A9-972E4705FCDD}" type="slidenum">
              <a:rPr lang="en-US" smtClean="0"/>
              <a:t>17</a:t>
            </a:fld>
            <a:endParaRPr lang="en-US"/>
          </a:p>
        </p:txBody>
      </p:sp>
    </p:spTree>
    <p:extLst>
      <p:ext uri="{BB962C8B-B14F-4D97-AF65-F5344CB8AC3E}">
        <p14:creationId xmlns:p14="http://schemas.microsoft.com/office/powerpoint/2010/main" val="284720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2</a:t>
            </a:r>
            <a:r>
              <a:rPr lang="en-US" baseline="30000" dirty="0"/>
              <a:t>nd</a:t>
            </a:r>
            <a:r>
              <a:rPr lang="en-US" dirty="0"/>
              <a:t> test is scalability: its goal is to evaluate how each method handles the increasing order quantity.</a:t>
            </a:r>
          </a:p>
          <a:p>
            <a:r>
              <a:rPr lang="en-US" dirty="0"/>
              <a:t> </a:t>
            </a:r>
          </a:p>
          <a:p>
            <a:r>
              <a:rPr lang="en-US" dirty="0"/>
              <a:t>This test confirms the superiority of B&amp;B in CBC solver when it achieves the optimal solution in the shortest time.</a:t>
            </a:r>
          </a:p>
          <a:p>
            <a:endParaRPr lang="en-US" dirty="0"/>
          </a:p>
          <a:p>
            <a:r>
              <a:rPr lang="en-US" dirty="0"/>
              <a:t>Regarding heuristic, TS which is a more advanced method than ITPS show its potential for BAP when achieving optimal error in less than 10 mins at all order quantities.</a:t>
            </a:r>
          </a:p>
        </p:txBody>
      </p:sp>
      <p:sp>
        <p:nvSpPr>
          <p:cNvPr id="4" name="Slide Number Placeholder 3"/>
          <p:cNvSpPr>
            <a:spLocks noGrp="1"/>
          </p:cNvSpPr>
          <p:nvPr>
            <p:ph type="sldNum" sz="quarter" idx="5"/>
          </p:nvPr>
        </p:nvSpPr>
        <p:spPr/>
        <p:txBody>
          <a:bodyPr/>
          <a:lstStyle/>
          <a:p>
            <a:fld id="{F99AD638-7555-453E-92A9-972E4705FCDD}" type="slidenum">
              <a:rPr lang="en-US" smtClean="0"/>
              <a:t>18</a:t>
            </a:fld>
            <a:endParaRPr lang="en-US"/>
          </a:p>
        </p:txBody>
      </p:sp>
    </p:spTree>
    <p:extLst>
      <p:ext uri="{BB962C8B-B14F-4D97-AF65-F5344CB8AC3E}">
        <p14:creationId xmlns:p14="http://schemas.microsoft.com/office/powerpoint/2010/main" val="2732535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tests are just for two consecutive days. However, our problem requires continuous optimization over the planning period, which necessitates the temporal test. </a:t>
            </a:r>
          </a:p>
          <a:p>
            <a:r>
              <a:rPr lang="en-US" dirty="0"/>
              <a:t>I first apply the best method – B&amp;B in the ideal condition with no capacity or order changes and gain result as shown on the slide.</a:t>
            </a:r>
          </a:p>
        </p:txBody>
      </p:sp>
      <p:sp>
        <p:nvSpPr>
          <p:cNvPr id="4" name="Slide Number Placeholder 3"/>
          <p:cNvSpPr>
            <a:spLocks noGrp="1"/>
          </p:cNvSpPr>
          <p:nvPr>
            <p:ph type="sldNum" sz="quarter" idx="5"/>
          </p:nvPr>
        </p:nvSpPr>
        <p:spPr/>
        <p:txBody>
          <a:bodyPr/>
          <a:lstStyle/>
          <a:p>
            <a:fld id="{F99AD638-7555-453E-92A9-972E4705FCDD}" type="slidenum">
              <a:rPr lang="en-US" smtClean="0"/>
              <a:t>19</a:t>
            </a:fld>
            <a:endParaRPr lang="en-US"/>
          </a:p>
        </p:txBody>
      </p:sp>
    </p:spTree>
    <p:extLst>
      <p:ext uri="{BB962C8B-B14F-4D97-AF65-F5344CB8AC3E}">
        <p14:creationId xmlns:p14="http://schemas.microsoft.com/office/powerpoint/2010/main" val="1931704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None/>
            </a:pPr>
            <a:r>
              <a:rPr lang="en-US" dirty="0"/>
              <a:t>This  presentation is structured into 4 parts as shown on the screen. Let’s begin with the introduction.</a:t>
            </a:r>
          </a:p>
        </p:txBody>
      </p:sp>
      <p:sp>
        <p:nvSpPr>
          <p:cNvPr id="4" name="Slide Number Placeholder 3"/>
          <p:cNvSpPr>
            <a:spLocks noGrp="1"/>
          </p:cNvSpPr>
          <p:nvPr>
            <p:ph type="sldNum" sz="quarter" idx="5"/>
          </p:nvPr>
        </p:nvSpPr>
        <p:spPr/>
        <p:txBody>
          <a:bodyPr/>
          <a:lstStyle/>
          <a:p>
            <a:fld id="{F99AD638-7555-453E-92A9-972E4705FCDD}" type="slidenum">
              <a:rPr lang="en-US" smtClean="0"/>
              <a:t>2</a:t>
            </a:fld>
            <a:endParaRPr lang="en-US"/>
          </a:p>
        </p:txBody>
      </p:sp>
    </p:spTree>
    <p:extLst>
      <p:ext uri="{BB962C8B-B14F-4D97-AF65-F5344CB8AC3E}">
        <p14:creationId xmlns:p14="http://schemas.microsoft.com/office/powerpoint/2010/main" val="41804558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WMAPE data in the previous table is visualized in these line graphs.</a:t>
            </a:r>
          </a:p>
          <a:p>
            <a:endParaRPr lang="en-US" dirty="0"/>
          </a:p>
          <a:p>
            <a:r>
              <a:rPr lang="en-US" dirty="0"/>
              <a:t>The 1</a:t>
            </a:r>
            <a:r>
              <a:rPr lang="en-US" baseline="30000" dirty="0"/>
              <a:t>st</a:t>
            </a:r>
            <a:r>
              <a:rPr lang="en-US" dirty="0"/>
              <a:t> one show the error through days when we optimize the allocation between 2 consecutive days.</a:t>
            </a:r>
          </a:p>
          <a:p>
            <a:r>
              <a:rPr lang="en-US" dirty="0"/>
              <a:t>It can be seen that when using greedy method, the site error has a big gap with the global error.</a:t>
            </a:r>
          </a:p>
          <a:p>
            <a:r>
              <a:rPr lang="en-US" dirty="0"/>
              <a:t>In contrast, B&amp;B can provide optimal solution for most days except for the first few days when the proportion of real orders in the total is still low.</a:t>
            </a:r>
          </a:p>
          <a:p>
            <a:endParaRPr lang="en-US" dirty="0"/>
          </a:p>
          <a:p>
            <a:r>
              <a:rPr lang="en-US" dirty="0"/>
              <a:t>At the end of the planning period, the allocation decision of all days are compared with LD3’s allocation to evaluate if CBC solver can help to achieve proxy optimization.</a:t>
            </a:r>
          </a:p>
          <a:p>
            <a:r>
              <a:rPr lang="en-US" dirty="0"/>
              <a:t>The 2</a:t>
            </a:r>
            <a:r>
              <a:rPr lang="en-US" baseline="30000" dirty="0"/>
              <a:t>nd</a:t>
            </a:r>
            <a:r>
              <a:rPr lang="en-US" dirty="0"/>
              <a:t> graph shows that the area under site error curve is not much larger than the area under global error curve.</a:t>
            </a:r>
          </a:p>
          <a:p>
            <a:r>
              <a:rPr lang="en-US" dirty="0"/>
              <a:t>The site error line gradually converges with the global error line as we approach LD3.</a:t>
            </a:r>
          </a:p>
          <a:p>
            <a:endParaRPr lang="en-US" dirty="0"/>
          </a:p>
          <a:p>
            <a:r>
              <a:rPr lang="en-US" dirty="0"/>
              <a:t>One note-worthy finding is that errors decreased as the number of orders increased. This can be explained by the principle of aggregate forecasting in SCM.</a:t>
            </a:r>
          </a:p>
        </p:txBody>
      </p:sp>
      <p:sp>
        <p:nvSpPr>
          <p:cNvPr id="4" name="Slide Number Placeholder 3"/>
          <p:cNvSpPr>
            <a:spLocks noGrp="1"/>
          </p:cNvSpPr>
          <p:nvPr>
            <p:ph type="sldNum" sz="quarter" idx="5"/>
          </p:nvPr>
        </p:nvSpPr>
        <p:spPr/>
        <p:txBody>
          <a:bodyPr/>
          <a:lstStyle/>
          <a:p>
            <a:fld id="{F99AD638-7555-453E-92A9-972E4705FCDD}" type="slidenum">
              <a:rPr lang="en-US" smtClean="0"/>
              <a:t>20</a:t>
            </a:fld>
            <a:endParaRPr lang="en-US"/>
          </a:p>
        </p:txBody>
      </p:sp>
    </p:spTree>
    <p:extLst>
      <p:ext uri="{BB962C8B-B14F-4D97-AF65-F5344CB8AC3E}">
        <p14:creationId xmlns:p14="http://schemas.microsoft.com/office/powerpoint/2010/main" val="34185484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many types of changes can happen in reality. </a:t>
            </a:r>
          </a:p>
          <a:p>
            <a:endParaRPr lang="en-US" dirty="0"/>
          </a:p>
          <a:p>
            <a:r>
              <a:rPr lang="en-US" dirty="0"/>
              <a:t>I first investigate the case when F1’s capacity decreases from 3000 to 1000 on LD10 which leads to the order quantity allocated to F3 increases to 4000 as the 1</a:t>
            </a:r>
            <a:r>
              <a:rPr lang="en-US" baseline="30000" dirty="0"/>
              <a:t>st</a:t>
            </a:r>
            <a:r>
              <a:rPr lang="en-US" dirty="0"/>
              <a:t> graph.</a:t>
            </a:r>
          </a:p>
          <a:p>
            <a:endParaRPr lang="en-US" dirty="0"/>
          </a:p>
          <a:p>
            <a:r>
              <a:rPr lang="en-US" dirty="0"/>
              <a:t> The 2</a:t>
            </a:r>
            <a:r>
              <a:rPr lang="en-US" baseline="30000" dirty="0"/>
              <a:t>nd</a:t>
            </a:r>
            <a:r>
              <a:rPr lang="en-US" dirty="0"/>
              <a:t> and 3</a:t>
            </a:r>
            <a:r>
              <a:rPr lang="en-US" baseline="30000" dirty="0"/>
              <a:t>rd</a:t>
            </a:r>
            <a:r>
              <a:rPr lang="en-US" dirty="0"/>
              <a:t> graph show B&amp;B effectiveness in minimizing errors both during and after LD10.</a:t>
            </a:r>
          </a:p>
          <a:p>
            <a:r>
              <a:rPr lang="en-US" dirty="0"/>
              <a:t> </a:t>
            </a:r>
          </a:p>
          <a:p>
            <a:r>
              <a:rPr lang="en-US" dirty="0"/>
              <a:t>The last bar chart is provided to show how order allocation changes around the capacity reduction point.</a:t>
            </a:r>
          </a:p>
        </p:txBody>
      </p:sp>
      <p:sp>
        <p:nvSpPr>
          <p:cNvPr id="4" name="Slide Number Placeholder 3"/>
          <p:cNvSpPr>
            <a:spLocks noGrp="1"/>
          </p:cNvSpPr>
          <p:nvPr>
            <p:ph type="sldNum" sz="quarter" idx="5"/>
          </p:nvPr>
        </p:nvSpPr>
        <p:spPr/>
        <p:txBody>
          <a:bodyPr/>
          <a:lstStyle/>
          <a:p>
            <a:fld id="{F99AD638-7555-453E-92A9-972E4705FCDD}" type="slidenum">
              <a:rPr lang="en-US" smtClean="0"/>
              <a:t>21</a:t>
            </a:fld>
            <a:endParaRPr lang="en-US"/>
          </a:p>
        </p:txBody>
      </p:sp>
    </p:spTree>
    <p:extLst>
      <p:ext uri="{BB962C8B-B14F-4D97-AF65-F5344CB8AC3E}">
        <p14:creationId xmlns:p14="http://schemas.microsoft.com/office/powerpoint/2010/main" val="2552360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 factory capacity change, there are also order changes, such as recipe changes and order deletions by customers.</a:t>
            </a:r>
          </a:p>
          <a:p>
            <a:endParaRPr lang="en-US" dirty="0"/>
          </a:p>
          <a:p>
            <a:r>
              <a:rPr lang="en-US" dirty="0"/>
              <a:t>I assume everyday, there are 5% of real orders deleted and 30% have recipe changes – a figure higher than reality to highlight the impact of order changes.</a:t>
            </a:r>
          </a:p>
          <a:p>
            <a:endParaRPr lang="en-US" dirty="0"/>
          </a:p>
          <a:p>
            <a:r>
              <a:rPr lang="en-US" dirty="0"/>
              <a:t>The line graph shows that regardless of with or without order changes, B&amp;B can provide optimal solution by matching WMAPE site with WMAPE global.</a:t>
            </a:r>
          </a:p>
          <a:p>
            <a:endParaRPr lang="en-US" dirty="0"/>
          </a:p>
          <a:p>
            <a:r>
              <a:rPr lang="en-US" dirty="0"/>
              <a:t>However, when there are big order changes, the errors will fluctuate significantly and not follow a consistent decreasing trend as when there is no or slight changes.</a:t>
            </a:r>
          </a:p>
        </p:txBody>
      </p:sp>
      <p:sp>
        <p:nvSpPr>
          <p:cNvPr id="4" name="Slide Number Placeholder 3"/>
          <p:cNvSpPr>
            <a:spLocks noGrp="1"/>
          </p:cNvSpPr>
          <p:nvPr>
            <p:ph type="sldNum" sz="quarter" idx="5"/>
          </p:nvPr>
        </p:nvSpPr>
        <p:spPr/>
        <p:txBody>
          <a:bodyPr/>
          <a:lstStyle/>
          <a:p>
            <a:fld id="{F99AD638-7555-453E-92A9-972E4705FCDD}" type="slidenum">
              <a:rPr lang="en-US" smtClean="0"/>
              <a:t>22</a:t>
            </a:fld>
            <a:endParaRPr lang="en-US"/>
          </a:p>
        </p:txBody>
      </p:sp>
    </p:spTree>
    <p:extLst>
      <p:ext uri="{BB962C8B-B14F-4D97-AF65-F5344CB8AC3E}">
        <p14:creationId xmlns:p14="http://schemas.microsoft.com/office/powerpoint/2010/main" val="2379977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order change scenario, I also compared the exact method with an ID-based allocation, which assigns orders based on historical IDs as explained on the 1</a:t>
            </a:r>
            <a:r>
              <a:rPr lang="en-US" baseline="30000" dirty="0"/>
              <a:t>st</a:t>
            </a:r>
            <a:r>
              <a:rPr lang="en-US" dirty="0"/>
              <a:t> table.</a:t>
            </a:r>
          </a:p>
          <a:p>
            <a:endParaRPr lang="en-US" dirty="0"/>
          </a:p>
          <a:p>
            <a:r>
              <a:rPr lang="en-US" dirty="0"/>
              <a:t>Two below line graphs showed that B&amp;B outperforms the ID-based method when there are many changes to real orders.</a:t>
            </a:r>
          </a:p>
        </p:txBody>
      </p:sp>
      <p:sp>
        <p:nvSpPr>
          <p:cNvPr id="4" name="Slide Number Placeholder 3"/>
          <p:cNvSpPr>
            <a:spLocks noGrp="1"/>
          </p:cNvSpPr>
          <p:nvPr>
            <p:ph type="sldNum" sz="quarter" idx="5"/>
          </p:nvPr>
        </p:nvSpPr>
        <p:spPr/>
        <p:txBody>
          <a:bodyPr/>
          <a:lstStyle/>
          <a:p>
            <a:fld id="{F99AD638-7555-453E-92A9-972E4705FCDD}" type="slidenum">
              <a:rPr lang="en-US" smtClean="0"/>
              <a:t>23</a:t>
            </a:fld>
            <a:endParaRPr lang="en-US"/>
          </a:p>
        </p:txBody>
      </p:sp>
    </p:spTree>
    <p:extLst>
      <p:ext uri="{BB962C8B-B14F-4D97-AF65-F5344CB8AC3E}">
        <p14:creationId xmlns:p14="http://schemas.microsoft.com/office/powerpoint/2010/main" val="3923573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final temporal test, I simulated both capacity and order changes.</a:t>
            </a:r>
          </a:p>
          <a:p>
            <a:endParaRPr lang="en-US" dirty="0"/>
          </a:p>
          <a:p>
            <a:r>
              <a:rPr lang="en-US" dirty="0"/>
              <a:t>Specifically, F1’s capacity will decrease in LD10 and F2’s capacity will increase in LD6 to see how B&amp;B deals with different kinds of capacity changes.</a:t>
            </a:r>
          </a:p>
          <a:p>
            <a:endParaRPr lang="en-US" dirty="0"/>
          </a:p>
          <a:p>
            <a:r>
              <a:rPr lang="en-US" dirty="0"/>
              <a:t>The results show that B&amp;B could adapt to these dynamic changes effectively, especially when F2’s capacity increases and provide optimal  errors on most days.</a:t>
            </a:r>
          </a:p>
        </p:txBody>
      </p:sp>
      <p:sp>
        <p:nvSpPr>
          <p:cNvPr id="4" name="Slide Number Placeholder 3"/>
          <p:cNvSpPr>
            <a:spLocks noGrp="1"/>
          </p:cNvSpPr>
          <p:nvPr>
            <p:ph type="sldNum" sz="quarter" idx="5"/>
          </p:nvPr>
        </p:nvSpPr>
        <p:spPr/>
        <p:txBody>
          <a:bodyPr/>
          <a:lstStyle/>
          <a:p>
            <a:fld id="{F99AD638-7555-453E-92A9-972E4705FCDD}" type="slidenum">
              <a:rPr lang="en-US" smtClean="0"/>
              <a:t>24</a:t>
            </a:fld>
            <a:endParaRPr lang="en-US"/>
          </a:p>
        </p:txBody>
      </p:sp>
    </p:spTree>
    <p:extLst>
      <p:ext uri="{BB962C8B-B14F-4D97-AF65-F5344CB8AC3E}">
        <p14:creationId xmlns:p14="http://schemas.microsoft.com/office/powerpoint/2010/main" val="2110909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MR12"/>
              </a:rPr>
              <a:t>While this project has found potential methods to solve BAP, several limitations remain, opening opportunities for future research.</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F99AD638-7555-453E-92A9-972E4705FCDD}" type="slidenum">
              <a:rPr lang="en-US" smtClean="0"/>
              <a:t>25</a:t>
            </a:fld>
            <a:endParaRPr lang="en-US"/>
          </a:p>
        </p:txBody>
      </p:sp>
    </p:spTree>
    <p:extLst>
      <p:ext uri="{BB962C8B-B14F-4D97-AF65-F5344CB8AC3E}">
        <p14:creationId xmlns:p14="http://schemas.microsoft.com/office/powerpoint/2010/main" val="2701692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000000"/>
                </a:solidFill>
                <a:effectLst/>
                <a:latin typeface="CMR12"/>
              </a:rPr>
              <a:t>Firstly, this dissertation is based on simulated data. Although they match real-world characteristics, future research should apply optimization methods to the real data to validate their</a:t>
            </a:r>
          </a:p>
          <a:p>
            <a:r>
              <a:rPr lang="en-US" sz="1800" b="0" i="0" dirty="0">
                <a:solidFill>
                  <a:srgbClr val="000000"/>
                </a:solidFill>
                <a:effectLst/>
                <a:latin typeface="CMR12"/>
              </a:rPr>
              <a:t>effectiveness in practice</a:t>
            </a:r>
            <a:r>
              <a:rPr lang="en-US" sz="2800" dirty="0"/>
              <a:t> </a:t>
            </a:r>
            <a:br>
              <a:rPr lang="en-US" sz="2800" dirty="0"/>
            </a:br>
            <a:endParaRPr lang="en-US" sz="1800" b="0" i="0" dirty="0">
              <a:solidFill>
                <a:srgbClr val="000000"/>
              </a:solidFill>
              <a:effectLst/>
              <a:latin typeface="CMR12"/>
            </a:endParaRPr>
          </a:p>
          <a:p>
            <a:r>
              <a:rPr lang="en-US" sz="1800" b="0" i="0" dirty="0">
                <a:solidFill>
                  <a:srgbClr val="000000"/>
                </a:solidFill>
                <a:effectLst/>
                <a:latin typeface="CMR12"/>
              </a:rPr>
              <a:t>The current model optimizes allocation decisions for each day independently. Future studies could find dynamic optimization approaches that consider the entire planning horizon</a:t>
            </a:r>
          </a:p>
          <a:p>
            <a:r>
              <a:rPr lang="en-US" sz="1800" b="0" i="0" dirty="0">
                <a:solidFill>
                  <a:srgbClr val="000000"/>
                </a:solidFill>
                <a:effectLst/>
                <a:latin typeface="CMR12"/>
              </a:rPr>
              <a:t>simultaneously, potentially leading to better long-term allocation strategies.</a:t>
            </a:r>
            <a:r>
              <a:rPr lang="en-US" dirty="0"/>
              <a:t> </a:t>
            </a:r>
          </a:p>
          <a:p>
            <a:endParaRPr lang="en-US" dirty="0"/>
          </a:p>
          <a:p>
            <a:r>
              <a:rPr lang="en-US" sz="1800" b="0" i="0" dirty="0">
                <a:solidFill>
                  <a:srgbClr val="000000"/>
                </a:solidFill>
                <a:effectLst/>
                <a:latin typeface="CMR12"/>
              </a:rPr>
              <a:t>While single-swap methods like ITPS and TS have been tested and shown effectiveness, metaheuristics involving larger moves, such as GA or LNS, have not been explored.</a:t>
            </a:r>
          </a:p>
          <a:p>
            <a:r>
              <a:rPr lang="en-US" sz="1800" b="0" i="0" dirty="0">
                <a:solidFill>
                  <a:srgbClr val="000000"/>
                </a:solidFill>
                <a:effectLst/>
                <a:latin typeface="CMR12"/>
              </a:rPr>
              <a:t>Future research could investigate their potential for BAP.</a:t>
            </a:r>
            <a:r>
              <a:rPr lang="en-US" dirty="0"/>
              <a:t> </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F99AD638-7555-453E-92A9-972E4705FCDD}" type="slidenum">
              <a:rPr lang="en-US" smtClean="0"/>
              <a:t>26</a:t>
            </a:fld>
            <a:endParaRPr lang="en-US"/>
          </a:p>
        </p:txBody>
      </p:sp>
    </p:spTree>
    <p:extLst>
      <p:ext uri="{BB962C8B-B14F-4D97-AF65-F5344CB8AC3E}">
        <p14:creationId xmlns:p14="http://schemas.microsoft.com/office/powerpoint/2010/main" val="2975985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end of my presentation. Thanks so much for your attention. </a:t>
            </a:r>
          </a:p>
          <a:p>
            <a:r>
              <a:rPr lang="en-US" dirty="0"/>
              <a:t>I hope you found this presentation insightful. I am happy to answer any questions you may have.</a:t>
            </a:r>
          </a:p>
        </p:txBody>
      </p:sp>
      <p:sp>
        <p:nvSpPr>
          <p:cNvPr id="4" name="Slide Number Placeholder 3"/>
          <p:cNvSpPr>
            <a:spLocks noGrp="1"/>
          </p:cNvSpPr>
          <p:nvPr>
            <p:ph type="sldNum" sz="quarter" idx="5"/>
          </p:nvPr>
        </p:nvSpPr>
        <p:spPr/>
        <p:txBody>
          <a:bodyPr/>
          <a:lstStyle/>
          <a:p>
            <a:fld id="{F99AD638-7555-453E-92A9-972E4705FCDD}" type="slidenum">
              <a:rPr lang="en-US" smtClean="0"/>
              <a:t>27</a:t>
            </a:fld>
            <a:endParaRPr lang="en-US"/>
          </a:p>
        </p:txBody>
      </p:sp>
    </p:spTree>
    <p:extLst>
      <p:ext uri="{BB962C8B-B14F-4D97-AF65-F5344CB8AC3E}">
        <p14:creationId xmlns:p14="http://schemas.microsoft.com/office/powerpoint/2010/main" val="326623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Meal kit delivery service faces the challenge of efficiently allocating recipe boxes to factories. </a:t>
            </a:r>
          </a:p>
          <a:p>
            <a:r>
              <a:rPr lang="en-US" dirty="0"/>
              <a:t>My project investigates how to optimize this process.</a:t>
            </a:r>
          </a:p>
        </p:txBody>
      </p:sp>
      <p:sp>
        <p:nvSpPr>
          <p:cNvPr id="4" name="Slide Number Placeholder 3"/>
          <p:cNvSpPr>
            <a:spLocks noGrp="1"/>
          </p:cNvSpPr>
          <p:nvPr>
            <p:ph type="sldNum" sz="quarter" idx="5"/>
          </p:nvPr>
        </p:nvSpPr>
        <p:spPr/>
        <p:txBody>
          <a:bodyPr/>
          <a:lstStyle/>
          <a:p>
            <a:fld id="{F99AD638-7555-453E-92A9-972E4705FCDD}" type="slidenum">
              <a:rPr lang="en-US" smtClean="0"/>
              <a:t>3</a:t>
            </a:fld>
            <a:endParaRPr lang="en-US"/>
          </a:p>
        </p:txBody>
      </p:sp>
    </p:spTree>
    <p:extLst>
      <p:ext uri="{BB962C8B-B14F-4D97-AF65-F5344CB8AC3E}">
        <p14:creationId xmlns:p14="http://schemas.microsoft.com/office/powerpoint/2010/main" val="1560041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coming to optimization methods, it’s important to know the box structure. </a:t>
            </a:r>
          </a:p>
          <a:p>
            <a:r>
              <a:rPr lang="en-US" dirty="0"/>
              <a:t>As shown on the screen, each box contains various ingredients or SKUs used to cook different recipes.</a:t>
            </a:r>
          </a:p>
        </p:txBody>
      </p:sp>
      <p:sp>
        <p:nvSpPr>
          <p:cNvPr id="4" name="Slide Number Placeholder 3"/>
          <p:cNvSpPr>
            <a:spLocks noGrp="1"/>
          </p:cNvSpPr>
          <p:nvPr>
            <p:ph type="sldNum" sz="quarter" idx="5"/>
          </p:nvPr>
        </p:nvSpPr>
        <p:spPr/>
        <p:txBody>
          <a:bodyPr/>
          <a:lstStyle/>
          <a:p>
            <a:fld id="{F99AD638-7555-453E-92A9-972E4705FCDD}" type="slidenum">
              <a:rPr lang="en-US" smtClean="0"/>
              <a:t>4</a:t>
            </a:fld>
            <a:endParaRPr lang="en-US"/>
          </a:p>
        </p:txBody>
      </p:sp>
    </p:spTree>
    <p:extLst>
      <p:ext uri="{BB962C8B-B14F-4D97-AF65-F5344CB8AC3E}">
        <p14:creationId xmlns:p14="http://schemas.microsoft.com/office/powerpoint/2010/main" val="3631775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reality, these boxes are allocated to factories twice per day based on 2 constraints explained in the next slide. </a:t>
            </a:r>
          </a:p>
          <a:p>
            <a:r>
              <a:rPr lang="en-US" dirty="0"/>
              <a:t>An efficient allocation ensures the number of each recipe produced by each factory remains consistent over time, which is measured by WMAPE site. </a:t>
            </a:r>
          </a:p>
          <a:p>
            <a:r>
              <a:rPr lang="en-US" dirty="0"/>
              <a:t>The heuristics in this dissertation improve the allocation by continuously swapping orders between factories to reduce site error.</a:t>
            </a:r>
          </a:p>
        </p:txBody>
      </p:sp>
      <p:sp>
        <p:nvSpPr>
          <p:cNvPr id="4" name="Slide Number Placeholder 3"/>
          <p:cNvSpPr>
            <a:spLocks noGrp="1"/>
          </p:cNvSpPr>
          <p:nvPr>
            <p:ph type="sldNum" sz="quarter" idx="5"/>
          </p:nvPr>
        </p:nvSpPr>
        <p:spPr/>
        <p:txBody>
          <a:bodyPr/>
          <a:lstStyle/>
          <a:p>
            <a:fld id="{F99AD638-7555-453E-92A9-972E4705FCDD}" type="slidenum">
              <a:rPr lang="en-US" smtClean="0"/>
              <a:t>5</a:t>
            </a:fld>
            <a:endParaRPr lang="en-US"/>
          </a:p>
        </p:txBody>
      </p:sp>
    </p:spTree>
    <p:extLst>
      <p:ext uri="{BB962C8B-B14F-4D97-AF65-F5344CB8AC3E}">
        <p14:creationId xmlns:p14="http://schemas.microsoft.com/office/powerpoint/2010/main" val="2871972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None/>
            </a:pPr>
            <a:r>
              <a:rPr lang="en-US" dirty="0"/>
              <a:t>BAP has 2 main constraints:</a:t>
            </a:r>
          </a:p>
          <a:p>
            <a:pPr>
              <a:buFont typeface="+mj-lt"/>
              <a:buAutoNum type="arabicPeriod"/>
            </a:pPr>
            <a:r>
              <a:rPr lang="en-US" i="0" dirty="0"/>
              <a:t> Factory full capacity: This means except for the catch-all factory, the number of boxes allocated to each factory must fully meet its capacity to avoid wasting resource.</a:t>
            </a:r>
          </a:p>
          <a:p>
            <a:pPr>
              <a:buFont typeface="+mj-lt"/>
              <a:buAutoNum type="arabicPeriod"/>
            </a:pPr>
            <a:r>
              <a:rPr lang="en-US" i="0" dirty="0"/>
              <a:t> Recipe and SKU eligibility: Because not all factories are equipped to produce every recipe, allocation decision must consider this constraint.</a:t>
            </a:r>
          </a:p>
          <a:p>
            <a:pPr>
              <a:buFont typeface="+mj-lt"/>
              <a:buNone/>
            </a:pPr>
            <a:r>
              <a:rPr lang="en-US" i="0" dirty="0"/>
              <a:t>A box can only be assigned to a factory if all recipes or SKU inside it are eligible for that factory.</a:t>
            </a:r>
          </a:p>
        </p:txBody>
      </p:sp>
      <p:sp>
        <p:nvSpPr>
          <p:cNvPr id="4" name="Slide Number Placeholder 3"/>
          <p:cNvSpPr>
            <a:spLocks noGrp="1"/>
          </p:cNvSpPr>
          <p:nvPr>
            <p:ph type="sldNum" sz="quarter" idx="5"/>
          </p:nvPr>
        </p:nvSpPr>
        <p:spPr/>
        <p:txBody>
          <a:bodyPr/>
          <a:lstStyle/>
          <a:p>
            <a:fld id="{F99AD638-7555-453E-92A9-972E4705FCDD}" type="slidenum">
              <a:rPr lang="en-US" smtClean="0"/>
              <a:t>6</a:t>
            </a:fld>
            <a:endParaRPr lang="en-US"/>
          </a:p>
        </p:txBody>
      </p:sp>
    </p:spTree>
    <p:extLst>
      <p:ext uri="{BB962C8B-B14F-4D97-AF65-F5344CB8AC3E}">
        <p14:creationId xmlns:p14="http://schemas.microsoft.com/office/powerpoint/2010/main" val="2797647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mathematical model, it’s important to </a:t>
            </a:r>
            <a:r>
              <a:rPr lang="en-US" b="0" i="0" dirty="0">
                <a:solidFill>
                  <a:srgbClr val="EEF0FF"/>
                </a:solidFill>
                <a:effectLst/>
                <a:latin typeface="Google Sans"/>
              </a:rPr>
              <a:t>distinguish</a:t>
            </a:r>
            <a:r>
              <a:rPr lang="en-US" dirty="0"/>
              <a:t> two types of errors. </a:t>
            </a:r>
          </a:p>
          <a:p>
            <a:r>
              <a:rPr lang="en-US" dirty="0"/>
              <a:t>When all factories (sites) are involved, we have WMAPE site as red highlighted which is the main objective of our model. </a:t>
            </a:r>
          </a:p>
          <a:p>
            <a:r>
              <a:rPr lang="en-US" dirty="0"/>
              <a:t>When no factories are involved, we have WMAPE global on the right-handed site, which is the lower bound of WMAPE site.</a:t>
            </a:r>
          </a:p>
          <a:p>
            <a:endParaRPr lang="en-US" dirty="0"/>
          </a:p>
          <a:p>
            <a:r>
              <a:rPr lang="en-US" dirty="0"/>
              <a:t>To capture all features of BAP, from the original formula of WMAPE site, I developed a more detailed mathematical model under the arrow. </a:t>
            </a:r>
          </a:p>
          <a:p>
            <a:r>
              <a:rPr lang="en-US" dirty="0"/>
              <a:t>This model aims to minimize the recipe difference between all consecutive days, while respecting both capacity and eligibility constraints.</a:t>
            </a:r>
          </a:p>
        </p:txBody>
      </p:sp>
      <p:sp>
        <p:nvSpPr>
          <p:cNvPr id="4" name="Slide Number Placeholder 3"/>
          <p:cNvSpPr>
            <a:spLocks noGrp="1"/>
          </p:cNvSpPr>
          <p:nvPr>
            <p:ph type="sldNum" sz="quarter" idx="5"/>
          </p:nvPr>
        </p:nvSpPr>
        <p:spPr/>
        <p:txBody>
          <a:bodyPr/>
          <a:lstStyle/>
          <a:p>
            <a:fld id="{F99AD638-7555-453E-92A9-972E4705FCDD}" type="slidenum">
              <a:rPr lang="en-US" smtClean="0"/>
              <a:t>7</a:t>
            </a:fld>
            <a:endParaRPr lang="en-US"/>
          </a:p>
        </p:txBody>
      </p:sp>
    </p:spTree>
    <p:extLst>
      <p:ext uri="{BB962C8B-B14F-4D97-AF65-F5344CB8AC3E}">
        <p14:creationId xmlns:p14="http://schemas.microsoft.com/office/powerpoint/2010/main" val="179439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illustrate how 2 types of errors are calculated, the above tables are provided.</a:t>
            </a:r>
          </a:p>
          <a:p>
            <a:r>
              <a:rPr lang="en-US" dirty="0"/>
              <a:t>It can be seen that the global error is lower than the site error.</a:t>
            </a:r>
          </a:p>
        </p:txBody>
      </p:sp>
      <p:sp>
        <p:nvSpPr>
          <p:cNvPr id="4" name="Slide Number Placeholder 3"/>
          <p:cNvSpPr>
            <a:spLocks noGrp="1"/>
          </p:cNvSpPr>
          <p:nvPr>
            <p:ph type="sldNum" sz="quarter" idx="5"/>
          </p:nvPr>
        </p:nvSpPr>
        <p:spPr/>
        <p:txBody>
          <a:bodyPr/>
          <a:lstStyle/>
          <a:p>
            <a:fld id="{F99AD638-7555-453E-92A9-972E4705FCDD}" type="slidenum">
              <a:rPr lang="en-US" smtClean="0"/>
              <a:t>8</a:t>
            </a:fld>
            <a:endParaRPr lang="en-US"/>
          </a:p>
        </p:txBody>
      </p:sp>
    </p:spTree>
    <p:extLst>
      <p:ext uri="{BB962C8B-B14F-4D97-AF65-F5344CB8AC3E}">
        <p14:creationId xmlns:p14="http://schemas.microsoft.com/office/powerpoint/2010/main" val="854798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An important feature of BAP is its temporal aspect. We need to decide the best allocation of orders twice per day as the 1st graph. In my dissertation, orders are allocated once per day for simplicity.</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This graph also shows that the percentage of real orders increase over time.</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All decisions before LD3 are called soft allocation and can be changed while decision for the final day (LD3) is called hard allocation and can’t be changed anymore.</a:t>
            </a:r>
          </a:p>
          <a:p>
            <a:pPr rtl="0">
              <a:spcBef>
                <a:spcPts val="0"/>
              </a:spcBef>
              <a:spcAft>
                <a:spcPts val="0"/>
              </a:spcAft>
            </a:pPr>
            <a:endParaRPr lang="en-US" b="0" dirty="0">
              <a:effectLst/>
            </a:endParaRPr>
          </a:p>
          <a:p>
            <a:r>
              <a:rPr lang="en-US" sz="1800" b="0" i="0" u="none" strike="noStrike" dirty="0">
                <a:solidFill>
                  <a:srgbClr val="000000"/>
                </a:solidFill>
                <a:effectLst/>
                <a:latin typeface="Calibri" panose="020F0502020204030204" pitchFamily="34" charset="0"/>
              </a:rPr>
              <a:t>Due to the complexity of directly minimizing errors across the entire planning period measured by the area under the curve in the 2</a:t>
            </a:r>
            <a:r>
              <a:rPr lang="en-US" sz="1800" b="0" i="0" u="none" strike="noStrike" baseline="30000" dirty="0">
                <a:solidFill>
                  <a:srgbClr val="000000"/>
                </a:solidFill>
                <a:effectLst/>
                <a:latin typeface="Calibri" panose="020F0502020204030204" pitchFamily="34" charset="0"/>
              </a:rPr>
              <a:t>nd</a:t>
            </a:r>
            <a:r>
              <a:rPr lang="en-US" sz="1800" b="0" i="0" u="none" strike="noStrike" dirty="0">
                <a:solidFill>
                  <a:srgbClr val="000000"/>
                </a:solidFill>
                <a:effectLst/>
                <a:latin typeface="Calibri" panose="020F0502020204030204" pitchFamily="34" charset="0"/>
              </a:rPr>
              <a:t> graph, we use a proxy optimization approach. </a:t>
            </a:r>
          </a:p>
          <a:p>
            <a:r>
              <a:rPr lang="en-US" sz="1800" b="0" i="0" u="none" strike="noStrike" dirty="0">
                <a:solidFill>
                  <a:srgbClr val="000000"/>
                </a:solidFill>
                <a:effectLst/>
                <a:latin typeface="Calibri" panose="020F0502020204030204" pitchFamily="34" charset="0"/>
              </a:rPr>
              <a:t>The idea is to minimize site error between consecutive days, which acts as a stand-in for the bigger goal of minimizing errors over the whole period. </a:t>
            </a:r>
            <a:endParaRPr lang="en-US" dirty="0"/>
          </a:p>
        </p:txBody>
      </p:sp>
      <p:sp>
        <p:nvSpPr>
          <p:cNvPr id="4" name="Slide Number Placeholder 3"/>
          <p:cNvSpPr>
            <a:spLocks noGrp="1"/>
          </p:cNvSpPr>
          <p:nvPr>
            <p:ph type="sldNum" sz="quarter" idx="5"/>
          </p:nvPr>
        </p:nvSpPr>
        <p:spPr/>
        <p:txBody>
          <a:bodyPr/>
          <a:lstStyle/>
          <a:p>
            <a:fld id="{F99AD638-7555-453E-92A9-972E4705FCDD}" type="slidenum">
              <a:rPr lang="en-US" smtClean="0"/>
              <a:t>9</a:t>
            </a:fld>
            <a:endParaRPr lang="en-US"/>
          </a:p>
        </p:txBody>
      </p:sp>
    </p:spTree>
    <p:extLst>
      <p:ext uri="{BB962C8B-B14F-4D97-AF65-F5344CB8AC3E}">
        <p14:creationId xmlns:p14="http://schemas.microsoft.com/office/powerpoint/2010/main" val="4249723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1977" y="405511"/>
            <a:ext cx="3703954" cy="518159"/>
          </a:xfrm>
          <a:prstGeom prst="rect">
            <a:avLst/>
          </a:prstGeom>
        </p:spPr>
        <p:txBody>
          <a:bodyPr wrap="square" lIns="0" tIns="0" rIns="0" bIns="0">
            <a:spAutoFit/>
          </a:bodyPr>
          <a:lstStyle>
            <a:lvl1pPr>
              <a:defRPr sz="3200" b="1" i="0">
                <a:solidFill>
                  <a:srgbClr val="4471C4"/>
                </a:solidFill>
                <a:latin typeface="Carlito"/>
                <a:cs typeface="Carlito"/>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3050" b="1" i="0">
                <a:solidFill>
                  <a:srgbClr val="A6A6A6"/>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4471C4"/>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3050" b="1" i="0">
                <a:solidFill>
                  <a:srgbClr val="A6A6A6"/>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4471C4"/>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4471C4"/>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9934575" y="285750"/>
            <a:ext cx="1790700" cy="390525"/>
          </a:xfrm>
          <a:prstGeom prst="rect">
            <a:avLst/>
          </a:prstGeom>
        </p:spPr>
      </p:pic>
      <p:sp>
        <p:nvSpPr>
          <p:cNvPr id="2" name="Holder 2"/>
          <p:cNvSpPr>
            <a:spLocks noGrp="1"/>
          </p:cNvSpPr>
          <p:nvPr>
            <p:ph type="title"/>
          </p:nvPr>
        </p:nvSpPr>
        <p:spPr>
          <a:xfrm>
            <a:off x="305117" y="103124"/>
            <a:ext cx="11581765" cy="899604"/>
          </a:xfrm>
          <a:prstGeom prst="rect">
            <a:avLst/>
          </a:prstGeom>
        </p:spPr>
        <p:txBody>
          <a:bodyPr wrap="square" lIns="0" tIns="0" rIns="0" bIns="0">
            <a:spAutoFit/>
          </a:bodyPr>
          <a:lstStyle>
            <a:lvl1pPr>
              <a:defRPr sz="3200" b="1" i="0">
                <a:solidFill>
                  <a:srgbClr val="4471C4"/>
                </a:solidFill>
                <a:latin typeface="Carlito"/>
                <a:cs typeface="Carlito"/>
              </a:defRPr>
            </a:lvl1pPr>
          </a:lstStyle>
          <a:p>
            <a:endParaRPr/>
          </a:p>
        </p:txBody>
      </p:sp>
      <p:sp>
        <p:nvSpPr>
          <p:cNvPr id="3" name="Holder 3"/>
          <p:cNvSpPr>
            <a:spLocks noGrp="1"/>
          </p:cNvSpPr>
          <p:nvPr>
            <p:ph type="body" idx="1"/>
          </p:nvPr>
        </p:nvSpPr>
        <p:spPr>
          <a:xfrm>
            <a:off x="2131060" y="1943988"/>
            <a:ext cx="5640070" cy="3337560"/>
          </a:xfrm>
          <a:prstGeom prst="rect">
            <a:avLst/>
          </a:prstGeom>
        </p:spPr>
        <p:txBody>
          <a:bodyPr wrap="square" lIns="0" tIns="0" rIns="0" bIns="0">
            <a:spAutoFit/>
          </a:bodyPr>
          <a:lstStyle>
            <a:lvl1pPr>
              <a:defRPr sz="3050" b="1" i="0">
                <a:solidFill>
                  <a:srgbClr val="A6A6A6"/>
                </a:solidFill>
                <a:latin typeface="Carlito"/>
                <a:cs typeface="Carlito"/>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12/30/2024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5C84"/>
          </a:solidFill>
        </p:spPr>
        <p:txBody>
          <a:bodyPr wrap="square" lIns="0" tIns="0" rIns="0" bIns="0" rtlCol="0"/>
          <a:lstStyle/>
          <a:p>
            <a:endParaRPr/>
          </a:p>
        </p:txBody>
      </p:sp>
      <p:sp>
        <p:nvSpPr>
          <p:cNvPr id="3" name="object 3"/>
          <p:cNvSpPr txBox="1">
            <a:spLocks noGrp="1"/>
          </p:cNvSpPr>
          <p:nvPr>
            <p:ph type="title"/>
          </p:nvPr>
        </p:nvSpPr>
        <p:spPr>
          <a:xfrm>
            <a:off x="1992313" y="1471556"/>
            <a:ext cx="8207374" cy="1121461"/>
          </a:xfrm>
          <a:prstGeom prst="rect">
            <a:avLst/>
          </a:prstGeom>
        </p:spPr>
        <p:txBody>
          <a:bodyPr vert="horz" wrap="square" lIns="0" tIns="13335" rIns="0" bIns="0" rtlCol="0">
            <a:spAutoFit/>
          </a:bodyPr>
          <a:lstStyle/>
          <a:p>
            <a:pPr marL="12700" algn="ctr">
              <a:lnSpc>
                <a:spcPct val="100000"/>
              </a:lnSpc>
              <a:spcBef>
                <a:spcPts val="105"/>
              </a:spcBef>
            </a:pPr>
            <a:r>
              <a:rPr lang="en-US" sz="3600" spc="250" dirty="0">
                <a:solidFill>
                  <a:srgbClr val="FFFFFF"/>
                </a:solidFill>
                <a:latin typeface="Lucida Sans" panose="020B0602030504020204" pitchFamily="34" charset="0"/>
              </a:rPr>
              <a:t>Optimization of Box Allocation in Meal Kit Delivery</a:t>
            </a:r>
            <a:endParaRPr sz="3600" dirty="0">
              <a:latin typeface="Lucida Sans" panose="020B0602030504020204" pitchFamily="34" charset="0"/>
            </a:endParaRPr>
          </a:p>
        </p:txBody>
      </p:sp>
      <p:sp>
        <p:nvSpPr>
          <p:cNvPr id="4" name="object 4"/>
          <p:cNvSpPr txBox="1"/>
          <p:nvPr/>
        </p:nvSpPr>
        <p:spPr>
          <a:xfrm>
            <a:off x="1992312" y="3464331"/>
            <a:ext cx="8207374" cy="2440412"/>
          </a:xfrm>
          <a:prstGeom prst="rect">
            <a:avLst/>
          </a:prstGeom>
        </p:spPr>
        <p:txBody>
          <a:bodyPr vert="horz" wrap="square" lIns="0" tIns="11430" rIns="0" bIns="0" rtlCol="0">
            <a:spAutoFit/>
          </a:bodyPr>
          <a:lstStyle/>
          <a:p>
            <a:pPr marL="12700" marR="1997710">
              <a:lnSpc>
                <a:spcPct val="150000"/>
              </a:lnSpc>
              <a:spcBef>
                <a:spcPts val="90"/>
              </a:spcBef>
            </a:pPr>
            <a:r>
              <a:rPr lang="en-US" sz="2200" dirty="0">
                <a:solidFill>
                  <a:srgbClr val="B1D4D4"/>
                </a:solidFill>
                <a:latin typeface="Lucida Sans" panose="020B0602030504020204" pitchFamily="34" charset="0"/>
                <a:cs typeface="Verdana"/>
              </a:rPr>
              <a:t>Student: </a:t>
            </a:r>
            <a:r>
              <a:rPr sz="2200" dirty="0">
                <a:solidFill>
                  <a:srgbClr val="B1D4D4"/>
                </a:solidFill>
                <a:latin typeface="Lucida Sans" panose="020B0602030504020204" pitchFamily="34" charset="0"/>
                <a:cs typeface="Verdana"/>
              </a:rPr>
              <a:t>Thi</a:t>
            </a:r>
            <a:r>
              <a:rPr sz="2200" spc="180" dirty="0">
                <a:solidFill>
                  <a:srgbClr val="B1D4D4"/>
                </a:solidFill>
                <a:latin typeface="Lucida Sans" panose="020B0602030504020204" pitchFamily="34" charset="0"/>
                <a:cs typeface="Verdana"/>
              </a:rPr>
              <a:t> </a:t>
            </a:r>
            <a:r>
              <a:rPr sz="2200" spc="-35" dirty="0">
                <a:solidFill>
                  <a:srgbClr val="B1D4D4"/>
                </a:solidFill>
                <a:latin typeface="Lucida Sans" panose="020B0602030504020204" pitchFamily="34" charset="0"/>
                <a:cs typeface="Verdana"/>
              </a:rPr>
              <a:t>Nguyen</a:t>
            </a:r>
            <a:endParaRPr lang="en-US" sz="2200" spc="-35" dirty="0">
              <a:solidFill>
                <a:srgbClr val="B1D4D4"/>
              </a:solidFill>
              <a:latin typeface="Lucida Sans" panose="020B0602030504020204" pitchFamily="34" charset="0"/>
              <a:cs typeface="Verdana"/>
            </a:endParaRPr>
          </a:p>
          <a:p>
            <a:pPr marL="12700" marR="1997710">
              <a:lnSpc>
                <a:spcPct val="150000"/>
              </a:lnSpc>
              <a:spcBef>
                <a:spcPts val="90"/>
              </a:spcBef>
            </a:pPr>
            <a:r>
              <a:rPr lang="en-US" sz="2200" spc="-35" dirty="0">
                <a:solidFill>
                  <a:srgbClr val="B1D4D4"/>
                </a:solidFill>
                <a:latin typeface="Lucida Sans" panose="020B0602030504020204" pitchFamily="34" charset="0"/>
                <a:cs typeface="Verdana"/>
              </a:rPr>
              <a:t>Project sponsor: </a:t>
            </a:r>
            <a:r>
              <a:rPr lang="en-US" sz="2200" spc="-35" dirty="0">
                <a:solidFill>
                  <a:srgbClr val="B1D4D4"/>
                </a:solidFill>
                <a:latin typeface="Lucida Sans" panose="020B0602030504020204" pitchFamily="34" charset="0"/>
              </a:rPr>
              <a:t>Mr Loïc </a:t>
            </a:r>
            <a:r>
              <a:rPr lang="en-US" sz="2200" spc="-35" dirty="0">
                <a:solidFill>
                  <a:srgbClr val="B1D4D4"/>
                </a:solidFill>
                <a:latin typeface="Lucida Sans" panose="020B0602030504020204" pitchFamily="34" charset="0"/>
                <a:cs typeface="Verdana"/>
              </a:rPr>
              <a:t>Genest</a:t>
            </a:r>
          </a:p>
          <a:p>
            <a:pPr marL="12700">
              <a:lnSpc>
                <a:spcPct val="150000"/>
              </a:lnSpc>
            </a:pPr>
            <a:r>
              <a:rPr lang="en-US" sz="2200" spc="-10" dirty="0">
                <a:solidFill>
                  <a:srgbClr val="B1D4D4"/>
                </a:solidFill>
                <a:latin typeface="Lucida Sans" panose="020B0602030504020204" pitchFamily="34" charset="0"/>
                <a:cs typeface="Verdana"/>
              </a:rPr>
              <a:t>Academic s</a:t>
            </a:r>
            <a:r>
              <a:rPr sz="2200" spc="-10" dirty="0">
                <a:solidFill>
                  <a:srgbClr val="B1D4D4"/>
                </a:solidFill>
                <a:latin typeface="Lucida Sans" panose="020B0602030504020204" pitchFamily="34" charset="0"/>
                <a:cs typeface="Verdana"/>
              </a:rPr>
              <a:t>upervisor:</a:t>
            </a:r>
            <a:r>
              <a:rPr lang="en-US" sz="2200" spc="-10" dirty="0">
                <a:solidFill>
                  <a:srgbClr val="B1D4D4"/>
                </a:solidFill>
                <a:latin typeface="Lucida Sans" panose="020B0602030504020204" pitchFamily="34" charset="0"/>
                <a:cs typeface="Verdana"/>
              </a:rPr>
              <a:t> Dr Alain </a:t>
            </a:r>
            <a:r>
              <a:rPr lang="en-US" sz="2200" spc="-10" dirty="0" err="1">
                <a:solidFill>
                  <a:srgbClr val="B1D4D4"/>
                </a:solidFill>
                <a:latin typeface="Lucida Sans" panose="020B0602030504020204" pitchFamily="34" charset="0"/>
                <a:cs typeface="Verdana"/>
              </a:rPr>
              <a:t>Zemkoho</a:t>
            </a:r>
            <a:endParaRPr lang="en-US" sz="2200" spc="-10" dirty="0">
              <a:solidFill>
                <a:srgbClr val="B1D4D4"/>
              </a:solidFill>
              <a:latin typeface="Lucida Sans" panose="020B0602030504020204" pitchFamily="34" charset="0"/>
              <a:cs typeface="Verdana"/>
            </a:endParaRPr>
          </a:p>
          <a:p>
            <a:pPr marL="12700">
              <a:lnSpc>
                <a:spcPct val="100000"/>
              </a:lnSpc>
            </a:pPr>
            <a:endParaRPr lang="en-US" sz="2000" spc="-10" dirty="0">
              <a:solidFill>
                <a:srgbClr val="B1D4D4"/>
              </a:solidFill>
              <a:latin typeface="Lucida Sans" panose="020B0602030504020204" pitchFamily="34" charset="0"/>
              <a:cs typeface="Verdana"/>
            </a:endParaRPr>
          </a:p>
          <a:p>
            <a:pPr marL="12700">
              <a:lnSpc>
                <a:spcPct val="100000"/>
              </a:lnSpc>
            </a:pPr>
            <a:endParaRPr lang="en-US" sz="2000" spc="-10" dirty="0">
              <a:solidFill>
                <a:srgbClr val="B1D4D4"/>
              </a:solidFill>
              <a:latin typeface="Lucida Sans" panose="020B0602030504020204" pitchFamily="34" charset="0"/>
              <a:cs typeface="Verdana"/>
            </a:endParaRPr>
          </a:p>
          <a:p>
            <a:pPr marL="12700" algn="l">
              <a:lnSpc>
                <a:spcPct val="100000"/>
              </a:lnSpc>
            </a:pPr>
            <a:r>
              <a:rPr lang="en-US" i="1" spc="-10" dirty="0">
                <a:solidFill>
                  <a:srgbClr val="B1D4D4"/>
                </a:solidFill>
                <a:latin typeface="Lucida Sans" panose="020B0602030504020204" pitchFamily="34" charset="0"/>
                <a:cs typeface="Verdana"/>
              </a:rPr>
              <a:t>Date: 27</a:t>
            </a:r>
            <a:r>
              <a:rPr lang="en-US" i="1" spc="-10" baseline="30000" dirty="0">
                <a:solidFill>
                  <a:srgbClr val="B1D4D4"/>
                </a:solidFill>
                <a:latin typeface="Lucida Sans" panose="020B0602030504020204" pitchFamily="34" charset="0"/>
                <a:cs typeface="Verdana"/>
              </a:rPr>
              <a:t>th</a:t>
            </a:r>
            <a:r>
              <a:rPr lang="en-US" i="1" spc="-10" dirty="0">
                <a:solidFill>
                  <a:srgbClr val="B1D4D4"/>
                </a:solidFill>
                <a:latin typeface="Lucida Sans" panose="020B0602030504020204" pitchFamily="34" charset="0"/>
                <a:cs typeface="Verdana"/>
              </a:rPr>
              <a:t> Sep 2024</a:t>
            </a:r>
            <a:endParaRPr i="1" dirty="0">
              <a:latin typeface="Lucida Sans" panose="020B0602030504020204" pitchFamily="34" charset="0"/>
              <a:cs typeface="Verdana"/>
            </a:endParaRPr>
          </a:p>
        </p:txBody>
      </p:sp>
      <p:pic>
        <p:nvPicPr>
          <p:cNvPr id="5" name="Picture 4" descr="Text&#10;&#10;Description automatically generated">
            <a:extLst>
              <a:ext uri="{FF2B5EF4-FFF2-40B4-BE49-F238E27FC236}">
                <a16:creationId xmlns:a16="http://schemas.microsoft.com/office/drawing/2014/main" id="{C5C18A36-8769-4C0F-6DF4-896306797E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9322" y="25924"/>
            <a:ext cx="2570470" cy="144563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5C84"/>
          </a:solidFill>
        </p:spPr>
        <p:txBody>
          <a:bodyPr wrap="square" lIns="0" tIns="0" rIns="0" bIns="0" rtlCol="0"/>
          <a:lstStyle/>
          <a:p>
            <a:endParaRPr/>
          </a:p>
        </p:txBody>
      </p:sp>
      <p:sp>
        <p:nvSpPr>
          <p:cNvPr id="3" name="object 3"/>
          <p:cNvSpPr txBox="1">
            <a:spLocks noGrp="1"/>
          </p:cNvSpPr>
          <p:nvPr>
            <p:ph type="body" idx="1"/>
          </p:nvPr>
        </p:nvSpPr>
        <p:spPr>
          <a:xfrm>
            <a:off x="2131060" y="1943988"/>
            <a:ext cx="6860540" cy="3584443"/>
          </a:xfrm>
          <a:prstGeom prst="rect">
            <a:avLst/>
          </a:prstGeom>
        </p:spPr>
        <p:txBody>
          <a:bodyPr vert="horz" wrap="square" lIns="0" tIns="16510" rIns="0" bIns="0" rtlCol="0">
            <a:spAutoFit/>
          </a:bodyPr>
          <a:lstStyle/>
          <a:p>
            <a:pPr marL="12700" marR="5080">
              <a:lnSpc>
                <a:spcPct val="250000"/>
              </a:lnSpc>
              <a:spcBef>
                <a:spcPts val="75"/>
              </a:spcBef>
              <a:tabLst>
                <a:tab pos="3844290" algn="l"/>
              </a:tabLst>
            </a:pPr>
            <a:r>
              <a:rPr lang="en-US" sz="2400" spc="195" dirty="0">
                <a:latin typeface="Lucida Sans" panose="020B0602030504020204" pitchFamily="34" charset="0"/>
              </a:rPr>
              <a:t>Introduction</a:t>
            </a:r>
          </a:p>
          <a:p>
            <a:pPr marL="12700" marR="5080">
              <a:lnSpc>
                <a:spcPct val="250000"/>
              </a:lnSpc>
              <a:spcBef>
                <a:spcPts val="75"/>
              </a:spcBef>
              <a:tabLst>
                <a:tab pos="3844290" algn="l"/>
              </a:tabLst>
            </a:pPr>
            <a:r>
              <a:rPr lang="en-US" sz="2400" spc="195" dirty="0">
                <a:solidFill>
                  <a:schemeClr val="bg1"/>
                </a:solidFill>
                <a:latin typeface="Lucida Sans" panose="020B0602030504020204" pitchFamily="34" charset="0"/>
              </a:rPr>
              <a:t>Methodology</a:t>
            </a:r>
          </a:p>
          <a:p>
            <a:pPr marL="12700" marR="5080">
              <a:lnSpc>
                <a:spcPct val="250000"/>
              </a:lnSpc>
              <a:spcBef>
                <a:spcPts val="75"/>
              </a:spcBef>
              <a:tabLst>
                <a:tab pos="3844290" algn="l"/>
              </a:tabLst>
            </a:pPr>
            <a:r>
              <a:rPr lang="en-US" sz="2400" spc="195" dirty="0">
                <a:latin typeface="Lucida Sans" panose="020B0602030504020204" pitchFamily="34" charset="0"/>
              </a:rPr>
              <a:t>Results and findings</a:t>
            </a:r>
          </a:p>
          <a:p>
            <a:pPr marL="12700" marR="5080">
              <a:lnSpc>
                <a:spcPct val="250000"/>
              </a:lnSpc>
              <a:spcBef>
                <a:spcPts val="75"/>
              </a:spcBef>
              <a:tabLst>
                <a:tab pos="3844290" algn="l"/>
              </a:tabLst>
            </a:pPr>
            <a:r>
              <a:rPr lang="en-US" sz="2400" spc="195" dirty="0">
                <a:latin typeface="Lucida Sans" panose="020B0602030504020204" pitchFamily="34" charset="0"/>
              </a:rPr>
              <a:t>Limitations and future directions</a:t>
            </a:r>
          </a:p>
        </p:txBody>
      </p:sp>
      <p:sp>
        <p:nvSpPr>
          <p:cNvPr id="5" name="object 5"/>
          <p:cNvSpPr txBox="1">
            <a:spLocks noGrp="1"/>
          </p:cNvSpPr>
          <p:nvPr>
            <p:ph type="title"/>
          </p:nvPr>
        </p:nvSpPr>
        <p:spPr>
          <a:xfrm>
            <a:off x="968692" y="978788"/>
            <a:ext cx="2231708" cy="486030"/>
          </a:xfrm>
          <a:prstGeom prst="rect">
            <a:avLst/>
          </a:prstGeom>
        </p:spPr>
        <p:txBody>
          <a:bodyPr vert="horz" wrap="square" lIns="0" tIns="16510" rIns="0" bIns="0" rtlCol="0">
            <a:spAutoFit/>
          </a:bodyPr>
          <a:lstStyle/>
          <a:p>
            <a:pPr marL="12700">
              <a:lnSpc>
                <a:spcPct val="100000"/>
              </a:lnSpc>
              <a:spcBef>
                <a:spcPts val="130"/>
              </a:spcBef>
            </a:pPr>
            <a:r>
              <a:rPr sz="3050" spc="215" dirty="0">
                <a:solidFill>
                  <a:srgbClr val="FFFFFF"/>
                </a:solidFill>
                <a:latin typeface="Lucida Sans" panose="020B0602030504020204" pitchFamily="34" charset="0"/>
              </a:rPr>
              <a:t>Contents</a:t>
            </a:r>
            <a:endParaRPr sz="3050" dirty="0">
              <a:latin typeface="Lucida Sans" panose="020B0602030504020204" pitchFamily="34" charset="0"/>
            </a:endParaRPr>
          </a:p>
        </p:txBody>
      </p:sp>
      <p:pic>
        <p:nvPicPr>
          <p:cNvPr id="4" name="Picture 3" descr="Text&#10;&#10;Description automatically generated">
            <a:extLst>
              <a:ext uri="{FF2B5EF4-FFF2-40B4-BE49-F238E27FC236}">
                <a16:creationId xmlns:a16="http://schemas.microsoft.com/office/drawing/2014/main" id="{BD6FDAE0-409A-7A84-5665-46DAB2A142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9322" y="25924"/>
            <a:ext cx="2570470" cy="1445632"/>
          </a:xfrm>
          <a:prstGeom prst="rect">
            <a:avLst/>
          </a:prstGeom>
        </p:spPr>
      </p:pic>
    </p:spTree>
    <p:extLst>
      <p:ext uri="{BB962C8B-B14F-4D97-AF65-F5344CB8AC3E}">
        <p14:creationId xmlns:p14="http://schemas.microsoft.com/office/powerpoint/2010/main" val="180912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00" y="1371600"/>
            <a:ext cx="8763000" cy="4122090"/>
          </a:xfrm>
          <a:prstGeom prst="rect">
            <a:avLst/>
          </a:prstGeom>
        </p:spPr>
        <p:txBody>
          <a:bodyPr vert="horz" wrap="square" lIns="0" tIns="11430" rIns="0" bIns="0" rtlCol="0">
            <a:spAutoFit/>
          </a:bodyPr>
          <a:lstStyle/>
          <a:p>
            <a:pPr marL="469900" marR="655955" indent="-457200">
              <a:lnSpc>
                <a:spcPct val="250000"/>
              </a:lnSpc>
              <a:spcBef>
                <a:spcPts val="90"/>
              </a:spcBef>
              <a:buFont typeface="Arial" panose="020B0604020202020204" pitchFamily="34" charset="0"/>
              <a:buChar char="•"/>
            </a:pPr>
            <a:r>
              <a:rPr lang="en-US" sz="2400" dirty="0">
                <a:latin typeface="Lucida Sans" panose="020B0602030504020204" pitchFamily="34" charset="0"/>
              </a:rPr>
              <a:t>CBC </a:t>
            </a:r>
            <a:r>
              <a:rPr lang="en-US" sz="1600" i="1" dirty="0">
                <a:latin typeface="Lucida Sans" panose="020B0602030504020204" pitchFamily="34" charset="0"/>
              </a:rPr>
              <a:t>(COIN-OR Branch and Cut) </a:t>
            </a:r>
            <a:r>
              <a:rPr lang="en-US" sz="2400" dirty="0">
                <a:latin typeface="Lucida Sans" panose="020B0602030504020204" pitchFamily="34" charset="0"/>
              </a:rPr>
              <a:t>solver: B&amp;B with primal heuristics (Feasibility Pump, Coefficient Diving).</a:t>
            </a:r>
          </a:p>
          <a:p>
            <a:pPr marL="12700" marR="655955">
              <a:lnSpc>
                <a:spcPct val="150000"/>
              </a:lnSpc>
              <a:spcBef>
                <a:spcPts val="90"/>
              </a:spcBef>
            </a:pPr>
            <a:endParaRPr lang="en-US" sz="2400" dirty="0">
              <a:latin typeface="Lucida Sans" panose="020B0602030504020204" pitchFamily="34" charset="0"/>
            </a:endParaRPr>
          </a:p>
          <a:p>
            <a:pPr marL="469900" marR="655955" indent="-457200">
              <a:lnSpc>
                <a:spcPct val="250000"/>
              </a:lnSpc>
              <a:spcBef>
                <a:spcPts val="90"/>
              </a:spcBef>
              <a:buFont typeface="Arial" panose="020B0604020202020204" pitchFamily="34" charset="0"/>
              <a:buChar char="•"/>
            </a:pPr>
            <a:r>
              <a:rPr lang="en-US" sz="2400" dirty="0">
                <a:latin typeface="Lucida Sans" panose="020B0602030504020204" pitchFamily="34" charset="0"/>
                <a:cs typeface="Carlito"/>
              </a:rPr>
              <a:t>Directly allocate current day’s orders based on the previous day’s allocation to minimize </a:t>
            </a:r>
            <a:r>
              <a:rPr lang="en-US" sz="2400" dirty="0" err="1">
                <a:latin typeface="Lucida Sans" panose="020B0602030504020204" pitchFamily="34" charset="0"/>
                <a:cs typeface="Carlito"/>
              </a:rPr>
              <a:t>WMAPE</a:t>
            </a:r>
            <a:r>
              <a:rPr lang="en-US" sz="2400" baseline="-25000" dirty="0" err="1">
                <a:latin typeface="Lucida Sans" panose="020B0602030504020204" pitchFamily="34" charset="0"/>
                <a:cs typeface="Carlito"/>
              </a:rPr>
              <a:t>site</a:t>
            </a:r>
            <a:r>
              <a:rPr lang="en-US" sz="2400" dirty="0">
                <a:latin typeface="Lucida Sans" panose="020B0602030504020204" pitchFamily="34" charset="0"/>
              </a:rPr>
              <a:t>.</a:t>
            </a:r>
          </a:p>
        </p:txBody>
      </p:sp>
      <p:sp>
        <p:nvSpPr>
          <p:cNvPr id="3" name="object 3"/>
          <p:cNvSpPr txBox="1">
            <a:spLocks noGrp="1"/>
          </p:cNvSpPr>
          <p:nvPr>
            <p:ph type="title"/>
          </p:nvPr>
        </p:nvSpPr>
        <p:spPr>
          <a:xfrm>
            <a:off x="685800" y="423129"/>
            <a:ext cx="3276600" cy="508473"/>
          </a:xfrm>
          <a:prstGeom prst="rect">
            <a:avLst/>
          </a:prstGeom>
        </p:spPr>
        <p:txBody>
          <a:bodyPr vert="horz" wrap="square" lIns="0" tIns="15875" rIns="0" bIns="0" rtlCol="0">
            <a:spAutoFit/>
          </a:bodyPr>
          <a:lstStyle/>
          <a:p>
            <a:pPr marL="12700">
              <a:lnSpc>
                <a:spcPct val="100000"/>
              </a:lnSpc>
              <a:spcBef>
                <a:spcPts val="125"/>
              </a:spcBef>
            </a:pPr>
            <a:r>
              <a:rPr lang="en-US" spc="-10" dirty="0">
                <a:latin typeface="Lucida Sans" panose="020B0602030504020204" pitchFamily="34" charset="0"/>
              </a:rPr>
              <a:t>Exact method</a:t>
            </a:r>
            <a:endParaRPr spc="-10" dirty="0">
              <a:latin typeface="Lucida Sans" panose="020B0602030504020204" pitchFamily="34" charset="0"/>
            </a:endParaRPr>
          </a:p>
        </p:txBody>
      </p:sp>
      <p:pic>
        <p:nvPicPr>
          <p:cNvPr id="4" name="Picture 3" descr="A close-up of a white rectangular object&#10;&#10;Description automatically generated">
            <a:extLst>
              <a:ext uri="{FF2B5EF4-FFF2-40B4-BE49-F238E27FC236}">
                <a16:creationId xmlns:a16="http://schemas.microsoft.com/office/drawing/2014/main" id="{943B93B9-4B86-78D5-7049-FDFD6EB77D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5400" y="0"/>
            <a:ext cx="3078956" cy="6858000"/>
          </a:xfrm>
          <a:prstGeom prst="rect">
            <a:avLst/>
          </a:prstGeom>
        </p:spPr>
      </p:pic>
    </p:spTree>
    <p:extLst>
      <p:ext uri="{BB962C8B-B14F-4D97-AF65-F5344CB8AC3E}">
        <p14:creationId xmlns:p14="http://schemas.microsoft.com/office/powerpoint/2010/main" val="2559880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4400" y="1371600"/>
            <a:ext cx="10744200" cy="4147161"/>
          </a:xfrm>
          <a:prstGeom prst="rect">
            <a:avLst/>
          </a:prstGeom>
        </p:spPr>
        <p:txBody>
          <a:bodyPr vert="horz" wrap="square" lIns="0" tIns="11430" rIns="0" bIns="0" rtlCol="0">
            <a:spAutoFit/>
          </a:bodyPr>
          <a:lstStyle/>
          <a:p>
            <a:pPr marL="12700" marR="655955">
              <a:lnSpc>
                <a:spcPct val="250000"/>
              </a:lnSpc>
              <a:spcBef>
                <a:spcPts val="90"/>
              </a:spcBef>
            </a:pPr>
            <a:r>
              <a:rPr lang="en-US" sz="2200" dirty="0">
                <a:latin typeface="Lucida Sans" panose="020B0602030504020204" pitchFamily="34" charset="0"/>
                <a:cs typeface="Carlito"/>
              </a:rPr>
              <a:t>Construct an initial feasible solution using a greedy algorithm:</a:t>
            </a:r>
          </a:p>
          <a:p>
            <a:pPr marL="12700" marR="655955">
              <a:lnSpc>
                <a:spcPct val="250000"/>
              </a:lnSpc>
              <a:spcBef>
                <a:spcPts val="90"/>
              </a:spcBef>
            </a:pPr>
            <a:r>
              <a:rPr lang="en-US" sz="2200" dirty="0">
                <a:latin typeface="Lucida Sans" panose="020B0602030504020204" pitchFamily="34" charset="0"/>
                <a:cs typeface="Carlito"/>
              </a:rPr>
              <a:t>– Eligible orders are first allocated to F1 until fulfilling F1’s capacity.</a:t>
            </a:r>
          </a:p>
          <a:p>
            <a:pPr marL="12700" marR="655955">
              <a:lnSpc>
                <a:spcPct val="250000"/>
              </a:lnSpc>
              <a:spcBef>
                <a:spcPts val="90"/>
              </a:spcBef>
            </a:pPr>
            <a:r>
              <a:rPr lang="en-US" sz="2200" dirty="0">
                <a:latin typeface="Lucida Sans" panose="020B0602030504020204" pitchFamily="34" charset="0"/>
                <a:cs typeface="Carlito"/>
              </a:rPr>
              <a:t>– Allocate the remaining eligible orders to F2 until its capacity is reached.</a:t>
            </a:r>
          </a:p>
          <a:p>
            <a:pPr marL="12700" marR="655955">
              <a:lnSpc>
                <a:spcPct val="250000"/>
              </a:lnSpc>
              <a:spcBef>
                <a:spcPts val="90"/>
              </a:spcBef>
            </a:pPr>
            <a:r>
              <a:rPr lang="en-US" sz="2200" dirty="0">
                <a:latin typeface="Lucida Sans" panose="020B0602030504020204" pitchFamily="34" charset="0"/>
                <a:cs typeface="Carlito"/>
              </a:rPr>
              <a:t>– All unallocated orders are assigned to F3 (catch-all factory).</a:t>
            </a:r>
          </a:p>
          <a:p>
            <a:pPr marL="12700" marR="655955">
              <a:lnSpc>
                <a:spcPct val="250000"/>
              </a:lnSpc>
              <a:spcBef>
                <a:spcPts val="90"/>
              </a:spcBef>
            </a:pPr>
            <a:r>
              <a:rPr lang="en-US" sz="2200" dirty="0">
                <a:latin typeface="Lucida Sans" panose="020B0602030504020204" pitchFamily="34" charset="0"/>
                <a:cs typeface="Carlito"/>
                <a:sym typeface="Wingdings" panose="05000000000000000000" pitchFamily="2" charset="2"/>
              </a:rPr>
              <a:t> A</a:t>
            </a:r>
            <a:r>
              <a:rPr lang="en-US" sz="2200" dirty="0">
                <a:latin typeface="Lucida Sans" panose="020B0602030504020204" pitchFamily="34" charset="0"/>
                <a:cs typeface="Carlito"/>
              </a:rPr>
              <a:t>pply 2 proposed heuristics to improve the initial solution.</a:t>
            </a:r>
          </a:p>
        </p:txBody>
      </p:sp>
      <p:sp>
        <p:nvSpPr>
          <p:cNvPr id="3" name="object 3"/>
          <p:cNvSpPr txBox="1">
            <a:spLocks noGrp="1"/>
          </p:cNvSpPr>
          <p:nvPr>
            <p:ph type="title"/>
          </p:nvPr>
        </p:nvSpPr>
        <p:spPr>
          <a:xfrm>
            <a:off x="892629" y="609600"/>
            <a:ext cx="2896907" cy="446917"/>
          </a:xfrm>
          <a:prstGeom prst="rect">
            <a:avLst/>
          </a:prstGeom>
        </p:spPr>
        <p:txBody>
          <a:bodyPr vert="horz" wrap="square" lIns="0" tIns="15875" rIns="0" bIns="0" rtlCol="0">
            <a:spAutoFit/>
          </a:bodyPr>
          <a:lstStyle/>
          <a:p>
            <a:pPr marL="12700">
              <a:lnSpc>
                <a:spcPct val="100000"/>
              </a:lnSpc>
              <a:spcBef>
                <a:spcPts val="125"/>
              </a:spcBef>
            </a:pPr>
            <a:r>
              <a:rPr lang="en-US" sz="2800" spc="-10" dirty="0">
                <a:latin typeface="Lucida Sans" panose="020B0602030504020204" pitchFamily="34" charset="0"/>
              </a:rPr>
              <a:t>Heuristics</a:t>
            </a:r>
            <a:endParaRPr sz="2800" spc="-10" dirty="0">
              <a:latin typeface="Lucida Sans" panose="020B0602030504020204" pitchFamily="34" charset="0"/>
            </a:endParaRPr>
          </a:p>
        </p:txBody>
      </p:sp>
    </p:spTree>
    <p:extLst>
      <p:ext uri="{BB962C8B-B14F-4D97-AF65-F5344CB8AC3E}">
        <p14:creationId xmlns:p14="http://schemas.microsoft.com/office/powerpoint/2010/main" val="831006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741476"/>
            <a:ext cx="6744622" cy="975780"/>
          </a:xfrm>
          <a:prstGeom prst="rect">
            <a:avLst/>
          </a:prstGeom>
        </p:spPr>
        <p:txBody>
          <a:bodyPr vert="horz" wrap="square" lIns="0" tIns="11430" rIns="0" bIns="0" rtlCol="0">
            <a:spAutoFit/>
          </a:bodyPr>
          <a:lstStyle/>
          <a:p>
            <a:pPr marL="469900" marR="655955" indent="-457200">
              <a:lnSpc>
                <a:spcPct val="150000"/>
              </a:lnSpc>
              <a:spcBef>
                <a:spcPts val="90"/>
              </a:spcBef>
              <a:buFont typeface="Arial" panose="020B0604020202020204" pitchFamily="34" charset="0"/>
              <a:buChar char="•"/>
            </a:pPr>
            <a:r>
              <a:rPr lang="en-US" sz="2200" dirty="0">
                <a:latin typeface="Lucida Sans" panose="020B0602030504020204" pitchFamily="34" charset="0"/>
                <a:cs typeface="Carlito"/>
              </a:rPr>
              <a:t>Local search heuristic, inspired by 2-opt.</a:t>
            </a:r>
          </a:p>
          <a:p>
            <a:pPr marL="469900" marR="655955" indent="-457200">
              <a:lnSpc>
                <a:spcPct val="150000"/>
              </a:lnSpc>
              <a:spcBef>
                <a:spcPts val="90"/>
              </a:spcBef>
              <a:buFont typeface="Arial" panose="020B0604020202020204" pitchFamily="34" charset="0"/>
              <a:buChar char="•"/>
            </a:pPr>
            <a:r>
              <a:rPr lang="en-US" sz="2200" dirty="0">
                <a:latin typeface="Lucida Sans" panose="020B0602030504020204" pitchFamily="34" charset="0"/>
                <a:cs typeface="Carlito"/>
              </a:rPr>
              <a:t>Focuses on pairwise exchanges.</a:t>
            </a:r>
          </a:p>
        </p:txBody>
      </p:sp>
      <p:sp>
        <p:nvSpPr>
          <p:cNvPr id="3" name="object 3"/>
          <p:cNvSpPr txBox="1">
            <a:spLocks noGrp="1"/>
          </p:cNvSpPr>
          <p:nvPr>
            <p:ph type="title"/>
          </p:nvPr>
        </p:nvSpPr>
        <p:spPr>
          <a:xfrm>
            <a:off x="227293" y="205836"/>
            <a:ext cx="7240307" cy="446917"/>
          </a:xfrm>
          <a:prstGeom prst="rect">
            <a:avLst/>
          </a:prstGeom>
        </p:spPr>
        <p:txBody>
          <a:bodyPr vert="horz" wrap="square" lIns="0" tIns="15875" rIns="0" bIns="0" rtlCol="0">
            <a:spAutoFit/>
          </a:bodyPr>
          <a:lstStyle/>
          <a:p>
            <a:pPr marL="12700">
              <a:lnSpc>
                <a:spcPct val="100000"/>
              </a:lnSpc>
              <a:spcBef>
                <a:spcPts val="125"/>
              </a:spcBef>
            </a:pPr>
            <a:r>
              <a:rPr lang="en-US" sz="2800" spc="-10" dirty="0">
                <a:latin typeface="Lucida Sans" panose="020B0602030504020204" pitchFamily="34" charset="0"/>
              </a:rPr>
              <a:t>Iterative targeted pairwise swap (ITPS)</a:t>
            </a:r>
            <a:endParaRPr sz="2800" spc="-10" dirty="0">
              <a:latin typeface="Lucida Sans" panose="020B0602030504020204" pitchFamily="34" charset="0"/>
            </a:endParaRPr>
          </a:p>
        </p:txBody>
      </p:sp>
      <p:pic>
        <p:nvPicPr>
          <p:cNvPr id="5" name="Picture 4" descr="A black and white text on a white background&#10;&#10;Description automatically generated">
            <a:extLst>
              <a:ext uri="{FF2B5EF4-FFF2-40B4-BE49-F238E27FC236}">
                <a16:creationId xmlns:a16="http://schemas.microsoft.com/office/drawing/2014/main" id="{E4D629D9-6ACA-FC6D-3FC9-A1CE566C8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981200"/>
            <a:ext cx="5782102" cy="4724400"/>
          </a:xfrm>
          <a:prstGeom prst="rect">
            <a:avLst/>
          </a:prstGeom>
        </p:spPr>
      </p:pic>
      <p:pic>
        <p:nvPicPr>
          <p:cNvPr id="7" name="Picture 6" descr="A diagram of a diagram&#10;&#10;Description automatically generated">
            <a:extLst>
              <a:ext uri="{FF2B5EF4-FFF2-40B4-BE49-F238E27FC236}">
                <a16:creationId xmlns:a16="http://schemas.microsoft.com/office/drawing/2014/main" id="{E1F81245-7263-1548-3283-EB904019FF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78022" y="-8693"/>
            <a:ext cx="4913978" cy="6866693"/>
          </a:xfrm>
          <a:prstGeom prst="rect">
            <a:avLst/>
          </a:prstGeom>
        </p:spPr>
      </p:pic>
    </p:spTree>
    <p:extLst>
      <p:ext uri="{BB962C8B-B14F-4D97-AF65-F5344CB8AC3E}">
        <p14:creationId xmlns:p14="http://schemas.microsoft.com/office/powerpoint/2010/main" val="563899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313" y="914400"/>
            <a:ext cx="8458200" cy="1629100"/>
          </a:xfrm>
          <a:prstGeom prst="rect">
            <a:avLst/>
          </a:prstGeom>
        </p:spPr>
        <p:txBody>
          <a:bodyPr vert="horz" wrap="square" lIns="0" tIns="11430" rIns="0" bIns="0" rtlCol="0">
            <a:spAutoFit/>
          </a:bodyPr>
          <a:lstStyle/>
          <a:p>
            <a:pPr marL="469900" marR="655955" indent="-457200">
              <a:lnSpc>
                <a:spcPct val="150000"/>
              </a:lnSpc>
              <a:spcBef>
                <a:spcPts val="90"/>
              </a:spcBef>
              <a:buFont typeface="Arial" panose="020B0604020202020204" pitchFamily="34" charset="0"/>
              <a:buChar char="•"/>
            </a:pPr>
            <a:r>
              <a:rPr lang="en-US" sz="2400" dirty="0">
                <a:latin typeface="Lucida Sans" panose="020B0602030504020204" pitchFamily="34" charset="0"/>
                <a:cs typeface="Carlito"/>
              </a:rPr>
              <a:t>Metaheuristic</a:t>
            </a:r>
          </a:p>
          <a:p>
            <a:pPr marL="469900" marR="655955" indent="-457200">
              <a:lnSpc>
                <a:spcPct val="150000"/>
              </a:lnSpc>
              <a:spcBef>
                <a:spcPts val="90"/>
              </a:spcBef>
              <a:buFont typeface="Arial" panose="020B0604020202020204" pitchFamily="34" charset="0"/>
              <a:buChar char="•"/>
            </a:pPr>
            <a:r>
              <a:rPr lang="en-US" sz="2400" dirty="0">
                <a:latin typeface="Lucida Sans" panose="020B0602030504020204" pitchFamily="34" charset="0"/>
                <a:cs typeface="Carlito"/>
              </a:rPr>
              <a:t>Uses adaptive memory to guide search.</a:t>
            </a:r>
          </a:p>
          <a:p>
            <a:pPr marL="469900" marR="655955" indent="-457200">
              <a:lnSpc>
                <a:spcPct val="150000"/>
              </a:lnSpc>
              <a:spcBef>
                <a:spcPts val="90"/>
              </a:spcBef>
              <a:buFont typeface="Arial" panose="020B0604020202020204" pitchFamily="34" charset="0"/>
              <a:buChar char="•"/>
            </a:pPr>
            <a:r>
              <a:rPr lang="en-US" sz="2400" dirty="0">
                <a:latin typeface="Lucida Sans" panose="020B0602030504020204" pitchFamily="34" charset="0"/>
                <a:cs typeface="Carlito"/>
              </a:rPr>
              <a:t>Combines strategic exploitation and exploration.</a:t>
            </a:r>
            <a:endParaRPr sz="2400" dirty="0">
              <a:latin typeface="Lucida Sans" panose="020B0602030504020204" pitchFamily="34" charset="0"/>
              <a:cs typeface="Carlito"/>
            </a:endParaRPr>
          </a:p>
        </p:txBody>
      </p:sp>
      <p:sp>
        <p:nvSpPr>
          <p:cNvPr id="3" name="object 3"/>
          <p:cNvSpPr txBox="1">
            <a:spLocks noGrp="1"/>
          </p:cNvSpPr>
          <p:nvPr>
            <p:ph type="title"/>
          </p:nvPr>
        </p:nvSpPr>
        <p:spPr>
          <a:xfrm>
            <a:off x="233313" y="251774"/>
            <a:ext cx="6324600" cy="508473"/>
          </a:xfrm>
          <a:prstGeom prst="rect">
            <a:avLst/>
          </a:prstGeom>
        </p:spPr>
        <p:txBody>
          <a:bodyPr vert="horz" wrap="square" lIns="0" tIns="15875" rIns="0" bIns="0" rtlCol="0">
            <a:spAutoFit/>
          </a:bodyPr>
          <a:lstStyle/>
          <a:p>
            <a:pPr marL="12700">
              <a:lnSpc>
                <a:spcPct val="100000"/>
              </a:lnSpc>
              <a:spcBef>
                <a:spcPts val="125"/>
              </a:spcBef>
            </a:pPr>
            <a:r>
              <a:rPr lang="en-US" spc="-10" dirty="0">
                <a:latin typeface="Lucida Sans" panose="020B0602030504020204" pitchFamily="34" charset="0"/>
              </a:rPr>
              <a:t>Tabu search (TS)</a:t>
            </a:r>
            <a:endParaRPr spc="-10" dirty="0">
              <a:latin typeface="Lucida Sans" panose="020B0602030504020204" pitchFamily="34" charset="0"/>
            </a:endParaRPr>
          </a:p>
        </p:txBody>
      </p:sp>
      <p:pic>
        <p:nvPicPr>
          <p:cNvPr id="5" name="Picture 4" descr="A diagram of a diagram&#10;&#10;Description automatically generated">
            <a:extLst>
              <a:ext uri="{FF2B5EF4-FFF2-40B4-BE49-F238E27FC236}">
                <a16:creationId xmlns:a16="http://schemas.microsoft.com/office/drawing/2014/main" id="{7272E0F0-FE7D-17ED-AA4C-67118E5EBA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18364" y="1"/>
            <a:ext cx="3373636" cy="6858000"/>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721F6E03-42EE-3C52-33AD-7BEE4572A5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 y="2911175"/>
            <a:ext cx="5474738" cy="3817491"/>
          </a:xfrm>
          <a:prstGeom prst="rect">
            <a:avLst/>
          </a:prstGeom>
        </p:spPr>
      </p:pic>
      <p:pic>
        <p:nvPicPr>
          <p:cNvPr id="15" name="Picture 14" descr="A screenshot of a computer program&#10;&#10;Description automatically generated">
            <a:extLst>
              <a:ext uri="{FF2B5EF4-FFF2-40B4-BE49-F238E27FC236}">
                <a16:creationId xmlns:a16="http://schemas.microsoft.com/office/drawing/2014/main" id="{A82F1CC8-509A-86F8-0DA7-504A9470E1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8898" y="2946308"/>
            <a:ext cx="3182986" cy="2333134"/>
          </a:xfrm>
          <a:prstGeom prst="rect">
            <a:avLst/>
          </a:prstGeom>
        </p:spPr>
      </p:pic>
    </p:spTree>
    <p:extLst>
      <p:ext uri="{BB962C8B-B14F-4D97-AF65-F5344CB8AC3E}">
        <p14:creationId xmlns:p14="http://schemas.microsoft.com/office/powerpoint/2010/main" val="4185883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5C84"/>
          </a:solidFill>
        </p:spPr>
        <p:txBody>
          <a:bodyPr wrap="square" lIns="0" tIns="0" rIns="0" bIns="0" rtlCol="0"/>
          <a:lstStyle/>
          <a:p>
            <a:endParaRPr/>
          </a:p>
        </p:txBody>
      </p:sp>
      <p:sp>
        <p:nvSpPr>
          <p:cNvPr id="3" name="object 3"/>
          <p:cNvSpPr txBox="1">
            <a:spLocks noGrp="1"/>
          </p:cNvSpPr>
          <p:nvPr>
            <p:ph type="body" idx="1"/>
          </p:nvPr>
        </p:nvSpPr>
        <p:spPr>
          <a:xfrm>
            <a:off x="2131060" y="1943988"/>
            <a:ext cx="6860540" cy="3584443"/>
          </a:xfrm>
          <a:prstGeom prst="rect">
            <a:avLst/>
          </a:prstGeom>
        </p:spPr>
        <p:txBody>
          <a:bodyPr vert="horz" wrap="square" lIns="0" tIns="16510" rIns="0" bIns="0" rtlCol="0">
            <a:spAutoFit/>
          </a:bodyPr>
          <a:lstStyle/>
          <a:p>
            <a:pPr marL="12700" marR="5080">
              <a:lnSpc>
                <a:spcPct val="250000"/>
              </a:lnSpc>
              <a:spcBef>
                <a:spcPts val="75"/>
              </a:spcBef>
              <a:tabLst>
                <a:tab pos="3844290" algn="l"/>
              </a:tabLst>
            </a:pPr>
            <a:r>
              <a:rPr lang="en-US" sz="2400" spc="195" dirty="0">
                <a:latin typeface="Lucida Sans" panose="020B0602030504020204" pitchFamily="34" charset="0"/>
              </a:rPr>
              <a:t>Introduction</a:t>
            </a:r>
          </a:p>
          <a:p>
            <a:pPr marL="12700" marR="5080">
              <a:lnSpc>
                <a:spcPct val="250000"/>
              </a:lnSpc>
              <a:spcBef>
                <a:spcPts val="75"/>
              </a:spcBef>
              <a:tabLst>
                <a:tab pos="3844290" algn="l"/>
              </a:tabLst>
            </a:pPr>
            <a:r>
              <a:rPr lang="en-US" sz="2400" spc="195" dirty="0">
                <a:latin typeface="Lucida Sans" panose="020B0602030504020204" pitchFamily="34" charset="0"/>
              </a:rPr>
              <a:t>Methodology</a:t>
            </a:r>
          </a:p>
          <a:p>
            <a:pPr marL="12700" marR="5080">
              <a:lnSpc>
                <a:spcPct val="250000"/>
              </a:lnSpc>
              <a:spcBef>
                <a:spcPts val="75"/>
              </a:spcBef>
              <a:tabLst>
                <a:tab pos="3844290" algn="l"/>
              </a:tabLst>
            </a:pPr>
            <a:r>
              <a:rPr lang="en-US" sz="2400" spc="195" dirty="0">
                <a:solidFill>
                  <a:schemeClr val="bg1"/>
                </a:solidFill>
                <a:latin typeface="Lucida Sans" panose="020B0602030504020204" pitchFamily="34" charset="0"/>
              </a:rPr>
              <a:t>Results and analysis</a:t>
            </a:r>
          </a:p>
          <a:p>
            <a:pPr marL="12700" marR="5080">
              <a:lnSpc>
                <a:spcPct val="250000"/>
              </a:lnSpc>
              <a:spcBef>
                <a:spcPts val="75"/>
              </a:spcBef>
              <a:tabLst>
                <a:tab pos="3844290" algn="l"/>
              </a:tabLst>
            </a:pPr>
            <a:r>
              <a:rPr lang="en-US" sz="2400" spc="195" dirty="0">
                <a:latin typeface="Lucida Sans" panose="020B0602030504020204" pitchFamily="34" charset="0"/>
              </a:rPr>
              <a:t>Limitations and future directions</a:t>
            </a:r>
          </a:p>
        </p:txBody>
      </p:sp>
      <p:sp>
        <p:nvSpPr>
          <p:cNvPr id="5" name="object 5"/>
          <p:cNvSpPr txBox="1">
            <a:spLocks noGrp="1"/>
          </p:cNvSpPr>
          <p:nvPr>
            <p:ph type="title"/>
          </p:nvPr>
        </p:nvSpPr>
        <p:spPr>
          <a:xfrm>
            <a:off x="968692" y="978788"/>
            <a:ext cx="2231708" cy="486030"/>
          </a:xfrm>
          <a:prstGeom prst="rect">
            <a:avLst/>
          </a:prstGeom>
        </p:spPr>
        <p:txBody>
          <a:bodyPr vert="horz" wrap="square" lIns="0" tIns="16510" rIns="0" bIns="0" rtlCol="0">
            <a:spAutoFit/>
          </a:bodyPr>
          <a:lstStyle/>
          <a:p>
            <a:pPr marL="12700">
              <a:lnSpc>
                <a:spcPct val="100000"/>
              </a:lnSpc>
              <a:spcBef>
                <a:spcPts val="130"/>
              </a:spcBef>
            </a:pPr>
            <a:r>
              <a:rPr sz="3050" spc="215" dirty="0">
                <a:solidFill>
                  <a:srgbClr val="FFFFFF"/>
                </a:solidFill>
                <a:latin typeface="Lucida Sans" panose="020B0602030504020204" pitchFamily="34" charset="0"/>
              </a:rPr>
              <a:t>Contents</a:t>
            </a:r>
            <a:endParaRPr sz="3050" dirty="0">
              <a:latin typeface="Lucida Sans" panose="020B0602030504020204" pitchFamily="34" charset="0"/>
            </a:endParaRPr>
          </a:p>
        </p:txBody>
      </p:sp>
      <p:pic>
        <p:nvPicPr>
          <p:cNvPr id="4" name="Picture 3" descr="Text&#10;&#10;Description automatically generated">
            <a:extLst>
              <a:ext uri="{FF2B5EF4-FFF2-40B4-BE49-F238E27FC236}">
                <a16:creationId xmlns:a16="http://schemas.microsoft.com/office/drawing/2014/main" id="{BD6FDAE0-409A-7A84-5665-46DAB2A142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9322" y="25924"/>
            <a:ext cx="2570470" cy="1445632"/>
          </a:xfrm>
          <a:prstGeom prst="rect">
            <a:avLst/>
          </a:prstGeom>
        </p:spPr>
      </p:pic>
    </p:spTree>
    <p:extLst>
      <p:ext uri="{BB962C8B-B14F-4D97-AF65-F5344CB8AC3E}">
        <p14:creationId xmlns:p14="http://schemas.microsoft.com/office/powerpoint/2010/main" val="2896427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3400" y="240384"/>
            <a:ext cx="8534400" cy="446917"/>
          </a:xfrm>
          <a:prstGeom prst="rect">
            <a:avLst/>
          </a:prstGeom>
        </p:spPr>
        <p:txBody>
          <a:bodyPr vert="horz" wrap="square" lIns="0" tIns="15875" rIns="0" bIns="0" rtlCol="0">
            <a:spAutoFit/>
          </a:bodyPr>
          <a:lstStyle/>
          <a:p>
            <a:pPr marL="12700">
              <a:lnSpc>
                <a:spcPct val="100000"/>
              </a:lnSpc>
              <a:spcBef>
                <a:spcPts val="125"/>
              </a:spcBef>
            </a:pPr>
            <a:r>
              <a:rPr lang="en-US" sz="2800" spc="-10" dirty="0">
                <a:latin typeface="Lucida Sans" panose="020B0602030504020204" pitchFamily="34" charset="0"/>
              </a:rPr>
              <a:t>Benchmark test </a:t>
            </a:r>
            <a:r>
              <a:rPr lang="en-US" sz="1400" b="0" i="1" spc="-10" dirty="0">
                <a:solidFill>
                  <a:schemeClr val="tx1"/>
                </a:solidFill>
                <a:latin typeface="Lucida Sans" panose="020B0602030504020204" pitchFamily="34" charset="0"/>
              </a:rPr>
              <a:t>(LD12: 46% real ; LD11: 52% real)</a:t>
            </a:r>
            <a:endParaRPr sz="2800" b="0" i="1" spc="-10" dirty="0">
              <a:solidFill>
                <a:schemeClr val="tx1"/>
              </a:solidFill>
              <a:latin typeface="Lucida Sans" panose="020B0602030504020204" pitchFamily="34" charset="0"/>
            </a:endParaRPr>
          </a:p>
        </p:txBody>
      </p:sp>
      <p:pic>
        <p:nvPicPr>
          <p:cNvPr id="5" name="Picture 4" descr="A graph of different colored squares&#10;&#10;Description automatically generated with medium confidence">
            <a:extLst>
              <a:ext uri="{FF2B5EF4-FFF2-40B4-BE49-F238E27FC236}">
                <a16:creationId xmlns:a16="http://schemas.microsoft.com/office/drawing/2014/main" id="{14D52A24-ABC5-DAE3-6D0F-EE3B6DC34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869" y="1001453"/>
            <a:ext cx="5378030" cy="2666999"/>
          </a:xfrm>
          <a:prstGeom prst="rect">
            <a:avLst/>
          </a:prstGeom>
        </p:spPr>
      </p:pic>
      <p:pic>
        <p:nvPicPr>
          <p:cNvPr id="7" name="Picture 6" descr="A graph of different colored squares&#10;&#10;Description automatically generated with medium confidence">
            <a:extLst>
              <a:ext uri="{FF2B5EF4-FFF2-40B4-BE49-F238E27FC236}">
                <a16:creationId xmlns:a16="http://schemas.microsoft.com/office/drawing/2014/main" id="{A262D568-5046-529C-B707-4D3D9D67A2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870" y="3962400"/>
            <a:ext cx="5378030" cy="2667000"/>
          </a:xfrm>
          <a:prstGeom prst="rect">
            <a:avLst/>
          </a:prstGeom>
        </p:spPr>
      </p:pic>
      <p:pic>
        <p:nvPicPr>
          <p:cNvPr id="9" name="Picture 8" descr="A graph of different colored squares&#10;&#10;Description automatically generated with medium confidence">
            <a:extLst>
              <a:ext uri="{FF2B5EF4-FFF2-40B4-BE49-F238E27FC236}">
                <a16:creationId xmlns:a16="http://schemas.microsoft.com/office/drawing/2014/main" id="{8B449C73-36DF-2C31-17D8-8874B38CF3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24599" y="3962400"/>
            <a:ext cx="5378029" cy="2667000"/>
          </a:xfrm>
          <a:prstGeom prst="rect">
            <a:avLst/>
          </a:prstGeom>
        </p:spPr>
      </p:pic>
      <p:pic>
        <p:nvPicPr>
          <p:cNvPr id="4" name="Picture 3" descr="A graph of different colored squares&#10;&#10;Description automatically generated with medium confidence">
            <a:extLst>
              <a:ext uri="{FF2B5EF4-FFF2-40B4-BE49-F238E27FC236}">
                <a16:creationId xmlns:a16="http://schemas.microsoft.com/office/drawing/2014/main" id="{03B09FD7-1F69-0F4C-2AB9-60B5907693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4600" y="1001453"/>
            <a:ext cx="5378028" cy="2666999"/>
          </a:xfrm>
          <a:prstGeom prst="rect">
            <a:avLst/>
          </a:prstGeom>
        </p:spPr>
      </p:pic>
      <p:cxnSp>
        <p:nvCxnSpPr>
          <p:cNvPr id="10" name="Straight Arrow Connector 9">
            <a:extLst>
              <a:ext uri="{FF2B5EF4-FFF2-40B4-BE49-F238E27FC236}">
                <a16:creationId xmlns:a16="http://schemas.microsoft.com/office/drawing/2014/main" id="{619CBBD1-2696-394D-8F3B-AA5964ED15F0}"/>
              </a:ext>
            </a:extLst>
          </p:cNvPr>
          <p:cNvCxnSpPr>
            <a:cxnSpLocks/>
          </p:cNvCxnSpPr>
          <p:nvPr/>
        </p:nvCxnSpPr>
        <p:spPr>
          <a:xfrm flipV="1">
            <a:off x="4953000" y="1752600"/>
            <a:ext cx="1371599" cy="3810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cxnSp>
        <p:nvCxnSpPr>
          <p:cNvPr id="12" name="Straight Arrow Connector 11">
            <a:extLst>
              <a:ext uri="{FF2B5EF4-FFF2-40B4-BE49-F238E27FC236}">
                <a16:creationId xmlns:a16="http://schemas.microsoft.com/office/drawing/2014/main" id="{BF5E2E43-D9B3-3184-16F2-C3D9E4CF8051}"/>
              </a:ext>
            </a:extLst>
          </p:cNvPr>
          <p:cNvCxnSpPr>
            <a:cxnSpLocks/>
          </p:cNvCxnSpPr>
          <p:nvPr/>
        </p:nvCxnSpPr>
        <p:spPr>
          <a:xfrm>
            <a:off x="4953000" y="2133600"/>
            <a:ext cx="1447800" cy="1905000"/>
          </a:xfrm>
          <a:prstGeom prst="straightConnector1">
            <a:avLst/>
          </a:prstGeom>
          <a:ln>
            <a:solidFill>
              <a:srgbClr val="FF0000"/>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14" name="Straight Arrow Connector 13">
            <a:extLst>
              <a:ext uri="{FF2B5EF4-FFF2-40B4-BE49-F238E27FC236}">
                <a16:creationId xmlns:a16="http://schemas.microsoft.com/office/drawing/2014/main" id="{76B9E1E9-2946-677A-CA56-EF49E174FC4E}"/>
              </a:ext>
            </a:extLst>
          </p:cNvPr>
          <p:cNvCxnSpPr>
            <a:cxnSpLocks/>
          </p:cNvCxnSpPr>
          <p:nvPr/>
        </p:nvCxnSpPr>
        <p:spPr>
          <a:xfrm flipH="1">
            <a:off x="4572000" y="2133600"/>
            <a:ext cx="381000" cy="175260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315940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04E0C91F-A650-028C-18A0-DFE7EEAACB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1143000"/>
            <a:ext cx="9829800" cy="5265269"/>
          </a:xfrm>
          <a:prstGeom prst="rect">
            <a:avLst/>
          </a:prstGeom>
        </p:spPr>
      </p:pic>
      <p:sp>
        <p:nvSpPr>
          <p:cNvPr id="2" name="object 3">
            <a:extLst>
              <a:ext uri="{FF2B5EF4-FFF2-40B4-BE49-F238E27FC236}">
                <a16:creationId xmlns:a16="http://schemas.microsoft.com/office/drawing/2014/main" id="{26AA3F6C-620A-0DF6-DEE2-175A2B3E9520}"/>
              </a:ext>
            </a:extLst>
          </p:cNvPr>
          <p:cNvSpPr txBox="1">
            <a:spLocks/>
          </p:cNvSpPr>
          <p:nvPr/>
        </p:nvSpPr>
        <p:spPr>
          <a:xfrm>
            <a:off x="762000" y="381000"/>
            <a:ext cx="6632542" cy="446917"/>
          </a:xfrm>
          <a:prstGeom prst="rect">
            <a:avLst/>
          </a:prstGeom>
        </p:spPr>
        <p:txBody>
          <a:bodyPr vert="horz" wrap="square" lIns="0" tIns="15875" rIns="0" bIns="0" rtlCol="0">
            <a:spAutoFit/>
          </a:bodyPr>
          <a:lstStyle>
            <a:lvl1pPr>
              <a:defRPr sz="3200" b="1" i="0">
                <a:solidFill>
                  <a:srgbClr val="4471C4"/>
                </a:solidFill>
                <a:latin typeface="Carlito"/>
                <a:ea typeface="+mj-ea"/>
                <a:cs typeface="Carlito"/>
              </a:defRPr>
            </a:lvl1pPr>
          </a:lstStyle>
          <a:p>
            <a:pPr marL="12700">
              <a:spcBef>
                <a:spcPts val="125"/>
              </a:spcBef>
            </a:pPr>
            <a:r>
              <a:rPr lang="en-US" sz="2800" spc="-10" dirty="0">
                <a:latin typeface="Lucida Sans" panose="020B0602030504020204" pitchFamily="34" charset="0"/>
              </a:rPr>
              <a:t>Benchmark test</a:t>
            </a:r>
          </a:p>
        </p:txBody>
      </p:sp>
    </p:spTree>
    <p:extLst>
      <p:ext uri="{BB962C8B-B14F-4D97-AF65-F5344CB8AC3E}">
        <p14:creationId xmlns:p14="http://schemas.microsoft.com/office/powerpoint/2010/main" val="463983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3400" y="151390"/>
            <a:ext cx="2528764" cy="385362"/>
          </a:xfrm>
          <a:prstGeom prst="rect">
            <a:avLst/>
          </a:prstGeom>
        </p:spPr>
        <p:txBody>
          <a:bodyPr vert="horz" wrap="square" lIns="0" tIns="15875" rIns="0" bIns="0" rtlCol="0">
            <a:spAutoFit/>
          </a:bodyPr>
          <a:lstStyle/>
          <a:p>
            <a:pPr marL="12700">
              <a:lnSpc>
                <a:spcPct val="100000"/>
              </a:lnSpc>
              <a:spcBef>
                <a:spcPts val="125"/>
              </a:spcBef>
            </a:pPr>
            <a:r>
              <a:rPr lang="en-US" sz="2400" spc="-10" dirty="0">
                <a:latin typeface="Lucida Sans" panose="020B0602030504020204" pitchFamily="34" charset="0"/>
              </a:rPr>
              <a:t>Scalability test</a:t>
            </a:r>
            <a:endParaRPr sz="2400" spc="-10" dirty="0">
              <a:latin typeface="Lucida Sans" panose="020B0602030504020204" pitchFamily="34" charset="0"/>
            </a:endParaRPr>
          </a:p>
        </p:txBody>
      </p:sp>
      <p:pic>
        <p:nvPicPr>
          <p:cNvPr id="4" name="Picture 3" descr="A graph with different colored lines&#10;&#10;Description automatically generated">
            <a:extLst>
              <a:ext uri="{FF2B5EF4-FFF2-40B4-BE49-F238E27FC236}">
                <a16:creationId xmlns:a16="http://schemas.microsoft.com/office/drawing/2014/main" id="{943B448F-E020-DCA5-306A-C600B03D4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672894"/>
            <a:ext cx="5053122" cy="3009163"/>
          </a:xfrm>
          <a:prstGeom prst="rect">
            <a:avLst/>
          </a:prstGeom>
        </p:spPr>
      </p:pic>
      <p:pic>
        <p:nvPicPr>
          <p:cNvPr id="6" name="Picture 5" descr="A graph with orange line and numbers&#10;&#10;Description automatically generated">
            <a:extLst>
              <a:ext uri="{FF2B5EF4-FFF2-40B4-BE49-F238E27FC236}">
                <a16:creationId xmlns:a16="http://schemas.microsoft.com/office/drawing/2014/main" id="{C24A665F-04A2-0AB8-27CC-7EFF47095D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9640" y="896961"/>
            <a:ext cx="5821348" cy="2877970"/>
          </a:xfrm>
          <a:prstGeom prst="rect">
            <a:avLst/>
          </a:prstGeom>
        </p:spPr>
      </p:pic>
      <p:pic>
        <p:nvPicPr>
          <p:cNvPr id="10" name="Picture 9" descr="A graph with a line graph and numbers&#10;&#10;Description automatically generated with medium confidence">
            <a:extLst>
              <a:ext uri="{FF2B5EF4-FFF2-40B4-BE49-F238E27FC236}">
                <a16:creationId xmlns:a16="http://schemas.microsoft.com/office/drawing/2014/main" id="{E77B7617-C864-AD53-EDC3-C1F3FF9D7C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53880" y="3785143"/>
            <a:ext cx="5737108" cy="3054003"/>
          </a:xfrm>
          <a:prstGeom prst="rect">
            <a:avLst/>
          </a:prstGeom>
        </p:spPr>
      </p:pic>
      <p:pic>
        <p:nvPicPr>
          <p:cNvPr id="12" name="Picture 11" descr="A graph with a line graph and numbers&#10;&#10;Description automatically generated with medium confidence">
            <a:extLst>
              <a:ext uri="{FF2B5EF4-FFF2-40B4-BE49-F238E27FC236}">
                <a16:creationId xmlns:a16="http://schemas.microsoft.com/office/drawing/2014/main" id="{2D5ECD0F-F1C8-7811-8A93-9FF9B798AB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400" y="3829983"/>
            <a:ext cx="5652869" cy="3009163"/>
          </a:xfrm>
          <a:prstGeom prst="rect">
            <a:avLst/>
          </a:prstGeom>
        </p:spPr>
      </p:pic>
    </p:spTree>
    <p:extLst>
      <p:ext uri="{BB962C8B-B14F-4D97-AF65-F5344CB8AC3E}">
        <p14:creationId xmlns:p14="http://schemas.microsoft.com/office/powerpoint/2010/main" val="1021441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1000" y="457200"/>
            <a:ext cx="4419600" cy="385362"/>
          </a:xfrm>
          <a:prstGeom prst="rect">
            <a:avLst/>
          </a:prstGeom>
        </p:spPr>
        <p:txBody>
          <a:bodyPr vert="horz" wrap="square" lIns="0" tIns="15875" rIns="0" bIns="0" rtlCol="0">
            <a:spAutoFit/>
          </a:bodyPr>
          <a:lstStyle/>
          <a:p>
            <a:pPr marL="12700" algn="l">
              <a:lnSpc>
                <a:spcPct val="100000"/>
              </a:lnSpc>
              <a:spcBef>
                <a:spcPts val="125"/>
              </a:spcBef>
            </a:pPr>
            <a:r>
              <a:rPr lang="en-US" sz="2400" spc="-10" dirty="0">
                <a:latin typeface="Lucida Sans" panose="020B0602030504020204" pitchFamily="34" charset="0"/>
              </a:rPr>
              <a:t>Temporal test - No changes</a:t>
            </a:r>
            <a:endParaRPr sz="2400" spc="-10" dirty="0">
              <a:latin typeface="Lucida Sans" panose="020B0602030504020204" pitchFamily="34" charset="0"/>
            </a:endParaRPr>
          </a:p>
        </p:txBody>
      </p:sp>
      <p:pic>
        <p:nvPicPr>
          <p:cNvPr id="5" name="Picture 4" descr="A graph of blue and orange bars&#10;&#10;Description automatically generated">
            <a:extLst>
              <a:ext uri="{FF2B5EF4-FFF2-40B4-BE49-F238E27FC236}">
                <a16:creationId xmlns:a16="http://schemas.microsoft.com/office/drawing/2014/main" id="{F0E64838-0793-B86B-C15E-6B2605C03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6359"/>
            <a:ext cx="6781800" cy="3593341"/>
          </a:xfrm>
          <a:prstGeom prst="rect">
            <a:avLst/>
          </a:prstGeom>
        </p:spPr>
      </p:pic>
      <p:pic>
        <p:nvPicPr>
          <p:cNvPr id="7" name="Picture 6" descr="A table of numbers and symbols&#10;&#10;Description automatically generated">
            <a:extLst>
              <a:ext uri="{FF2B5EF4-FFF2-40B4-BE49-F238E27FC236}">
                <a16:creationId xmlns:a16="http://schemas.microsoft.com/office/drawing/2014/main" id="{B71E67BC-E263-EA0D-650F-88F2E4B5DF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4600" y="1752601"/>
            <a:ext cx="5820932" cy="3314698"/>
          </a:xfrm>
          <a:prstGeom prst="rect">
            <a:avLst/>
          </a:prstGeom>
        </p:spPr>
      </p:pic>
    </p:spTree>
    <p:extLst>
      <p:ext uri="{BB962C8B-B14F-4D97-AF65-F5344CB8AC3E}">
        <p14:creationId xmlns:p14="http://schemas.microsoft.com/office/powerpoint/2010/main" val="4043021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5C84"/>
          </a:solidFill>
        </p:spPr>
        <p:txBody>
          <a:bodyPr wrap="square" lIns="0" tIns="0" rIns="0" bIns="0" rtlCol="0"/>
          <a:lstStyle/>
          <a:p>
            <a:endParaRPr/>
          </a:p>
        </p:txBody>
      </p:sp>
      <p:sp>
        <p:nvSpPr>
          <p:cNvPr id="3" name="object 3"/>
          <p:cNvSpPr txBox="1">
            <a:spLocks noGrp="1"/>
          </p:cNvSpPr>
          <p:nvPr>
            <p:ph type="body" idx="1"/>
          </p:nvPr>
        </p:nvSpPr>
        <p:spPr>
          <a:xfrm>
            <a:off x="2131060" y="1943988"/>
            <a:ext cx="6174740" cy="3584443"/>
          </a:xfrm>
          <a:prstGeom prst="rect">
            <a:avLst/>
          </a:prstGeom>
        </p:spPr>
        <p:txBody>
          <a:bodyPr vert="horz" wrap="square" lIns="0" tIns="16510" rIns="0" bIns="0" rtlCol="0">
            <a:spAutoFit/>
          </a:bodyPr>
          <a:lstStyle/>
          <a:p>
            <a:pPr marL="12700">
              <a:lnSpc>
                <a:spcPct val="250000"/>
              </a:lnSpc>
              <a:spcBef>
                <a:spcPts val="130"/>
              </a:spcBef>
            </a:pPr>
            <a:r>
              <a:rPr sz="2400" spc="180" dirty="0">
                <a:solidFill>
                  <a:srgbClr val="FFFFFF"/>
                </a:solidFill>
                <a:latin typeface="Lucida Sans" panose="020B0602030504020204" pitchFamily="34" charset="0"/>
              </a:rPr>
              <a:t>Introduction</a:t>
            </a:r>
          </a:p>
          <a:p>
            <a:pPr marL="12700" marR="5080">
              <a:lnSpc>
                <a:spcPct val="250000"/>
              </a:lnSpc>
              <a:spcBef>
                <a:spcPts val="75"/>
              </a:spcBef>
              <a:tabLst>
                <a:tab pos="3844290" algn="l"/>
              </a:tabLst>
            </a:pPr>
            <a:r>
              <a:rPr lang="en-US" sz="2400" spc="195" dirty="0">
                <a:solidFill>
                  <a:srgbClr val="FFFFFF"/>
                </a:solidFill>
                <a:latin typeface="Lucida Sans" panose="020B0602030504020204" pitchFamily="34" charset="0"/>
              </a:rPr>
              <a:t>Methodology</a:t>
            </a:r>
          </a:p>
          <a:p>
            <a:pPr marL="12700" marR="5080">
              <a:lnSpc>
                <a:spcPct val="250000"/>
              </a:lnSpc>
              <a:spcBef>
                <a:spcPts val="75"/>
              </a:spcBef>
              <a:tabLst>
                <a:tab pos="3844290" algn="l"/>
              </a:tabLst>
            </a:pPr>
            <a:r>
              <a:rPr lang="en-US" sz="2400" spc="195" dirty="0">
                <a:solidFill>
                  <a:srgbClr val="FFFFFF"/>
                </a:solidFill>
                <a:latin typeface="Lucida Sans" panose="020B0602030504020204" pitchFamily="34" charset="0"/>
              </a:rPr>
              <a:t>Results and analysis</a:t>
            </a:r>
          </a:p>
          <a:p>
            <a:pPr marL="12700" marR="5080">
              <a:lnSpc>
                <a:spcPct val="250000"/>
              </a:lnSpc>
              <a:spcBef>
                <a:spcPts val="75"/>
              </a:spcBef>
              <a:tabLst>
                <a:tab pos="3844290" algn="l"/>
              </a:tabLst>
            </a:pPr>
            <a:r>
              <a:rPr lang="en-US" sz="2400" spc="160" dirty="0">
                <a:solidFill>
                  <a:srgbClr val="FFFFFF"/>
                </a:solidFill>
                <a:latin typeface="Lucida Sans" panose="020B0602030504020204" pitchFamily="34" charset="0"/>
              </a:rPr>
              <a:t>Limitations and future directions</a:t>
            </a:r>
            <a:endParaRPr sz="2400" spc="160" dirty="0">
              <a:solidFill>
                <a:srgbClr val="FFFFFF"/>
              </a:solidFill>
              <a:latin typeface="Lucida Sans" panose="020B0602030504020204" pitchFamily="34" charset="0"/>
            </a:endParaRPr>
          </a:p>
        </p:txBody>
      </p:sp>
      <p:sp>
        <p:nvSpPr>
          <p:cNvPr id="5" name="object 5"/>
          <p:cNvSpPr txBox="1">
            <a:spLocks noGrp="1"/>
          </p:cNvSpPr>
          <p:nvPr>
            <p:ph type="title"/>
          </p:nvPr>
        </p:nvSpPr>
        <p:spPr>
          <a:xfrm>
            <a:off x="968692" y="978788"/>
            <a:ext cx="2307908" cy="486030"/>
          </a:xfrm>
          <a:prstGeom prst="rect">
            <a:avLst/>
          </a:prstGeom>
        </p:spPr>
        <p:txBody>
          <a:bodyPr vert="horz" wrap="square" lIns="0" tIns="16510" rIns="0" bIns="0" rtlCol="0">
            <a:spAutoFit/>
          </a:bodyPr>
          <a:lstStyle/>
          <a:p>
            <a:pPr marL="12700">
              <a:lnSpc>
                <a:spcPct val="100000"/>
              </a:lnSpc>
              <a:spcBef>
                <a:spcPts val="130"/>
              </a:spcBef>
            </a:pPr>
            <a:r>
              <a:rPr sz="3050" spc="215" dirty="0">
                <a:solidFill>
                  <a:srgbClr val="FFFFFF"/>
                </a:solidFill>
                <a:latin typeface="Lucida Sans" panose="020B0602030504020204" pitchFamily="34" charset="0"/>
              </a:rPr>
              <a:t>Contents</a:t>
            </a:r>
            <a:endParaRPr sz="3050" dirty="0">
              <a:latin typeface="Lucida Sans" panose="020B0602030504020204" pitchFamily="34" charset="0"/>
            </a:endParaRPr>
          </a:p>
        </p:txBody>
      </p:sp>
      <p:pic>
        <p:nvPicPr>
          <p:cNvPr id="4" name="Picture 3" descr="Text&#10;&#10;Description automatically generated">
            <a:extLst>
              <a:ext uri="{FF2B5EF4-FFF2-40B4-BE49-F238E27FC236}">
                <a16:creationId xmlns:a16="http://schemas.microsoft.com/office/drawing/2014/main" id="{21E7587E-1FF2-95C7-BB0E-33F172EA5B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9322" y="25924"/>
            <a:ext cx="2570470" cy="144563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1000" y="609600"/>
            <a:ext cx="4419600" cy="385362"/>
          </a:xfrm>
          <a:prstGeom prst="rect">
            <a:avLst/>
          </a:prstGeom>
        </p:spPr>
        <p:txBody>
          <a:bodyPr vert="horz" wrap="square" lIns="0" tIns="15875" rIns="0" bIns="0" rtlCol="0">
            <a:spAutoFit/>
          </a:bodyPr>
          <a:lstStyle/>
          <a:p>
            <a:pPr marL="12700" algn="l">
              <a:lnSpc>
                <a:spcPct val="100000"/>
              </a:lnSpc>
              <a:spcBef>
                <a:spcPts val="125"/>
              </a:spcBef>
            </a:pPr>
            <a:r>
              <a:rPr lang="en-US" sz="2400" spc="-10" dirty="0">
                <a:latin typeface="Lucida Sans" panose="020B0602030504020204" pitchFamily="34" charset="0"/>
              </a:rPr>
              <a:t>Temporal test - No changes</a:t>
            </a:r>
            <a:endParaRPr sz="2400" spc="-10" dirty="0">
              <a:latin typeface="Lucida Sans" panose="020B0602030504020204" pitchFamily="34" charset="0"/>
            </a:endParaRPr>
          </a:p>
        </p:txBody>
      </p:sp>
      <p:pic>
        <p:nvPicPr>
          <p:cNvPr id="4" name="Picture 3" descr="A graph with lines and dots&#10;&#10;Description automatically generated with medium confidence">
            <a:extLst>
              <a:ext uri="{FF2B5EF4-FFF2-40B4-BE49-F238E27FC236}">
                <a16:creationId xmlns:a16="http://schemas.microsoft.com/office/drawing/2014/main" id="{CB49131D-F9D3-8B7E-42AE-74D1307E0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96" y="1524000"/>
            <a:ext cx="6050272" cy="2996864"/>
          </a:xfrm>
          <a:prstGeom prst="rect">
            <a:avLst/>
          </a:prstGeom>
        </p:spPr>
      </p:pic>
      <p:pic>
        <p:nvPicPr>
          <p:cNvPr id="8" name="Picture 7" descr="A graph with blue and orange lines&#10;&#10;Description automatically generated">
            <a:extLst>
              <a:ext uri="{FF2B5EF4-FFF2-40B4-BE49-F238E27FC236}">
                <a16:creationId xmlns:a16="http://schemas.microsoft.com/office/drawing/2014/main" id="{17B3AD04-BC98-03A9-E7F6-D57493775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5983" y="1524000"/>
            <a:ext cx="6050273" cy="2996864"/>
          </a:xfrm>
          <a:prstGeom prst="rect">
            <a:avLst/>
          </a:prstGeom>
        </p:spPr>
      </p:pic>
      <p:sp>
        <p:nvSpPr>
          <p:cNvPr id="9" name="TextBox 8">
            <a:extLst>
              <a:ext uri="{FF2B5EF4-FFF2-40B4-BE49-F238E27FC236}">
                <a16:creationId xmlns:a16="http://schemas.microsoft.com/office/drawing/2014/main" id="{44E6E1BA-EE1B-E2D0-11D0-B5080E7E3E9D}"/>
              </a:ext>
            </a:extLst>
          </p:cNvPr>
          <p:cNvSpPr txBox="1"/>
          <p:nvPr/>
        </p:nvSpPr>
        <p:spPr>
          <a:xfrm>
            <a:off x="381000" y="5180111"/>
            <a:ext cx="10591800" cy="307777"/>
          </a:xfrm>
          <a:prstGeom prst="rect">
            <a:avLst/>
          </a:prstGeom>
          <a:noFill/>
        </p:spPr>
        <p:txBody>
          <a:bodyPr wrap="square" rtlCol="0">
            <a:spAutoFit/>
          </a:bodyPr>
          <a:lstStyle/>
          <a:p>
            <a:r>
              <a:rPr lang="en-US" sz="1400" dirty="0">
                <a:latin typeface="Lucida Sans" panose="020B0602030504020204" pitchFamily="34" charset="0"/>
              </a:rPr>
              <a:t>Errors decrease when order quantity increases (principle of aggregate forecasting)</a:t>
            </a:r>
          </a:p>
        </p:txBody>
      </p:sp>
    </p:spTree>
    <p:extLst>
      <p:ext uri="{BB962C8B-B14F-4D97-AF65-F5344CB8AC3E}">
        <p14:creationId xmlns:p14="http://schemas.microsoft.com/office/powerpoint/2010/main" val="2975726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4800" y="152400"/>
            <a:ext cx="5486400" cy="385362"/>
          </a:xfrm>
          <a:prstGeom prst="rect">
            <a:avLst/>
          </a:prstGeom>
        </p:spPr>
        <p:txBody>
          <a:bodyPr vert="horz" wrap="square" lIns="0" tIns="15875" rIns="0" bIns="0" rtlCol="0">
            <a:spAutoFit/>
          </a:bodyPr>
          <a:lstStyle/>
          <a:p>
            <a:pPr marL="12700">
              <a:lnSpc>
                <a:spcPct val="100000"/>
              </a:lnSpc>
              <a:spcBef>
                <a:spcPts val="125"/>
              </a:spcBef>
            </a:pPr>
            <a:r>
              <a:rPr lang="en-US" sz="2400" spc="-10" dirty="0">
                <a:latin typeface="Lucida Sans" panose="020B0602030504020204" pitchFamily="34" charset="0"/>
              </a:rPr>
              <a:t>Temporal test - Capacity changes</a:t>
            </a:r>
            <a:endParaRPr sz="2400" spc="-10" dirty="0">
              <a:latin typeface="Lucida Sans" panose="020B0602030504020204" pitchFamily="34" charset="0"/>
            </a:endParaRPr>
          </a:p>
        </p:txBody>
      </p:sp>
      <p:pic>
        <p:nvPicPr>
          <p:cNvPr id="5" name="Picture 4" descr="A graph with colored lines&#10;&#10;Description automatically generated">
            <a:extLst>
              <a:ext uri="{FF2B5EF4-FFF2-40B4-BE49-F238E27FC236}">
                <a16:creationId xmlns:a16="http://schemas.microsoft.com/office/drawing/2014/main" id="{89A18ED0-A6AD-FBBB-FCD3-214AD26580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762000"/>
            <a:ext cx="5486400" cy="2906973"/>
          </a:xfrm>
          <a:prstGeom prst="rect">
            <a:avLst/>
          </a:prstGeom>
        </p:spPr>
      </p:pic>
      <p:pic>
        <p:nvPicPr>
          <p:cNvPr id="7" name="Picture 6" descr="A graph with lines and numbers&#10;&#10;Description automatically generated">
            <a:extLst>
              <a:ext uri="{FF2B5EF4-FFF2-40B4-BE49-F238E27FC236}">
                <a16:creationId xmlns:a16="http://schemas.microsoft.com/office/drawing/2014/main" id="{9D0F9A5D-AEB4-0658-6167-BD8EA8E03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656324"/>
            <a:ext cx="6249808" cy="3095698"/>
          </a:xfrm>
          <a:prstGeom prst="rect">
            <a:avLst/>
          </a:prstGeom>
        </p:spPr>
      </p:pic>
      <p:pic>
        <p:nvPicPr>
          <p:cNvPr id="9" name="Picture 8" descr="A graph with a line&#10;&#10;Description automatically generated">
            <a:extLst>
              <a:ext uri="{FF2B5EF4-FFF2-40B4-BE49-F238E27FC236}">
                <a16:creationId xmlns:a16="http://schemas.microsoft.com/office/drawing/2014/main" id="{CC4FDBC8-4979-B63A-707C-BCB33652A2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78" y="3949120"/>
            <a:ext cx="5588759" cy="2768264"/>
          </a:xfrm>
          <a:prstGeom prst="rect">
            <a:avLst/>
          </a:prstGeom>
        </p:spPr>
      </p:pic>
      <p:pic>
        <p:nvPicPr>
          <p:cNvPr id="11" name="Picture 10" descr="A graph of different colored bars&#10;&#10;Description automatically generated with medium confidence">
            <a:extLst>
              <a:ext uri="{FF2B5EF4-FFF2-40B4-BE49-F238E27FC236}">
                <a16:creationId xmlns:a16="http://schemas.microsoft.com/office/drawing/2014/main" id="{99B0FF8B-1D74-AF31-FEFB-B6D16519A7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25303" y="3799707"/>
            <a:ext cx="5431325" cy="3058293"/>
          </a:xfrm>
          <a:prstGeom prst="rect">
            <a:avLst/>
          </a:prstGeom>
        </p:spPr>
      </p:pic>
    </p:spTree>
    <p:extLst>
      <p:ext uri="{BB962C8B-B14F-4D97-AF65-F5344CB8AC3E}">
        <p14:creationId xmlns:p14="http://schemas.microsoft.com/office/powerpoint/2010/main" val="630390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7062" y="533400"/>
            <a:ext cx="4876800" cy="385362"/>
          </a:xfrm>
          <a:prstGeom prst="rect">
            <a:avLst/>
          </a:prstGeom>
        </p:spPr>
        <p:txBody>
          <a:bodyPr vert="horz" wrap="square" lIns="0" tIns="15875" rIns="0" bIns="0" rtlCol="0">
            <a:spAutoFit/>
          </a:bodyPr>
          <a:lstStyle/>
          <a:p>
            <a:pPr marL="12700">
              <a:lnSpc>
                <a:spcPct val="100000"/>
              </a:lnSpc>
              <a:spcBef>
                <a:spcPts val="125"/>
              </a:spcBef>
            </a:pPr>
            <a:r>
              <a:rPr lang="en-US" sz="2400" spc="-10" dirty="0">
                <a:latin typeface="Lucida Sans" panose="020B0602030504020204" pitchFamily="34" charset="0"/>
              </a:rPr>
              <a:t>Temporal test - Order changes</a:t>
            </a:r>
            <a:endParaRPr sz="2400" spc="-10" dirty="0">
              <a:latin typeface="Lucida Sans" panose="020B0602030504020204" pitchFamily="34" charset="0"/>
            </a:endParaRPr>
          </a:p>
        </p:txBody>
      </p:sp>
      <p:pic>
        <p:nvPicPr>
          <p:cNvPr id="5" name="Picture 4" descr="A graph with blue and orange bars&#10;&#10;Description automatically generated">
            <a:extLst>
              <a:ext uri="{FF2B5EF4-FFF2-40B4-BE49-F238E27FC236}">
                <a16:creationId xmlns:a16="http://schemas.microsoft.com/office/drawing/2014/main" id="{65D64EA5-C430-61C2-37E0-E69807808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28" y="2171700"/>
            <a:ext cx="5070714" cy="2514600"/>
          </a:xfrm>
          <a:prstGeom prst="rect">
            <a:avLst/>
          </a:prstGeom>
        </p:spPr>
      </p:pic>
      <p:pic>
        <p:nvPicPr>
          <p:cNvPr id="7" name="Picture 6" descr="A graph of a line&#10;&#10;Description automatically generated with medium confidence">
            <a:extLst>
              <a:ext uri="{FF2B5EF4-FFF2-40B4-BE49-F238E27FC236}">
                <a16:creationId xmlns:a16="http://schemas.microsoft.com/office/drawing/2014/main" id="{7B68C49C-F76B-8534-15A9-8D9F67E7EC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5250" y="1447800"/>
            <a:ext cx="6794904" cy="3859505"/>
          </a:xfrm>
          <a:prstGeom prst="rect">
            <a:avLst/>
          </a:prstGeom>
        </p:spPr>
      </p:pic>
      <p:sp>
        <p:nvSpPr>
          <p:cNvPr id="8" name="TextBox 7">
            <a:extLst>
              <a:ext uri="{FF2B5EF4-FFF2-40B4-BE49-F238E27FC236}">
                <a16:creationId xmlns:a16="http://schemas.microsoft.com/office/drawing/2014/main" id="{B72861F3-D2A1-3912-3E29-2CCB452147FD}"/>
              </a:ext>
            </a:extLst>
          </p:cNvPr>
          <p:cNvSpPr txBox="1"/>
          <p:nvPr/>
        </p:nvSpPr>
        <p:spPr>
          <a:xfrm>
            <a:off x="675544" y="4876800"/>
            <a:ext cx="4142481" cy="307777"/>
          </a:xfrm>
          <a:prstGeom prst="rect">
            <a:avLst/>
          </a:prstGeom>
          <a:noFill/>
        </p:spPr>
        <p:txBody>
          <a:bodyPr wrap="none" rtlCol="0">
            <a:spAutoFit/>
          </a:bodyPr>
          <a:lstStyle/>
          <a:p>
            <a:r>
              <a:rPr lang="en-US" sz="1400" i="1" dirty="0">
                <a:latin typeface="Lucida Sans" panose="020B0602030504020204" pitchFamily="34" charset="0"/>
              </a:rPr>
              <a:t>Real orders: 5% deleted, 30% changed recipes</a:t>
            </a:r>
          </a:p>
        </p:txBody>
      </p:sp>
    </p:spTree>
    <p:extLst>
      <p:ext uri="{BB962C8B-B14F-4D97-AF65-F5344CB8AC3E}">
        <p14:creationId xmlns:p14="http://schemas.microsoft.com/office/powerpoint/2010/main" val="4238003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81000" y="262948"/>
            <a:ext cx="6477000" cy="385362"/>
          </a:xfrm>
          <a:prstGeom prst="rect">
            <a:avLst/>
          </a:prstGeom>
        </p:spPr>
        <p:txBody>
          <a:bodyPr vert="horz" wrap="square" lIns="0" tIns="15875" rIns="0" bIns="0" rtlCol="0">
            <a:spAutoFit/>
          </a:bodyPr>
          <a:lstStyle/>
          <a:p>
            <a:pPr marL="12700">
              <a:lnSpc>
                <a:spcPct val="100000"/>
              </a:lnSpc>
              <a:spcBef>
                <a:spcPts val="125"/>
              </a:spcBef>
            </a:pPr>
            <a:r>
              <a:rPr lang="en-US" sz="2400" spc="-10" dirty="0">
                <a:latin typeface="Lucida Sans" panose="020B0602030504020204" pitchFamily="34" charset="0"/>
              </a:rPr>
              <a:t>B&amp;B versus ID-based allocation method</a:t>
            </a:r>
            <a:endParaRPr sz="2400" spc="-10" dirty="0">
              <a:latin typeface="Lucida Sans" panose="020B0602030504020204" pitchFamily="34" charset="0"/>
            </a:endParaRPr>
          </a:p>
        </p:txBody>
      </p:sp>
      <p:pic>
        <p:nvPicPr>
          <p:cNvPr id="5" name="Picture 4" descr="A graph with lines and points&#10;&#10;Description automatically generated with medium confidence">
            <a:extLst>
              <a:ext uri="{FF2B5EF4-FFF2-40B4-BE49-F238E27FC236}">
                <a16:creationId xmlns:a16="http://schemas.microsoft.com/office/drawing/2014/main" id="{1A111A78-BE20-91C9-BF26-ABFEC97A8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7306" y="3352800"/>
            <a:ext cx="5933944" cy="3370480"/>
          </a:xfrm>
          <a:prstGeom prst="rect">
            <a:avLst/>
          </a:prstGeom>
        </p:spPr>
      </p:pic>
      <p:pic>
        <p:nvPicPr>
          <p:cNvPr id="7" name="Picture 6" descr="A graph with different colored lines&#10;&#10;Description automatically generated">
            <a:extLst>
              <a:ext uri="{FF2B5EF4-FFF2-40B4-BE49-F238E27FC236}">
                <a16:creationId xmlns:a16="http://schemas.microsoft.com/office/drawing/2014/main" id="{6CE2D564-E4DE-8EE5-5D90-2E3ACFBF72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752" y="3352800"/>
            <a:ext cx="5933943" cy="3370480"/>
          </a:xfrm>
          <a:prstGeom prst="rect">
            <a:avLst/>
          </a:prstGeom>
        </p:spPr>
      </p:pic>
      <p:pic>
        <p:nvPicPr>
          <p:cNvPr id="9" name="Picture 8" descr="A close-up of a box&#10;&#10;Description automatically generated">
            <a:extLst>
              <a:ext uri="{FF2B5EF4-FFF2-40B4-BE49-F238E27FC236}">
                <a16:creationId xmlns:a16="http://schemas.microsoft.com/office/drawing/2014/main" id="{6E8D0BD3-8F29-5421-759C-47ADE371D4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4300" y="985969"/>
            <a:ext cx="5867400" cy="2029171"/>
          </a:xfrm>
          <a:prstGeom prst="rect">
            <a:avLst/>
          </a:prstGeom>
        </p:spPr>
      </p:pic>
      <p:sp>
        <p:nvSpPr>
          <p:cNvPr id="10" name="TextBox 9">
            <a:extLst>
              <a:ext uri="{FF2B5EF4-FFF2-40B4-BE49-F238E27FC236}">
                <a16:creationId xmlns:a16="http://schemas.microsoft.com/office/drawing/2014/main" id="{010409A0-07EA-F4A6-2C69-EE531D5B228E}"/>
              </a:ext>
            </a:extLst>
          </p:cNvPr>
          <p:cNvSpPr txBox="1"/>
          <p:nvPr/>
        </p:nvSpPr>
        <p:spPr>
          <a:xfrm>
            <a:off x="381000" y="1550219"/>
            <a:ext cx="3581400" cy="369332"/>
          </a:xfrm>
          <a:prstGeom prst="rect">
            <a:avLst/>
          </a:prstGeom>
          <a:noFill/>
        </p:spPr>
        <p:txBody>
          <a:bodyPr wrap="square" rtlCol="0">
            <a:spAutoFit/>
          </a:bodyPr>
          <a:lstStyle/>
          <a:p>
            <a:r>
              <a:rPr lang="en-US" dirty="0">
                <a:latin typeface="Lucida Sans" panose="020B0602030504020204" pitchFamily="34" charset="0"/>
              </a:rPr>
              <a:t>Example of ID-based method:</a:t>
            </a:r>
          </a:p>
        </p:txBody>
      </p:sp>
    </p:spTree>
    <p:extLst>
      <p:ext uri="{BB962C8B-B14F-4D97-AF65-F5344CB8AC3E}">
        <p14:creationId xmlns:p14="http://schemas.microsoft.com/office/powerpoint/2010/main" val="1890218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04800" y="221530"/>
            <a:ext cx="7467600" cy="354584"/>
          </a:xfrm>
          <a:prstGeom prst="rect">
            <a:avLst/>
          </a:prstGeom>
        </p:spPr>
        <p:txBody>
          <a:bodyPr vert="horz" wrap="square" lIns="0" tIns="15875" rIns="0" bIns="0" rtlCol="0">
            <a:spAutoFit/>
          </a:bodyPr>
          <a:lstStyle/>
          <a:p>
            <a:pPr marL="12700">
              <a:lnSpc>
                <a:spcPct val="100000"/>
              </a:lnSpc>
              <a:spcBef>
                <a:spcPts val="125"/>
              </a:spcBef>
            </a:pPr>
            <a:r>
              <a:rPr lang="en-US" sz="2200" spc="-10" dirty="0">
                <a:latin typeface="Lucida Sans" panose="020B0602030504020204" pitchFamily="34" charset="0"/>
              </a:rPr>
              <a:t>Temporal test - Both capacity and order change</a:t>
            </a:r>
            <a:endParaRPr sz="2200" spc="-10" dirty="0">
              <a:latin typeface="Lucida Sans" panose="020B0602030504020204" pitchFamily="34" charset="0"/>
            </a:endParaRPr>
          </a:p>
        </p:txBody>
      </p:sp>
      <p:pic>
        <p:nvPicPr>
          <p:cNvPr id="5" name="Picture 4" descr="A graph with different colored lines&#10;&#10;Description automatically generated">
            <a:extLst>
              <a:ext uri="{FF2B5EF4-FFF2-40B4-BE49-F238E27FC236}">
                <a16:creationId xmlns:a16="http://schemas.microsoft.com/office/drawing/2014/main" id="{1954BCDE-459B-AC06-D870-AE387EF7C0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599" y="761999"/>
            <a:ext cx="5177307" cy="2743201"/>
          </a:xfrm>
          <a:prstGeom prst="rect">
            <a:avLst/>
          </a:prstGeom>
        </p:spPr>
      </p:pic>
      <p:pic>
        <p:nvPicPr>
          <p:cNvPr id="7" name="Picture 6" descr="A graph with lines and dots&#10;&#10;Description automatically generated">
            <a:extLst>
              <a:ext uri="{FF2B5EF4-FFF2-40B4-BE49-F238E27FC236}">
                <a16:creationId xmlns:a16="http://schemas.microsoft.com/office/drawing/2014/main" id="{CE23FB76-36ED-0906-ABF3-190A25101E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76" y="3648744"/>
            <a:ext cx="6031825" cy="2987726"/>
          </a:xfrm>
          <a:prstGeom prst="rect">
            <a:avLst/>
          </a:prstGeom>
        </p:spPr>
      </p:pic>
      <p:pic>
        <p:nvPicPr>
          <p:cNvPr id="9" name="Picture 8" descr="A graph of a number of different colored lines&#10;&#10;Description automatically generated">
            <a:extLst>
              <a:ext uri="{FF2B5EF4-FFF2-40B4-BE49-F238E27FC236}">
                <a16:creationId xmlns:a16="http://schemas.microsoft.com/office/drawing/2014/main" id="{51632795-D3AE-10BB-5E29-153909CEBF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648743"/>
            <a:ext cx="6031825" cy="2987727"/>
          </a:xfrm>
          <a:prstGeom prst="rect">
            <a:avLst/>
          </a:prstGeom>
        </p:spPr>
      </p:pic>
    </p:spTree>
    <p:extLst>
      <p:ext uri="{BB962C8B-B14F-4D97-AF65-F5344CB8AC3E}">
        <p14:creationId xmlns:p14="http://schemas.microsoft.com/office/powerpoint/2010/main" val="3480867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5C84"/>
          </a:solidFill>
        </p:spPr>
        <p:txBody>
          <a:bodyPr wrap="square" lIns="0" tIns="0" rIns="0" bIns="0" rtlCol="0"/>
          <a:lstStyle/>
          <a:p>
            <a:endParaRPr/>
          </a:p>
        </p:txBody>
      </p:sp>
      <p:sp>
        <p:nvSpPr>
          <p:cNvPr id="3" name="object 3"/>
          <p:cNvSpPr txBox="1">
            <a:spLocks noGrp="1"/>
          </p:cNvSpPr>
          <p:nvPr>
            <p:ph type="body" idx="1"/>
          </p:nvPr>
        </p:nvSpPr>
        <p:spPr>
          <a:xfrm>
            <a:off x="2131060" y="1943988"/>
            <a:ext cx="6860540" cy="3584443"/>
          </a:xfrm>
          <a:prstGeom prst="rect">
            <a:avLst/>
          </a:prstGeom>
        </p:spPr>
        <p:txBody>
          <a:bodyPr vert="horz" wrap="square" lIns="0" tIns="16510" rIns="0" bIns="0" rtlCol="0">
            <a:spAutoFit/>
          </a:bodyPr>
          <a:lstStyle/>
          <a:p>
            <a:pPr marL="12700" marR="5080">
              <a:lnSpc>
                <a:spcPct val="250000"/>
              </a:lnSpc>
              <a:spcBef>
                <a:spcPts val="75"/>
              </a:spcBef>
              <a:tabLst>
                <a:tab pos="3844290" algn="l"/>
              </a:tabLst>
            </a:pPr>
            <a:r>
              <a:rPr lang="en-US" sz="2400" spc="195" dirty="0">
                <a:latin typeface="Lucida Sans" panose="020B0602030504020204" pitchFamily="34" charset="0"/>
              </a:rPr>
              <a:t>Introduction</a:t>
            </a:r>
          </a:p>
          <a:p>
            <a:pPr marL="12700" marR="5080">
              <a:lnSpc>
                <a:spcPct val="250000"/>
              </a:lnSpc>
              <a:spcBef>
                <a:spcPts val="75"/>
              </a:spcBef>
              <a:tabLst>
                <a:tab pos="3844290" algn="l"/>
              </a:tabLst>
            </a:pPr>
            <a:r>
              <a:rPr lang="en-US" sz="2400" spc="195" dirty="0">
                <a:latin typeface="Lucida Sans" panose="020B0602030504020204" pitchFamily="34" charset="0"/>
              </a:rPr>
              <a:t>Methodology</a:t>
            </a:r>
          </a:p>
          <a:p>
            <a:pPr marL="12700" marR="5080">
              <a:lnSpc>
                <a:spcPct val="250000"/>
              </a:lnSpc>
              <a:spcBef>
                <a:spcPts val="75"/>
              </a:spcBef>
              <a:tabLst>
                <a:tab pos="3844290" algn="l"/>
              </a:tabLst>
            </a:pPr>
            <a:r>
              <a:rPr lang="en-US" sz="2400" spc="195" dirty="0">
                <a:latin typeface="Lucida Sans" panose="020B0602030504020204" pitchFamily="34" charset="0"/>
              </a:rPr>
              <a:t>Results and analysis</a:t>
            </a:r>
          </a:p>
          <a:p>
            <a:pPr marL="12700" marR="5080">
              <a:lnSpc>
                <a:spcPct val="250000"/>
              </a:lnSpc>
              <a:spcBef>
                <a:spcPts val="75"/>
              </a:spcBef>
              <a:tabLst>
                <a:tab pos="3844290" algn="l"/>
              </a:tabLst>
            </a:pPr>
            <a:r>
              <a:rPr lang="en-US" sz="2400" spc="195" dirty="0">
                <a:solidFill>
                  <a:schemeClr val="bg1"/>
                </a:solidFill>
                <a:latin typeface="Lucida Sans" panose="020B0602030504020204" pitchFamily="34" charset="0"/>
              </a:rPr>
              <a:t>Limitations and future directions</a:t>
            </a:r>
          </a:p>
        </p:txBody>
      </p:sp>
      <p:sp>
        <p:nvSpPr>
          <p:cNvPr id="5" name="object 5"/>
          <p:cNvSpPr txBox="1">
            <a:spLocks noGrp="1"/>
          </p:cNvSpPr>
          <p:nvPr>
            <p:ph type="title"/>
          </p:nvPr>
        </p:nvSpPr>
        <p:spPr>
          <a:xfrm>
            <a:off x="968692" y="978788"/>
            <a:ext cx="2231708" cy="486030"/>
          </a:xfrm>
          <a:prstGeom prst="rect">
            <a:avLst/>
          </a:prstGeom>
        </p:spPr>
        <p:txBody>
          <a:bodyPr vert="horz" wrap="square" lIns="0" tIns="16510" rIns="0" bIns="0" rtlCol="0">
            <a:spAutoFit/>
          </a:bodyPr>
          <a:lstStyle/>
          <a:p>
            <a:pPr marL="12700">
              <a:lnSpc>
                <a:spcPct val="100000"/>
              </a:lnSpc>
              <a:spcBef>
                <a:spcPts val="130"/>
              </a:spcBef>
            </a:pPr>
            <a:r>
              <a:rPr sz="3050" spc="215" dirty="0">
                <a:solidFill>
                  <a:srgbClr val="FFFFFF"/>
                </a:solidFill>
                <a:latin typeface="Lucida Sans" panose="020B0602030504020204" pitchFamily="34" charset="0"/>
              </a:rPr>
              <a:t>Contents</a:t>
            </a:r>
            <a:endParaRPr sz="3050" dirty="0">
              <a:latin typeface="Lucida Sans" panose="020B0602030504020204" pitchFamily="34" charset="0"/>
            </a:endParaRPr>
          </a:p>
        </p:txBody>
      </p:sp>
      <p:pic>
        <p:nvPicPr>
          <p:cNvPr id="4" name="Picture 3" descr="Text&#10;&#10;Description automatically generated">
            <a:extLst>
              <a:ext uri="{FF2B5EF4-FFF2-40B4-BE49-F238E27FC236}">
                <a16:creationId xmlns:a16="http://schemas.microsoft.com/office/drawing/2014/main" id="{BD6FDAE0-409A-7A84-5665-46DAB2A142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9322" y="25924"/>
            <a:ext cx="2570470" cy="1445632"/>
          </a:xfrm>
          <a:prstGeom prst="rect">
            <a:avLst/>
          </a:prstGeom>
        </p:spPr>
      </p:pic>
    </p:spTree>
    <p:extLst>
      <p:ext uri="{BB962C8B-B14F-4D97-AF65-F5344CB8AC3E}">
        <p14:creationId xmlns:p14="http://schemas.microsoft.com/office/powerpoint/2010/main" val="432889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0915" y="533400"/>
            <a:ext cx="6550843" cy="447558"/>
          </a:xfrm>
          <a:prstGeom prst="rect">
            <a:avLst/>
          </a:prstGeom>
        </p:spPr>
        <p:txBody>
          <a:bodyPr vert="horz" wrap="square" lIns="0" tIns="16510" rIns="0" bIns="0" rtlCol="0">
            <a:spAutoFit/>
          </a:bodyPr>
          <a:lstStyle/>
          <a:p>
            <a:pPr marL="12700">
              <a:lnSpc>
                <a:spcPct val="100000"/>
              </a:lnSpc>
              <a:spcBef>
                <a:spcPts val="130"/>
              </a:spcBef>
            </a:pPr>
            <a:r>
              <a:rPr sz="2800" spc="-10" dirty="0">
                <a:latin typeface="Lucida Sans" panose="020B0602030504020204" pitchFamily="34" charset="0"/>
              </a:rPr>
              <a:t>Limitations</a:t>
            </a:r>
            <a:r>
              <a:rPr lang="en-US" sz="2800" spc="-10" dirty="0">
                <a:latin typeface="Lucida Sans" panose="020B0602030504020204" pitchFamily="34" charset="0"/>
              </a:rPr>
              <a:t> and future directions</a:t>
            </a:r>
            <a:endParaRPr sz="2800" spc="-10" dirty="0">
              <a:latin typeface="Lucida Sans" panose="020B0602030504020204" pitchFamily="34" charset="0"/>
            </a:endParaRPr>
          </a:p>
        </p:txBody>
      </p:sp>
      <p:sp>
        <p:nvSpPr>
          <p:cNvPr id="3" name="object 3"/>
          <p:cNvSpPr txBox="1"/>
          <p:nvPr/>
        </p:nvSpPr>
        <p:spPr>
          <a:xfrm>
            <a:off x="477191" y="1371600"/>
            <a:ext cx="5486400" cy="5255093"/>
          </a:xfrm>
          <a:prstGeom prst="rect">
            <a:avLst/>
          </a:prstGeom>
        </p:spPr>
        <p:txBody>
          <a:bodyPr vert="horz" wrap="square" lIns="0" tIns="15875" rIns="0" bIns="0" rtlCol="0">
            <a:spAutoFit/>
          </a:bodyPr>
          <a:lstStyle/>
          <a:p>
            <a:pPr marL="12700">
              <a:lnSpc>
                <a:spcPct val="200000"/>
              </a:lnSpc>
              <a:spcBef>
                <a:spcPts val="125"/>
              </a:spcBef>
              <a:tabLst>
                <a:tab pos="298450" algn="l"/>
              </a:tabLst>
            </a:pPr>
            <a:r>
              <a:rPr lang="en-US" sz="2400" b="1" dirty="0">
                <a:latin typeface="Lucida Sans" panose="020B0602030504020204" pitchFamily="34" charset="0"/>
                <a:cs typeface="Carlito"/>
              </a:rPr>
              <a:t>Limitations:</a:t>
            </a:r>
          </a:p>
          <a:p>
            <a:pPr marL="469900" indent="-457200">
              <a:lnSpc>
                <a:spcPct val="250000"/>
              </a:lnSpc>
              <a:spcBef>
                <a:spcPts val="125"/>
              </a:spcBef>
              <a:buFontTx/>
              <a:buChar char="-"/>
              <a:tabLst>
                <a:tab pos="298450" algn="l"/>
              </a:tabLst>
            </a:pPr>
            <a:r>
              <a:rPr lang="en-US" sz="2200" dirty="0">
                <a:latin typeface="Lucida Sans" panose="020B0602030504020204" pitchFamily="34" charset="0"/>
                <a:cs typeface="Carlito"/>
              </a:rPr>
              <a:t>Use simulated data.</a:t>
            </a:r>
          </a:p>
          <a:p>
            <a:pPr marL="469900" indent="-457200">
              <a:lnSpc>
                <a:spcPct val="250000"/>
              </a:lnSpc>
              <a:spcBef>
                <a:spcPts val="125"/>
              </a:spcBef>
              <a:buFontTx/>
              <a:buChar char="-"/>
              <a:tabLst>
                <a:tab pos="298450" algn="l"/>
              </a:tabLst>
            </a:pPr>
            <a:r>
              <a:rPr lang="en-US" sz="2200" dirty="0">
                <a:solidFill>
                  <a:schemeClr val="tx1"/>
                </a:solidFill>
                <a:latin typeface="Lucida Sans" panose="020B0602030504020204" pitchFamily="34" charset="0"/>
              </a:rPr>
              <a:t>Single-day optimization.</a:t>
            </a:r>
          </a:p>
          <a:p>
            <a:pPr marL="469900" indent="-457200">
              <a:lnSpc>
                <a:spcPct val="250000"/>
              </a:lnSpc>
              <a:spcBef>
                <a:spcPts val="125"/>
              </a:spcBef>
              <a:buFontTx/>
              <a:buChar char="-"/>
              <a:tabLst>
                <a:tab pos="298450" algn="l"/>
              </a:tabLst>
            </a:pPr>
            <a:endParaRPr lang="en-US" sz="2200" dirty="0">
              <a:solidFill>
                <a:schemeClr val="tx1"/>
              </a:solidFill>
              <a:latin typeface="Lucida Sans" panose="020B0602030504020204" pitchFamily="34" charset="0"/>
            </a:endParaRPr>
          </a:p>
          <a:p>
            <a:pPr marL="469900" indent="-457200">
              <a:lnSpc>
                <a:spcPct val="250000"/>
              </a:lnSpc>
              <a:spcBef>
                <a:spcPts val="125"/>
              </a:spcBef>
              <a:buFontTx/>
              <a:buChar char="-"/>
              <a:tabLst>
                <a:tab pos="298450" algn="l"/>
              </a:tabLst>
            </a:pPr>
            <a:r>
              <a:rPr lang="en-US" sz="2200" dirty="0">
                <a:latin typeface="Lucida Sans" panose="020B0602030504020204" pitchFamily="34" charset="0"/>
                <a:cs typeface="Carlito"/>
              </a:rPr>
              <a:t>Use single-swap heuristics.</a:t>
            </a:r>
          </a:p>
          <a:p>
            <a:pPr marL="469900" indent="-457200">
              <a:lnSpc>
                <a:spcPct val="150000"/>
              </a:lnSpc>
              <a:spcBef>
                <a:spcPts val="125"/>
              </a:spcBef>
              <a:buFontTx/>
              <a:buChar char="-"/>
              <a:tabLst>
                <a:tab pos="298450" algn="l"/>
              </a:tabLst>
            </a:pPr>
            <a:endParaRPr lang="en-US" sz="2400" dirty="0">
              <a:latin typeface="Lucida Sans" panose="020B0602030504020204" pitchFamily="34" charset="0"/>
              <a:cs typeface="Carlito"/>
            </a:endParaRPr>
          </a:p>
          <a:p>
            <a:pPr marL="469900" indent="-457200">
              <a:lnSpc>
                <a:spcPct val="150000"/>
              </a:lnSpc>
              <a:spcBef>
                <a:spcPts val="125"/>
              </a:spcBef>
              <a:buFontTx/>
              <a:buChar char="-"/>
              <a:tabLst>
                <a:tab pos="298450" algn="l"/>
              </a:tabLst>
            </a:pPr>
            <a:endParaRPr lang="en-US" sz="2400" dirty="0">
              <a:latin typeface="Lucida Sans" panose="020B0602030504020204" pitchFamily="34" charset="0"/>
              <a:cs typeface="Carlito"/>
            </a:endParaRPr>
          </a:p>
        </p:txBody>
      </p:sp>
      <p:sp>
        <p:nvSpPr>
          <p:cNvPr id="4" name="object 3">
            <a:extLst>
              <a:ext uri="{FF2B5EF4-FFF2-40B4-BE49-F238E27FC236}">
                <a16:creationId xmlns:a16="http://schemas.microsoft.com/office/drawing/2014/main" id="{66914CD6-4000-CDAD-52C5-2203D0405DE9}"/>
              </a:ext>
            </a:extLst>
          </p:cNvPr>
          <p:cNvSpPr txBox="1"/>
          <p:nvPr/>
        </p:nvSpPr>
        <p:spPr>
          <a:xfrm>
            <a:off x="5700779" y="1371600"/>
            <a:ext cx="6016658" cy="4029821"/>
          </a:xfrm>
          <a:prstGeom prst="rect">
            <a:avLst/>
          </a:prstGeom>
        </p:spPr>
        <p:txBody>
          <a:bodyPr vert="horz" wrap="square" lIns="0" tIns="15875" rIns="0" bIns="0" rtlCol="0">
            <a:spAutoFit/>
          </a:bodyPr>
          <a:lstStyle/>
          <a:p>
            <a:pPr marL="12700">
              <a:lnSpc>
                <a:spcPct val="200000"/>
              </a:lnSpc>
              <a:spcBef>
                <a:spcPts val="125"/>
              </a:spcBef>
              <a:tabLst>
                <a:tab pos="298450" algn="l"/>
              </a:tabLst>
            </a:pPr>
            <a:r>
              <a:rPr lang="en-US" sz="2400" b="1" dirty="0">
                <a:latin typeface="Lucida Sans" panose="020B0602030504020204" pitchFamily="34" charset="0"/>
                <a:cs typeface="Carlito"/>
              </a:rPr>
              <a:t>Future work:</a:t>
            </a:r>
          </a:p>
          <a:p>
            <a:pPr marL="469900" indent="-457200">
              <a:lnSpc>
                <a:spcPct val="250000"/>
              </a:lnSpc>
              <a:spcBef>
                <a:spcPts val="125"/>
              </a:spcBef>
              <a:buFontTx/>
              <a:buChar char="-"/>
              <a:tabLst>
                <a:tab pos="298450" algn="l"/>
              </a:tabLst>
            </a:pPr>
            <a:r>
              <a:rPr lang="en-US" sz="2200" dirty="0">
                <a:latin typeface="Lucida Sans" panose="020B0602030504020204" pitchFamily="34" charset="0"/>
                <a:cs typeface="Carlito"/>
              </a:rPr>
              <a:t>Validate with real data.</a:t>
            </a:r>
          </a:p>
          <a:p>
            <a:pPr marL="469900" indent="-457200">
              <a:lnSpc>
                <a:spcPct val="250000"/>
              </a:lnSpc>
              <a:spcBef>
                <a:spcPts val="125"/>
              </a:spcBef>
              <a:buFontTx/>
              <a:buChar char="-"/>
              <a:tabLst>
                <a:tab pos="298450" algn="l"/>
              </a:tabLst>
            </a:pPr>
            <a:r>
              <a:rPr lang="en-US" sz="2200" dirty="0">
                <a:solidFill>
                  <a:schemeClr val="tx1"/>
                </a:solidFill>
                <a:latin typeface="Lucida Sans" panose="020B0602030504020204" pitchFamily="34" charset="0"/>
                <a:cs typeface="Carlito"/>
              </a:rPr>
              <a:t>Investigate approach that consider the entire planning period.</a:t>
            </a:r>
          </a:p>
          <a:p>
            <a:pPr marL="469900" indent="-457200">
              <a:lnSpc>
                <a:spcPct val="250000"/>
              </a:lnSpc>
              <a:spcBef>
                <a:spcPts val="125"/>
              </a:spcBef>
              <a:buFontTx/>
              <a:buChar char="-"/>
              <a:tabLst>
                <a:tab pos="298450" algn="l"/>
              </a:tabLst>
            </a:pPr>
            <a:r>
              <a:rPr lang="en-US" sz="2200" dirty="0">
                <a:latin typeface="Lucida Sans" panose="020B0602030504020204" pitchFamily="34" charset="0"/>
                <a:cs typeface="Carlito"/>
              </a:rPr>
              <a:t>Examine larger moves (LNS, GA,…).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5C84"/>
          </a:solidFill>
        </p:spPr>
        <p:txBody>
          <a:bodyPr wrap="square" lIns="0" tIns="0" rIns="0" bIns="0" rtlCol="0"/>
          <a:lstStyle/>
          <a:p>
            <a:endParaRPr/>
          </a:p>
        </p:txBody>
      </p:sp>
      <p:sp>
        <p:nvSpPr>
          <p:cNvPr id="3" name="object 3"/>
          <p:cNvSpPr txBox="1"/>
          <p:nvPr/>
        </p:nvSpPr>
        <p:spPr>
          <a:xfrm>
            <a:off x="2721704" y="1905000"/>
            <a:ext cx="6748591" cy="570669"/>
          </a:xfrm>
          <a:prstGeom prst="rect">
            <a:avLst/>
          </a:prstGeom>
        </p:spPr>
        <p:txBody>
          <a:bodyPr vert="horz" wrap="square" lIns="0" tIns="16510" rIns="0" bIns="0" rtlCol="0">
            <a:spAutoFit/>
          </a:bodyPr>
          <a:lstStyle/>
          <a:p>
            <a:pPr marL="12700">
              <a:lnSpc>
                <a:spcPct val="100000"/>
              </a:lnSpc>
              <a:spcBef>
                <a:spcPts val="130"/>
              </a:spcBef>
              <a:tabLst>
                <a:tab pos="1991360" algn="l"/>
              </a:tabLst>
            </a:pPr>
            <a:r>
              <a:rPr sz="3600" b="1" spc="160" dirty="0">
                <a:solidFill>
                  <a:srgbClr val="FFFFFF"/>
                </a:solidFill>
                <a:latin typeface="Lucida Sans" panose="020B0602030504020204" pitchFamily="34" charset="0"/>
                <a:cs typeface="Carlito"/>
              </a:rPr>
              <a:t>Comments</a:t>
            </a:r>
            <a:r>
              <a:rPr lang="en-US" sz="3600" b="1" spc="160" dirty="0">
                <a:solidFill>
                  <a:srgbClr val="FFFFFF"/>
                </a:solidFill>
                <a:latin typeface="Lucida Sans" panose="020B0602030504020204" pitchFamily="34" charset="0"/>
                <a:cs typeface="Carlito"/>
              </a:rPr>
              <a:t> and Questions</a:t>
            </a:r>
            <a:endParaRPr sz="3600" dirty="0">
              <a:latin typeface="Lucida Sans" panose="020B0602030504020204" pitchFamily="34" charset="0"/>
              <a:cs typeface="Carlito"/>
            </a:endParaRPr>
          </a:p>
        </p:txBody>
      </p:sp>
      <p:pic>
        <p:nvPicPr>
          <p:cNvPr id="4" name="object 4"/>
          <p:cNvPicPr/>
          <p:nvPr/>
        </p:nvPicPr>
        <p:blipFill>
          <a:blip r:embed="rId3" cstate="print"/>
          <a:stretch>
            <a:fillRect/>
          </a:stretch>
        </p:blipFill>
        <p:spPr>
          <a:xfrm>
            <a:off x="9934575" y="285750"/>
            <a:ext cx="1790700" cy="390525"/>
          </a:xfrm>
          <a:prstGeom prst="rect">
            <a:avLst/>
          </a:prstGeom>
        </p:spPr>
      </p:pic>
      <p:sp>
        <p:nvSpPr>
          <p:cNvPr id="5" name="object 5"/>
          <p:cNvSpPr txBox="1"/>
          <p:nvPr/>
        </p:nvSpPr>
        <p:spPr>
          <a:xfrm>
            <a:off x="4876799" y="3174443"/>
            <a:ext cx="2438400" cy="509114"/>
          </a:xfrm>
          <a:prstGeom prst="rect">
            <a:avLst/>
          </a:prstGeom>
        </p:spPr>
        <p:txBody>
          <a:bodyPr vert="horz" wrap="square" lIns="0" tIns="16510" rIns="0" bIns="0" rtlCol="0">
            <a:spAutoFit/>
          </a:bodyPr>
          <a:lstStyle/>
          <a:p>
            <a:pPr marL="12700">
              <a:lnSpc>
                <a:spcPct val="100000"/>
              </a:lnSpc>
              <a:spcBef>
                <a:spcPts val="130"/>
              </a:spcBef>
            </a:pPr>
            <a:r>
              <a:rPr sz="3200" dirty="0">
                <a:solidFill>
                  <a:srgbClr val="FFFFFF"/>
                </a:solidFill>
                <a:latin typeface="Lucida Sans" panose="020B0602030504020204" pitchFamily="34" charset="0"/>
                <a:cs typeface="Verdana"/>
              </a:rPr>
              <a:t>Thank</a:t>
            </a:r>
            <a:r>
              <a:rPr sz="3200" spc="-170" dirty="0">
                <a:solidFill>
                  <a:srgbClr val="FFFFFF"/>
                </a:solidFill>
                <a:latin typeface="Lucida Sans" panose="020B0602030504020204" pitchFamily="34" charset="0"/>
                <a:cs typeface="Verdana"/>
              </a:rPr>
              <a:t> </a:t>
            </a:r>
            <a:r>
              <a:rPr sz="3200" spc="-20" dirty="0">
                <a:solidFill>
                  <a:srgbClr val="FFFFFF"/>
                </a:solidFill>
                <a:latin typeface="Lucida Sans" panose="020B0602030504020204" pitchFamily="34" charset="0"/>
                <a:cs typeface="Verdana"/>
              </a:rPr>
              <a:t>You!</a:t>
            </a:r>
            <a:endParaRPr sz="3200" dirty="0">
              <a:latin typeface="Lucida Sans" panose="020B0602030504020204" pitchFamily="34" charset="0"/>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5C84"/>
          </a:solidFill>
        </p:spPr>
        <p:txBody>
          <a:bodyPr wrap="square" lIns="0" tIns="0" rIns="0" bIns="0" rtlCol="0"/>
          <a:lstStyle/>
          <a:p>
            <a:endParaRPr/>
          </a:p>
        </p:txBody>
      </p:sp>
      <p:sp>
        <p:nvSpPr>
          <p:cNvPr id="3" name="object 3"/>
          <p:cNvSpPr txBox="1">
            <a:spLocks noGrp="1"/>
          </p:cNvSpPr>
          <p:nvPr>
            <p:ph type="body" idx="1"/>
          </p:nvPr>
        </p:nvSpPr>
        <p:spPr>
          <a:xfrm>
            <a:off x="2131060" y="1943988"/>
            <a:ext cx="6860540" cy="3584443"/>
          </a:xfrm>
          <a:prstGeom prst="rect">
            <a:avLst/>
          </a:prstGeom>
        </p:spPr>
        <p:txBody>
          <a:bodyPr vert="horz" wrap="square" lIns="0" tIns="16510" rIns="0" bIns="0" rtlCol="0">
            <a:spAutoFit/>
          </a:bodyPr>
          <a:lstStyle/>
          <a:p>
            <a:pPr marL="12700" marR="5080">
              <a:lnSpc>
                <a:spcPct val="250000"/>
              </a:lnSpc>
              <a:spcBef>
                <a:spcPts val="75"/>
              </a:spcBef>
              <a:tabLst>
                <a:tab pos="3844290" algn="l"/>
              </a:tabLst>
            </a:pPr>
            <a:r>
              <a:rPr lang="en-US" sz="2400" spc="195" dirty="0">
                <a:solidFill>
                  <a:schemeClr val="bg1"/>
                </a:solidFill>
                <a:latin typeface="Lucida Sans" panose="020B0602030504020204" pitchFamily="34" charset="0"/>
              </a:rPr>
              <a:t>Introduction</a:t>
            </a:r>
          </a:p>
          <a:p>
            <a:pPr marL="12700" marR="5080">
              <a:lnSpc>
                <a:spcPct val="250000"/>
              </a:lnSpc>
              <a:spcBef>
                <a:spcPts val="75"/>
              </a:spcBef>
              <a:tabLst>
                <a:tab pos="3844290" algn="l"/>
              </a:tabLst>
            </a:pPr>
            <a:r>
              <a:rPr lang="en-US" sz="2400" spc="195" dirty="0">
                <a:latin typeface="Lucida Sans" panose="020B0602030504020204" pitchFamily="34" charset="0"/>
              </a:rPr>
              <a:t>Methodology</a:t>
            </a:r>
          </a:p>
          <a:p>
            <a:pPr marL="12700" marR="5080">
              <a:lnSpc>
                <a:spcPct val="250000"/>
              </a:lnSpc>
              <a:spcBef>
                <a:spcPts val="75"/>
              </a:spcBef>
              <a:tabLst>
                <a:tab pos="3844290" algn="l"/>
              </a:tabLst>
            </a:pPr>
            <a:r>
              <a:rPr lang="en-US" sz="2400" spc="195" dirty="0">
                <a:latin typeface="Lucida Sans" panose="020B0602030504020204" pitchFamily="34" charset="0"/>
              </a:rPr>
              <a:t>Results and analysis</a:t>
            </a:r>
          </a:p>
          <a:p>
            <a:pPr marL="12700" marR="5080">
              <a:lnSpc>
                <a:spcPct val="250000"/>
              </a:lnSpc>
              <a:spcBef>
                <a:spcPts val="75"/>
              </a:spcBef>
              <a:tabLst>
                <a:tab pos="3844290" algn="l"/>
              </a:tabLst>
            </a:pPr>
            <a:r>
              <a:rPr lang="en-US" sz="2400" spc="195" dirty="0">
                <a:latin typeface="Lucida Sans" panose="020B0602030504020204" pitchFamily="34" charset="0"/>
              </a:rPr>
              <a:t>Limitations and future directions</a:t>
            </a:r>
          </a:p>
        </p:txBody>
      </p:sp>
      <p:sp>
        <p:nvSpPr>
          <p:cNvPr id="5" name="object 5"/>
          <p:cNvSpPr txBox="1">
            <a:spLocks noGrp="1"/>
          </p:cNvSpPr>
          <p:nvPr>
            <p:ph type="title"/>
          </p:nvPr>
        </p:nvSpPr>
        <p:spPr>
          <a:xfrm>
            <a:off x="968692" y="978788"/>
            <a:ext cx="2231708" cy="486030"/>
          </a:xfrm>
          <a:prstGeom prst="rect">
            <a:avLst/>
          </a:prstGeom>
        </p:spPr>
        <p:txBody>
          <a:bodyPr vert="horz" wrap="square" lIns="0" tIns="16510" rIns="0" bIns="0" rtlCol="0">
            <a:spAutoFit/>
          </a:bodyPr>
          <a:lstStyle/>
          <a:p>
            <a:pPr marL="12700">
              <a:lnSpc>
                <a:spcPct val="100000"/>
              </a:lnSpc>
              <a:spcBef>
                <a:spcPts val="130"/>
              </a:spcBef>
            </a:pPr>
            <a:r>
              <a:rPr sz="3050" spc="215" dirty="0">
                <a:solidFill>
                  <a:srgbClr val="FFFFFF"/>
                </a:solidFill>
                <a:latin typeface="Lucida Sans" panose="020B0602030504020204" pitchFamily="34" charset="0"/>
              </a:rPr>
              <a:t>Contents</a:t>
            </a:r>
            <a:endParaRPr sz="3050" dirty="0">
              <a:latin typeface="Lucida Sans" panose="020B0602030504020204" pitchFamily="34" charset="0"/>
            </a:endParaRPr>
          </a:p>
        </p:txBody>
      </p:sp>
      <p:pic>
        <p:nvPicPr>
          <p:cNvPr id="4" name="Picture 3" descr="Text&#10;&#10;Description automatically generated">
            <a:extLst>
              <a:ext uri="{FF2B5EF4-FFF2-40B4-BE49-F238E27FC236}">
                <a16:creationId xmlns:a16="http://schemas.microsoft.com/office/drawing/2014/main" id="{BD6FDAE0-409A-7A84-5665-46DAB2A142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89322" y="25924"/>
            <a:ext cx="2570470" cy="14456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box full of food&#10;&#10;Description automatically generated">
            <a:extLst>
              <a:ext uri="{FF2B5EF4-FFF2-40B4-BE49-F238E27FC236}">
                <a16:creationId xmlns:a16="http://schemas.microsoft.com/office/drawing/2014/main" id="{3C79D990-6957-30D7-CD43-FF18BF3B9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8831" y="1143000"/>
            <a:ext cx="4495800" cy="5655093"/>
          </a:xfrm>
          <a:prstGeom prst="rect">
            <a:avLst/>
          </a:prstGeom>
          <a:noFill/>
        </p:spPr>
      </p:pic>
      <p:pic>
        <p:nvPicPr>
          <p:cNvPr id="8" name="Picture 7" descr="A screenshot of a computer&#10;&#10;Description automatically generated">
            <a:extLst>
              <a:ext uri="{FF2B5EF4-FFF2-40B4-BE49-F238E27FC236}">
                <a16:creationId xmlns:a16="http://schemas.microsoft.com/office/drawing/2014/main" id="{E4256B87-4F77-09F0-8B1E-0599819A8E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369" y="1066800"/>
            <a:ext cx="6659644" cy="5105400"/>
          </a:xfrm>
          <a:prstGeom prst="rect">
            <a:avLst/>
          </a:prstGeom>
        </p:spPr>
      </p:pic>
      <p:sp>
        <p:nvSpPr>
          <p:cNvPr id="9" name="object 3">
            <a:extLst>
              <a:ext uri="{FF2B5EF4-FFF2-40B4-BE49-F238E27FC236}">
                <a16:creationId xmlns:a16="http://schemas.microsoft.com/office/drawing/2014/main" id="{FB6BF802-F8B3-1D27-217B-6B392511C6FC}"/>
              </a:ext>
            </a:extLst>
          </p:cNvPr>
          <p:cNvSpPr txBox="1">
            <a:spLocks noGrp="1"/>
          </p:cNvSpPr>
          <p:nvPr>
            <p:ph type="title"/>
          </p:nvPr>
        </p:nvSpPr>
        <p:spPr>
          <a:xfrm>
            <a:off x="4195713" y="304800"/>
            <a:ext cx="2781300" cy="446917"/>
          </a:xfrm>
          <a:prstGeom prst="rect">
            <a:avLst/>
          </a:prstGeom>
        </p:spPr>
        <p:txBody>
          <a:bodyPr vert="horz" wrap="square" lIns="0" tIns="15875" rIns="0" bIns="0" rtlCol="0">
            <a:spAutoFit/>
          </a:bodyPr>
          <a:lstStyle/>
          <a:p>
            <a:pPr marL="12700">
              <a:lnSpc>
                <a:spcPct val="100000"/>
              </a:lnSpc>
              <a:spcBef>
                <a:spcPts val="125"/>
              </a:spcBef>
            </a:pPr>
            <a:r>
              <a:rPr lang="en-US" sz="2800" spc="-10" dirty="0">
                <a:latin typeface="Lucida Sans" panose="020B0602030504020204" pitchFamily="34" charset="0"/>
              </a:rPr>
              <a:t>Box structure</a:t>
            </a:r>
            <a:endParaRPr sz="2800" spc="-10" dirty="0">
              <a:latin typeface="Lucida Sans" panose="020B0602030504020204" pitchFamily="34" charset="0"/>
            </a:endParaRPr>
          </a:p>
        </p:txBody>
      </p:sp>
    </p:spTree>
    <p:extLst>
      <p:ext uri="{BB962C8B-B14F-4D97-AF65-F5344CB8AC3E}">
        <p14:creationId xmlns:p14="http://schemas.microsoft.com/office/powerpoint/2010/main" val="1376362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91105" y="184017"/>
            <a:ext cx="4953000" cy="385362"/>
          </a:xfrm>
          <a:prstGeom prst="rect">
            <a:avLst/>
          </a:prstGeom>
        </p:spPr>
        <p:txBody>
          <a:bodyPr vert="horz" wrap="square" lIns="0" tIns="15875" rIns="0" bIns="0" rtlCol="0">
            <a:spAutoFit/>
          </a:bodyPr>
          <a:lstStyle/>
          <a:p>
            <a:pPr marL="12700">
              <a:lnSpc>
                <a:spcPct val="100000"/>
              </a:lnSpc>
              <a:spcBef>
                <a:spcPts val="125"/>
              </a:spcBef>
            </a:pPr>
            <a:r>
              <a:rPr lang="en-US" sz="2400" spc="-10" dirty="0">
                <a:latin typeface="Lucida Sans" panose="020B0602030504020204" pitchFamily="34" charset="0"/>
              </a:rPr>
              <a:t>Box allocation problem (BAP)</a:t>
            </a:r>
            <a:endParaRPr sz="2400" spc="-10" dirty="0">
              <a:latin typeface="Lucida Sans" panose="020B0602030504020204" pitchFamily="34" charset="0"/>
            </a:endParaRPr>
          </a:p>
        </p:txBody>
      </p:sp>
      <p:pic>
        <p:nvPicPr>
          <p:cNvPr id="5" name="Picture 4" descr="A blue arrow pointing to a white background&#10;&#10;Description automatically generated">
            <a:extLst>
              <a:ext uri="{FF2B5EF4-FFF2-40B4-BE49-F238E27FC236}">
                <a16:creationId xmlns:a16="http://schemas.microsoft.com/office/drawing/2014/main" id="{C5EA6837-5D98-6BC2-785A-6F9C106CA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765921"/>
            <a:ext cx="5362200" cy="2872082"/>
          </a:xfrm>
          <a:prstGeom prst="rect">
            <a:avLst/>
          </a:prstGeom>
        </p:spPr>
      </p:pic>
      <p:pic>
        <p:nvPicPr>
          <p:cNvPr id="8" name="Picture 7" descr="A diagram of different colored squares&#10;&#10;Description automatically generated with medium confidence">
            <a:extLst>
              <a:ext uri="{FF2B5EF4-FFF2-40B4-BE49-F238E27FC236}">
                <a16:creationId xmlns:a16="http://schemas.microsoft.com/office/drawing/2014/main" id="{8A0591FA-7F71-7DE3-D7A0-10B97E3096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6200" y="3834546"/>
            <a:ext cx="7790837" cy="3016384"/>
          </a:xfrm>
          <a:prstGeom prst="rect">
            <a:avLst/>
          </a:prstGeom>
        </p:spPr>
      </p:pic>
      <p:sp>
        <p:nvSpPr>
          <p:cNvPr id="2" name="TextBox 1">
            <a:extLst>
              <a:ext uri="{FF2B5EF4-FFF2-40B4-BE49-F238E27FC236}">
                <a16:creationId xmlns:a16="http://schemas.microsoft.com/office/drawing/2014/main" id="{EC59252F-B1B7-0681-3602-177752201631}"/>
              </a:ext>
            </a:extLst>
          </p:cNvPr>
          <p:cNvSpPr txBox="1"/>
          <p:nvPr/>
        </p:nvSpPr>
        <p:spPr>
          <a:xfrm>
            <a:off x="304800" y="1143000"/>
            <a:ext cx="3352800" cy="4438138"/>
          </a:xfrm>
          <a:prstGeom prst="rect">
            <a:avLst/>
          </a:prstGeom>
          <a:noFill/>
        </p:spPr>
        <p:txBody>
          <a:bodyPr wrap="square" rtlCol="0">
            <a:spAutoFit/>
          </a:bodyPr>
          <a:lstStyle/>
          <a:p>
            <a:pPr marL="342900" indent="-342900">
              <a:lnSpc>
                <a:spcPct val="200000"/>
              </a:lnSpc>
              <a:buAutoNum type="arabicPeriod"/>
            </a:pPr>
            <a:r>
              <a:rPr lang="en-US" dirty="0">
                <a:latin typeface="Lucida Sans" panose="020B0602030504020204" pitchFamily="34" charset="0"/>
              </a:rPr>
              <a:t>Twice a day:</a:t>
            </a:r>
          </a:p>
          <a:p>
            <a:pPr marL="342900" indent="-342900">
              <a:lnSpc>
                <a:spcPct val="200000"/>
              </a:lnSpc>
              <a:buAutoNum type="arabicPeriod"/>
            </a:pPr>
            <a:endParaRPr lang="en-US" dirty="0">
              <a:latin typeface="Lucida Sans" panose="020B0602030504020204" pitchFamily="34" charset="0"/>
            </a:endParaRPr>
          </a:p>
          <a:p>
            <a:pPr>
              <a:lnSpc>
                <a:spcPct val="200000"/>
              </a:lnSpc>
            </a:pPr>
            <a:endParaRPr lang="en-US" dirty="0">
              <a:latin typeface="Lucida Sans" panose="020B0602030504020204" pitchFamily="34" charset="0"/>
            </a:endParaRPr>
          </a:p>
          <a:p>
            <a:pPr>
              <a:lnSpc>
                <a:spcPct val="200000"/>
              </a:lnSpc>
            </a:pPr>
            <a:endParaRPr lang="en-US" dirty="0">
              <a:latin typeface="Lucida Sans" panose="020B0602030504020204" pitchFamily="34" charset="0"/>
            </a:endParaRPr>
          </a:p>
          <a:p>
            <a:pPr>
              <a:lnSpc>
                <a:spcPct val="200000"/>
              </a:lnSpc>
            </a:pPr>
            <a:endParaRPr lang="en-US" dirty="0">
              <a:latin typeface="Lucida Sans" panose="020B0602030504020204" pitchFamily="34" charset="0"/>
            </a:endParaRPr>
          </a:p>
          <a:p>
            <a:pPr>
              <a:lnSpc>
                <a:spcPct val="200000"/>
              </a:lnSpc>
            </a:pPr>
            <a:r>
              <a:rPr lang="en-US" dirty="0">
                <a:latin typeface="Lucida Sans" panose="020B0602030504020204" pitchFamily="34" charset="0"/>
              </a:rPr>
              <a:t>2. Optimize allocation decision by swapping orders between factories:</a:t>
            </a:r>
            <a:endParaRPr lang="en-US" dirty="0"/>
          </a:p>
        </p:txBody>
      </p:sp>
    </p:spTree>
    <p:extLst>
      <p:ext uri="{BB962C8B-B14F-4D97-AF65-F5344CB8AC3E}">
        <p14:creationId xmlns:p14="http://schemas.microsoft.com/office/powerpoint/2010/main" val="188298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7200" y="381000"/>
            <a:ext cx="2590800" cy="385362"/>
          </a:xfrm>
          <a:prstGeom prst="rect">
            <a:avLst/>
          </a:prstGeom>
        </p:spPr>
        <p:txBody>
          <a:bodyPr vert="horz" wrap="square" lIns="0" tIns="15875" rIns="0" bIns="0" rtlCol="0">
            <a:spAutoFit/>
          </a:bodyPr>
          <a:lstStyle/>
          <a:p>
            <a:pPr marL="12700">
              <a:lnSpc>
                <a:spcPct val="100000"/>
              </a:lnSpc>
              <a:spcBef>
                <a:spcPts val="125"/>
              </a:spcBef>
            </a:pPr>
            <a:r>
              <a:rPr lang="en-US" sz="2400" spc="-10" dirty="0">
                <a:latin typeface="Lucida Sans" panose="020B0602030504020204" pitchFamily="34" charset="0"/>
              </a:rPr>
              <a:t>Constraints</a:t>
            </a:r>
            <a:endParaRPr sz="2400" spc="-10" dirty="0">
              <a:latin typeface="Lucida Sans" panose="020B0602030504020204" pitchFamily="34" charset="0"/>
            </a:endParaRPr>
          </a:p>
        </p:txBody>
      </p:sp>
      <p:pic>
        <p:nvPicPr>
          <p:cNvPr id="5" name="Picture 4" descr="A graph of a number of people&#10;&#10;Description automatically generated with medium confidence">
            <a:extLst>
              <a:ext uri="{FF2B5EF4-FFF2-40B4-BE49-F238E27FC236}">
                <a16:creationId xmlns:a16="http://schemas.microsoft.com/office/drawing/2014/main" id="{3FA24E0B-BB7E-A2C2-D285-9A5BCC5B1B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199" y="381000"/>
            <a:ext cx="6159305" cy="321570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18A1A4FC-CFE0-8298-01E5-A327A0F75C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200" y="3872274"/>
            <a:ext cx="7391400" cy="2729631"/>
          </a:xfrm>
          <a:prstGeom prst="rect">
            <a:avLst/>
          </a:prstGeom>
        </p:spPr>
      </p:pic>
      <p:sp>
        <p:nvSpPr>
          <p:cNvPr id="8" name="TextBox 7">
            <a:extLst>
              <a:ext uri="{FF2B5EF4-FFF2-40B4-BE49-F238E27FC236}">
                <a16:creationId xmlns:a16="http://schemas.microsoft.com/office/drawing/2014/main" id="{F8BB7EA0-7092-411C-8378-AD781E928BA7}"/>
              </a:ext>
            </a:extLst>
          </p:cNvPr>
          <p:cNvSpPr txBox="1"/>
          <p:nvPr/>
        </p:nvSpPr>
        <p:spPr>
          <a:xfrm>
            <a:off x="457200" y="990600"/>
            <a:ext cx="3352800" cy="3693319"/>
          </a:xfrm>
          <a:prstGeom prst="rect">
            <a:avLst/>
          </a:prstGeom>
          <a:noFill/>
        </p:spPr>
        <p:txBody>
          <a:bodyPr wrap="square" rtlCol="0">
            <a:spAutoFit/>
          </a:bodyPr>
          <a:lstStyle/>
          <a:p>
            <a:pPr marL="342900" indent="-342900">
              <a:lnSpc>
                <a:spcPct val="200000"/>
              </a:lnSpc>
              <a:buAutoNum type="arabicPeriod"/>
            </a:pPr>
            <a:r>
              <a:rPr lang="en-US" dirty="0">
                <a:latin typeface="Lucida Sans" panose="020B0602030504020204" pitchFamily="34" charset="0"/>
              </a:rPr>
              <a:t>Factory full capacity</a:t>
            </a:r>
          </a:p>
          <a:p>
            <a:pPr marL="342900" indent="-342900">
              <a:lnSpc>
                <a:spcPct val="200000"/>
              </a:lnSpc>
              <a:buAutoNum type="arabicPeriod"/>
            </a:pPr>
            <a:endParaRPr lang="en-US" dirty="0">
              <a:latin typeface="Lucida Sans" panose="020B0602030504020204" pitchFamily="34" charset="0"/>
            </a:endParaRPr>
          </a:p>
          <a:p>
            <a:pPr marL="342900" indent="-342900">
              <a:lnSpc>
                <a:spcPct val="200000"/>
              </a:lnSpc>
              <a:buAutoNum type="arabicPeriod"/>
            </a:pPr>
            <a:endParaRPr lang="en-US" dirty="0">
              <a:latin typeface="Lucida Sans" panose="020B0602030504020204" pitchFamily="34" charset="0"/>
            </a:endParaRPr>
          </a:p>
          <a:p>
            <a:pPr marL="342900" indent="-342900">
              <a:lnSpc>
                <a:spcPct val="200000"/>
              </a:lnSpc>
              <a:buAutoNum type="arabicPeriod"/>
            </a:pPr>
            <a:endParaRPr lang="en-US" dirty="0">
              <a:latin typeface="Lucida Sans" panose="020B0602030504020204" pitchFamily="34" charset="0"/>
            </a:endParaRPr>
          </a:p>
          <a:p>
            <a:pPr>
              <a:lnSpc>
                <a:spcPct val="200000"/>
              </a:lnSpc>
            </a:pPr>
            <a:endParaRPr lang="en-US" dirty="0">
              <a:latin typeface="Lucida Sans" panose="020B0602030504020204" pitchFamily="34" charset="0"/>
            </a:endParaRPr>
          </a:p>
          <a:p>
            <a:pPr>
              <a:lnSpc>
                <a:spcPct val="200000"/>
              </a:lnSpc>
            </a:pPr>
            <a:r>
              <a:rPr lang="en-US" dirty="0">
                <a:latin typeface="Lucida Sans" panose="020B0602030504020204" pitchFamily="34" charset="0"/>
              </a:rPr>
              <a:t>2. Recipe and SKU eligibility</a:t>
            </a:r>
          </a:p>
          <a:p>
            <a:pPr marL="285750" indent="-285750">
              <a:buFontTx/>
              <a:buChar char="-"/>
            </a:pPr>
            <a:endParaRPr lang="en-US" dirty="0"/>
          </a:p>
        </p:txBody>
      </p:sp>
    </p:spTree>
    <p:extLst>
      <p:ext uri="{BB962C8B-B14F-4D97-AF65-F5344CB8AC3E}">
        <p14:creationId xmlns:p14="http://schemas.microsoft.com/office/powerpoint/2010/main" val="4236834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057650" y="230290"/>
            <a:ext cx="3390900" cy="385362"/>
          </a:xfrm>
          <a:prstGeom prst="rect">
            <a:avLst/>
          </a:prstGeom>
        </p:spPr>
        <p:txBody>
          <a:bodyPr vert="horz" wrap="square" lIns="0" tIns="15875" rIns="0" bIns="0" rtlCol="0">
            <a:spAutoFit/>
          </a:bodyPr>
          <a:lstStyle/>
          <a:p>
            <a:pPr marL="12700">
              <a:lnSpc>
                <a:spcPct val="100000"/>
              </a:lnSpc>
              <a:spcBef>
                <a:spcPts val="125"/>
              </a:spcBef>
            </a:pPr>
            <a:r>
              <a:rPr lang="en-US" sz="2400" spc="-10" dirty="0">
                <a:latin typeface="Lucida Sans" panose="020B0602030504020204" pitchFamily="34" charset="0"/>
              </a:rPr>
              <a:t>Mathematical model</a:t>
            </a:r>
          </a:p>
        </p:txBody>
      </p:sp>
      <p:pic>
        <p:nvPicPr>
          <p:cNvPr id="5" name="Picture 4" descr="A white sheet with black text and numbers&#10;&#10;Description automatically generated with medium confidence">
            <a:extLst>
              <a:ext uri="{FF2B5EF4-FFF2-40B4-BE49-F238E27FC236}">
                <a16:creationId xmlns:a16="http://schemas.microsoft.com/office/drawing/2014/main" id="{04F6310F-49AB-52A1-D209-36E0D282E3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70" y="3505200"/>
            <a:ext cx="7122983" cy="2873315"/>
          </a:xfrm>
          <a:prstGeom prst="rect">
            <a:avLst/>
          </a:prstGeom>
        </p:spPr>
      </p:pic>
      <p:pic>
        <p:nvPicPr>
          <p:cNvPr id="7" name="Picture 6" descr="A white paper with black text&#10;&#10;Description automatically generated">
            <a:extLst>
              <a:ext uri="{FF2B5EF4-FFF2-40B4-BE49-F238E27FC236}">
                <a16:creationId xmlns:a16="http://schemas.microsoft.com/office/drawing/2014/main" id="{09E432BD-F1ED-BEEE-CBFA-DE17A1B350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3231" y="3429000"/>
            <a:ext cx="4882499" cy="3078545"/>
          </a:xfrm>
          <a:prstGeom prst="rect">
            <a:avLst/>
          </a:prstGeom>
        </p:spPr>
      </p:pic>
      <p:pic>
        <p:nvPicPr>
          <p:cNvPr id="9" name="Picture 8" descr="A close up of a sign&#10;&#10;Description automatically generated">
            <a:extLst>
              <a:ext uri="{FF2B5EF4-FFF2-40B4-BE49-F238E27FC236}">
                <a16:creationId xmlns:a16="http://schemas.microsoft.com/office/drawing/2014/main" id="{822C2613-81FA-0328-1C1C-7C67D08005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930817"/>
            <a:ext cx="8763000" cy="1841143"/>
          </a:xfrm>
          <a:prstGeom prst="rect">
            <a:avLst/>
          </a:prstGeom>
        </p:spPr>
      </p:pic>
      <p:sp>
        <p:nvSpPr>
          <p:cNvPr id="10" name="TextBox 9">
            <a:extLst>
              <a:ext uri="{FF2B5EF4-FFF2-40B4-BE49-F238E27FC236}">
                <a16:creationId xmlns:a16="http://schemas.microsoft.com/office/drawing/2014/main" id="{395C1ECA-779D-63E4-42EB-AD23497F355C}"/>
              </a:ext>
            </a:extLst>
          </p:cNvPr>
          <p:cNvSpPr txBox="1"/>
          <p:nvPr/>
        </p:nvSpPr>
        <p:spPr>
          <a:xfrm>
            <a:off x="9448800" y="917462"/>
            <a:ext cx="2514600" cy="276999"/>
          </a:xfrm>
          <a:prstGeom prst="rect">
            <a:avLst/>
          </a:prstGeom>
          <a:noFill/>
        </p:spPr>
        <p:txBody>
          <a:bodyPr wrap="square" rtlCol="0">
            <a:spAutoFit/>
          </a:bodyPr>
          <a:lstStyle/>
          <a:p>
            <a:r>
              <a:rPr lang="en-US" sz="1200" i="1" dirty="0">
                <a:solidFill>
                  <a:srgbClr val="0070C0"/>
                </a:solidFill>
                <a:latin typeface="Lucida Sans" panose="020B0602030504020204" pitchFamily="34" charset="0"/>
              </a:rPr>
              <a:t>(Lower bound of WMAPE</a:t>
            </a:r>
            <a:r>
              <a:rPr lang="en-US" sz="1200" i="1" baseline="-25000" dirty="0">
                <a:solidFill>
                  <a:srgbClr val="0070C0"/>
                </a:solidFill>
                <a:latin typeface="Lucida Sans" panose="020B0602030504020204" pitchFamily="34" charset="0"/>
              </a:rPr>
              <a:t>site</a:t>
            </a:r>
            <a:r>
              <a:rPr lang="en-US" sz="1200" i="1" dirty="0">
                <a:solidFill>
                  <a:srgbClr val="0070C0"/>
                </a:solidFill>
                <a:latin typeface="Lucida Sans" panose="020B0602030504020204" pitchFamily="34" charset="0"/>
              </a:rPr>
              <a:t>)</a:t>
            </a:r>
          </a:p>
        </p:txBody>
      </p:sp>
      <p:cxnSp>
        <p:nvCxnSpPr>
          <p:cNvPr id="18" name="Straight Arrow Connector 17">
            <a:extLst>
              <a:ext uri="{FF2B5EF4-FFF2-40B4-BE49-F238E27FC236}">
                <a16:creationId xmlns:a16="http://schemas.microsoft.com/office/drawing/2014/main" id="{C1A42748-FF3B-E009-33CF-3697AE3764C8}"/>
              </a:ext>
            </a:extLst>
          </p:cNvPr>
          <p:cNvCxnSpPr>
            <a:endCxn id="5" idx="0"/>
          </p:cNvCxnSpPr>
          <p:nvPr/>
        </p:nvCxnSpPr>
        <p:spPr>
          <a:xfrm>
            <a:off x="3637761" y="2874869"/>
            <a:ext cx="1" cy="630331"/>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12192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7FE18-DEA3-F0EE-19B7-9EE3D03FB1BA}"/>
              </a:ext>
            </a:extLst>
          </p:cNvPr>
          <p:cNvSpPr>
            <a:spLocks noGrp="1"/>
          </p:cNvSpPr>
          <p:nvPr>
            <p:ph type="title"/>
          </p:nvPr>
        </p:nvSpPr>
        <p:spPr>
          <a:xfrm>
            <a:off x="3909447" y="152400"/>
            <a:ext cx="4080235" cy="369332"/>
          </a:xfrm>
        </p:spPr>
        <p:txBody>
          <a:bodyPr/>
          <a:lstStyle/>
          <a:p>
            <a:r>
              <a:rPr lang="en-US" sz="2400" dirty="0"/>
              <a:t>Exemplary WMAPE calculation</a:t>
            </a:r>
          </a:p>
        </p:txBody>
      </p:sp>
      <p:pic>
        <p:nvPicPr>
          <p:cNvPr id="5" name="Picture 4" descr="A table of numbers and letters&#10;&#10;Description automatically generated">
            <a:extLst>
              <a:ext uri="{FF2B5EF4-FFF2-40B4-BE49-F238E27FC236}">
                <a16:creationId xmlns:a16="http://schemas.microsoft.com/office/drawing/2014/main" id="{1588CC0B-B2A0-FD91-56BD-DD644C12E4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755608"/>
            <a:ext cx="5263765" cy="5995498"/>
          </a:xfrm>
          <a:prstGeom prst="rect">
            <a:avLst/>
          </a:prstGeom>
        </p:spPr>
      </p:pic>
      <p:pic>
        <p:nvPicPr>
          <p:cNvPr id="7" name="Picture 6" descr="A table with numbers and numbers&#10;&#10;Description automatically generated">
            <a:extLst>
              <a:ext uri="{FF2B5EF4-FFF2-40B4-BE49-F238E27FC236}">
                <a16:creationId xmlns:a16="http://schemas.microsoft.com/office/drawing/2014/main" id="{5E955E0C-36D1-2E21-9D6A-26347C04C6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200" y="1905000"/>
            <a:ext cx="4668252" cy="2743200"/>
          </a:xfrm>
          <a:prstGeom prst="rect">
            <a:avLst/>
          </a:prstGeom>
        </p:spPr>
      </p:pic>
    </p:spTree>
    <p:extLst>
      <p:ext uri="{BB962C8B-B14F-4D97-AF65-F5344CB8AC3E}">
        <p14:creationId xmlns:p14="http://schemas.microsoft.com/office/powerpoint/2010/main" val="2837677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046106" y="131324"/>
            <a:ext cx="3086100" cy="385362"/>
          </a:xfrm>
          <a:prstGeom prst="rect">
            <a:avLst/>
          </a:prstGeom>
        </p:spPr>
        <p:txBody>
          <a:bodyPr vert="horz" wrap="square" lIns="0" tIns="15875" rIns="0" bIns="0" rtlCol="0">
            <a:spAutoFit/>
          </a:bodyPr>
          <a:lstStyle/>
          <a:p>
            <a:pPr marL="12700">
              <a:lnSpc>
                <a:spcPct val="100000"/>
              </a:lnSpc>
              <a:spcBef>
                <a:spcPts val="125"/>
              </a:spcBef>
            </a:pPr>
            <a:r>
              <a:rPr lang="en-US" sz="2400" spc="-10" dirty="0">
                <a:latin typeface="Lucida Sans" panose="020B0602030504020204" pitchFamily="34" charset="0"/>
              </a:rPr>
              <a:t>Proxy optimization</a:t>
            </a:r>
          </a:p>
        </p:txBody>
      </p:sp>
      <p:pic>
        <p:nvPicPr>
          <p:cNvPr id="4" name="Picture 3" descr="A graph of a curve&#10;&#10;Description automatically generated with medium confidence">
            <a:extLst>
              <a:ext uri="{FF2B5EF4-FFF2-40B4-BE49-F238E27FC236}">
                <a16:creationId xmlns:a16="http://schemas.microsoft.com/office/drawing/2014/main" id="{9ED6E245-6688-44F9-AB94-D141852C95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3828854"/>
            <a:ext cx="5395558" cy="2984569"/>
          </a:xfrm>
          <a:prstGeom prst="rect">
            <a:avLst/>
          </a:prstGeom>
        </p:spPr>
      </p:pic>
      <p:pic>
        <p:nvPicPr>
          <p:cNvPr id="5" name="Picture 4" descr="A graph of different colored bars&#10;&#10;Description automatically generated with medium confidence">
            <a:extLst>
              <a:ext uri="{FF2B5EF4-FFF2-40B4-BE49-F238E27FC236}">
                <a16:creationId xmlns:a16="http://schemas.microsoft.com/office/drawing/2014/main" id="{C9D6A228-DE00-C0FA-4893-26A7F4BF89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600" y="704654"/>
            <a:ext cx="5820428" cy="3124200"/>
          </a:xfrm>
          <a:prstGeom prst="rect">
            <a:avLst/>
          </a:prstGeom>
        </p:spPr>
      </p:pic>
      <p:sp>
        <p:nvSpPr>
          <p:cNvPr id="6" name="TextBox 5">
            <a:extLst>
              <a:ext uri="{FF2B5EF4-FFF2-40B4-BE49-F238E27FC236}">
                <a16:creationId xmlns:a16="http://schemas.microsoft.com/office/drawing/2014/main" id="{EAEF97DB-20FE-F10F-FB67-83A76367B4F6}"/>
              </a:ext>
            </a:extLst>
          </p:cNvPr>
          <p:cNvSpPr txBox="1"/>
          <p:nvPr/>
        </p:nvSpPr>
        <p:spPr>
          <a:xfrm>
            <a:off x="1143000" y="704654"/>
            <a:ext cx="2543828" cy="3884140"/>
          </a:xfrm>
          <a:prstGeom prst="rect">
            <a:avLst/>
          </a:prstGeom>
          <a:noFill/>
        </p:spPr>
        <p:txBody>
          <a:bodyPr wrap="square" rtlCol="0">
            <a:spAutoFit/>
          </a:bodyPr>
          <a:lstStyle/>
          <a:p>
            <a:pPr marL="342900" indent="-342900">
              <a:lnSpc>
                <a:spcPct val="200000"/>
              </a:lnSpc>
              <a:buAutoNum type="arabicPeriod"/>
            </a:pPr>
            <a:r>
              <a:rPr lang="en-US" dirty="0">
                <a:latin typeface="Lucida Sans" panose="020B0602030504020204" pitchFamily="34" charset="0"/>
              </a:rPr>
              <a:t>Temporal aspect:</a:t>
            </a:r>
          </a:p>
          <a:p>
            <a:pPr marL="342900" indent="-342900">
              <a:lnSpc>
                <a:spcPct val="200000"/>
              </a:lnSpc>
              <a:buAutoNum type="arabicPeriod"/>
            </a:pPr>
            <a:endParaRPr lang="en-US" dirty="0">
              <a:latin typeface="Lucida Sans" panose="020B0602030504020204" pitchFamily="34" charset="0"/>
            </a:endParaRPr>
          </a:p>
          <a:p>
            <a:pPr>
              <a:lnSpc>
                <a:spcPct val="200000"/>
              </a:lnSpc>
            </a:pPr>
            <a:endParaRPr lang="en-US" dirty="0">
              <a:latin typeface="Lucida Sans" panose="020B0602030504020204" pitchFamily="34" charset="0"/>
            </a:endParaRPr>
          </a:p>
          <a:p>
            <a:pPr>
              <a:lnSpc>
                <a:spcPct val="200000"/>
              </a:lnSpc>
            </a:pPr>
            <a:endParaRPr lang="en-US" dirty="0">
              <a:latin typeface="Lucida Sans" panose="020B0602030504020204" pitchFamily="34" charset="0"/>
            </a:endParaRPr>
          </a:p>
          <a:p>
            <a:pPr>
              <a:lnSpc>
                <a:spcPct val="200000"/>
              </a:lnSpc>
            </a:pPr>
            <a:endParaRPr lang="en-US" dirty="0">
              <a:latin typeface="Lucida Sans" panose="020B0602030504020204" pitchFamily="34" charset="0"/>
            </a:endParaRPr>
          </a:p>
          <a:p>
            <a:pPr>
              <a:lnSpc>
                <a:spcPct val="200000"/>
              </a:lnSpc>
            </a:pPr>
            <a:endParaRPr lang="en-US" dirty="0">
              <a:latin typeface="Lucida Sans" panose="020B0602030504020204" pitchFamily="34" charset="0"/>
            </a:endParaRPr>
          </a:p>
          <a:p>
            <a:pPr>
              <a:lnSpc>
                <a:spcPct val="200000"/>
              </a:lnSpc>
            </a:pPr>
            <a:r>
              <a:rPr lang="en-US" dirty="0">
                <a:latin typeface="Lucida Sans" panose="020B0602030504020204" pitchFamily="34" charset="0"/>
              </a:rPr>
              <a:t>2. Ultimate goal:</a:t>
            </a:r>
            <a:endParaRPr lang="en-US" dirty="0"/>
          </a:p>
        </p:txBody>
      </p:sp>
    </p:spTree>
    <p:extLst>
      <p:ext uri="{BB962C8B-B14F-4D97-AF65-F5344CB8AC3E}">
        <p14:creationId xmlns:p14="http://schemas.microsoft.com/office/powerpoint/2010/main" val="3982709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2308</TotalTime>
  <Words>2153</Words>
  <Application>Microsoft Office PowerPoint</Application>
  <PresentationFormat>Widescreen</PresentationFormat>
  <Paragraphs>228</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Carlito</vt:lpstr>
      <vt:lpstr>CMR12</vt:lpstr>
      <vt:lpstr>Google Sans</vt:lpstr>
      <vt:lpstr>Lucida Sans</vt:lpstr>
      <vt:lpstr>Office Theme</vt:lpstr>
      <vt:lpstr>Optimization of Box Allocation in Meal Kit Delivery</vt:lpstr>
      <vt:lpstr>Contents</vt:lpstr>
      <vt:lpstr>Contents</vt:lpstr>
      <vt:lpstr>Box structure</vt:lpstr>
      <vt:lpstr>Box allocation problem (BAP)</vt:lpstr>
      <vt:lpstr>Constraints</vt:lpstr>
      <vt:lpstr>Mathematical model</vt:lpstr>
      <vt:lpstr>Exemplary WMAPE calculation</vt:lpstr>
      <vt:lpstr>Proxy optimization</vt:lpstr>
      <vt:lpstr>Contents</vt:lpstr>
      <vt:lpstr>Exact method</vt:lpstr>
      <vt:lpstr>Heuristics</vt:lpstr>
      <vt:lpstr>Iterative targeted pairwise swap (ITPS)</vt:lpstr>
      <vt:lpstr>Tabu search (TS)</vt:lpstr>
      <vt:lpstr>Contents</vt:lpstr>
      <vt:lpstr>Benchmark test (LD12: 46% real ; LD11: 52% real)</vt:lpstr>
      <vt:lpstr>PowerPoint Presentation</vt:lpstr>
      <vt:lpstr>Scalability test</vt:lpstr>
      <vt:lpstr>Temporal test - No changes</vt:lpstr>
      <vt:lpstr>Temporal test - No changes</vt:lpstr>
      <vt:lpstr>Temporal test - Capacity changes</vt:lpstr>
      <vt:lpstr>Temporal test - Order changes</vt:lpstr>
      <vt:lpstr>B&amp;B versus ID-based allocation method</vt:lpstr>
      <vt:lpstr>Temporal test - Both capacity and order change</vt:lpstr>
      <vt:lpstr>Contents</vt:lpstr>
      <vt:lpstr>Limitations and future directions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Patient Pathways in NHS</dc:title>
  <dc:creator>Acer</dc:creator>
  <cp:lastModifiedBy>Thu Nguyen</cp:lastModifiedBy>
  <cp:revision>117</cp:revision>
  <dcterms:created xsi:type="dcterms:W3CDTF">2024-09-05T12:46:38Z</dcterms:created>
  <dcterms:modified xsi:type="dcterms:W3CDTF">2024-12-30T17:20:51Z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2024-05-30T00:00:00Z</vt:filetime>
  </property>
  <property fmtid="{D5CDD505-2E9C-101B-9397-08002B2CF9AE}" pid="3" name="LastSaved">
    <vt:filetime>2024-09-05T00:00:00Z</vt:filetime>
  </property>
  <property fmtid="{D5CDD505-2E9C-101B-9397-08002B2CF9AE}" pid="4" name="Producer">
    <vt:lpwstr>3-Heights(TM) PDF Security Shell 4.8.25.2 (http://www.pdf-tools.com)</vt:lpwstr>
  </property>
</Properties>
</file>