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67" r:id="rId3"/>
    <p:sldId id="273" r:id="rId4"/>
    <p:sldId id="257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6" r:id="rId16"/>
    <p:sldId id="274" r:id="rId17"/>
    <p:sldId id="275" r:id="rId18"/>
    <p:sldId id="260" r:id="rId19"/>
    <p:sldId id="261" r:id="rId20"/>
    <p:sldId id="258" r:id="rId21"/>
    <p:sldId id="259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55" autoAdjust="0"/>
  </p:normalViewPr>
  <p:slideViewPr>
    <p:cSldViewPr>
      <p:cViewPr varScale="1">
        <p:scale>
          <a:sx n="56" d="100"/>
          <a:sy n="56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7B5AB-DB28-47F5-BF60-8316AADB0DDC}" type="datetimeFigureOut">
              <a:rPr lang="zh-CN" altLang="en-US" smtClean="0"/>
              <a:t>2012/7/19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7B0DD-3AF3-4952-A960-2B1F0370D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8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7B0DD-3AF3-4952-A960-2B1F0370D9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962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有了这个简单部件，我可以在传输时轻松地过滤掉那些不要出现在接收者端的数据。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7B0DD-3AF3-4952-A960-2B1F0370D9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596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第二个常见的操作是把数据从一个类型映射到另一个类型。就是处理要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的数据类型不同，要有方法把输入数据类型映射成输出的数据类型。下面例子的把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映射成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JSONObject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，操作方法会是这个样子：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7B0DD-3AF3-4952-A960-2B1F0370D9B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596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JSONObject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String2JSON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类实现了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转换成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JSONObject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实现前面提到数据计数的例子，可以把计数实现成一个通用的映射，转换前后的类型不变，只是维护了一个计数，在每次调用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方法时更新计数。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7B0DD-3AF3-4952-A960-2B1F0370D9B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596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7B0DD-3AF3-4952-A960-2B1F0370D9B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784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Joshua Bloch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《Effective Java》</a:t>
            </a:r>
            <a:r>
              <a:rPr lang="zh-CN" altLang="en-US" dirty="0" smtClean="0"/>
              <a:t>作者。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《The Little Manual of API Design》</a:t>
            </a:r>
            <a:r>
              <a:rPr lang="zh-CN" altLang="en-US" dirty="0" smtClean="0"/>
              <a:t>第三章“</a:t>
            </a:r>
            <a:r>
              <a:rPr lang="en-US" altLang="zh-CN" dirty="0" smtClean="0"/>
              <a:t>The Design Process</a:t>
            </a:r>
            <a:r>
              <a:rPr lang="zh-CN" altLang="en-US" dirty="0" smtClean="0"/>
              <a:t>”，可以实际操作：</a:t>
            </a:r>
            <a:endParaRPr lang="en-US" altLang="zh-CN" dirty="0" smtClean="0"/>
          </a:p>
          <a:p>
            <a:r>
              <a:rPr lang="en-US" altLang="zh-CN" dirty="0" smtClean="0"/>
              <a:t>1 Know the requirements</a:t>
            </a:r>
          </a:p>
          <a:p>
            <a:r>
              <a:rPr lang="en-US" altLang="zh-CN" dirty="0" smtClean="0"/>
              <a:t>2 Write use cases before you write any other code</a:t>
            </a:r>
          </a:p>
          <a:p>
            <a:r>
              <a:rPr lang="en-US" altLang="zh-CN" dirty="0" smtClean="0"/>
              <a:t>3 Look for similar APIs in the same library</a:t>
            </a:r>
          </a:p>
          <a:p>
            <a:r>
              <a:rPr lang="en-US" altLang="zh-CN" dirty="0" smtClean="0"/>
              <a:t>4 Define the API before you implement it</a:t>
            </a:r>
          </a:p>
          <a:p>
            <a:r>
              <a:rPr lang="en-US" altLang="zh-CN" dirty="0" smtClean="0"/>
              <a:t>5 Have your peers review your API</a:t>
            </a:r>
          </a:p>
          <a:p>
            <a:r>
              <a:rPr lang="en-US" altLang="zh-CN" dirty="0" smtClean="0"/>
              <a:t>6 Write several examples against the API</a:t>
            </a:r>
          </a:p>
          <a:p>
            <a:r>
              <a:rPr lang="en-US" altLang="zh-CN" dirty="0" smtClean="0"/>
              <a:t>7 Prepare for extensions</a:t>
            </a:r>
          </a:p>
          <a:p>
            <a:r>
              <a:rPr lang="en-US" altLang="zh-CN" dirty="0" smtClean="0"/>
              <a:t>8 Don’t publish internal APIs without review</a:t>
            </a:r>
          </a:p>
          <a:p>
            <a:r>
              <a:rPr lang="en-US" altLang="zh-CN" dirty="0" smtClean="0"/>
              <a:t>9 When in doubt, leave it out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7B0DD-3AF3-4952-A960-2B1F0370D9B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5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7B0DD-3AF3-4952-A960-2B1F0370D9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767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典型场景读文件然后写入另一个文件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客户代码，初始化了传输，要知道输入和输出的源。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从输入中读的代码。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辅助代码，用于跟踪整个过程。这些代码我希望能够重用，而不管是何种传输的类型。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最后这个部分是接收数据，写数据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这个代码，我要批量读写，可以在第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部分修改，改成一次处理多行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明确上面划分的内容，剩下就只是为每个部分整理成一个接口，并保证在各种场景能方便使用。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7B0DD-3AF3-4952-A960-2B1F0370D9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23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首先要有输入，即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，可以被多次使用，用于初始化一处到另一处的传输。因为我泛化传输的数据类型为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，所以可以是任何类型（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byte[]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EntityState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MyDomainObject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）。为了让发送者和接收者可以抛出各自的异常，接口上把各自己的异常声明成了类型参数。比如：在出错的时，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抛的可以是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SQLException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抛的是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。异常是强类型的，并且在出错时发送和接收双方都必须知道的，这使的双方做合适的恢复操作，关闭他们打开了的资源。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7B0DD-3AF3-4952-A960-2B1F0370D9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69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在接收端的是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receiveFrom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调用时（通过调用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方法触发），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应该打开好了它所需要的资源，然后期望数据从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发送过来。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必须要有类型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，两者对要发送的内容达到一致。后面我们可以看到如何处理不一致的情况。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7B0DD-3AF3-4952-A960-2B1F0370D9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673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方法，传入一个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来发送一个一个的数据。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7B0DD-3AF3-4952-A960-2B1F0370D9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31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收到数据时，即可以马上写到底层资源中，也可以分批写入。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知道传输什么时候结束（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方法返回了），所以正确写入剩下的分批数据、关闭持有的资源。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这个简单的模式在发送方和接收方各有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个接口，并保持了以可伸缩、高性能和容错的方式传输数据的潜能。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7B0DD-3AF3-4952-A960-2B1F0370D9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40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上文的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定义了数据发送和接收的契约，然后可以制定几个输入输出（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）的标准。比如：从文本文件中读取文本行后再写成文本文件。这个操作可以静态方法中，方便的重用。最后，拷贝文本文件可以写成：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一行代码处理了读文件、写文件、资源清理和其它零零碎碎的操作。真心的赞！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方法会抛出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，要向用户显示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这个异常。但实际处理这些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往往是，关闭文件，把没有写成功的文件删除，而这些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已经处理好了。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我们再也不需要关心文件读写的细节！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7B0DD-3AF3-4952-A960-2B1F0370D9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20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上面处理了基本的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传输，我们常常还要做些其它的事。可能要计数一下传输了多少个数据，过滤一下数据，或者是每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数据做一下日志，又或者要看一下正在进行什么操作。既然输入输出已经分离，这些事变成在输入输出的协调代码中简单地插入一些逻辑。大部分协调代码有类似的功能，可以放到标准的工具方法中，更方便使用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7B0DD-3AF3-4952-A960-2B1F0370D9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59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15DBF89-B14B-41A4-BAD1-DAA21270FEC8}" type="datetime1">
              <a:rPr lang="zh-CN" altLang="en-US" smtClean="0"/>
              <a:t>2012/7/19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1BC7-4007-4826-ADEC-9A79CFD04A1B}" type="datetime1">
              <a:rPr lang="zh-CN" altLang="en-US" smtClean="0"/>
              <a:t>2012/7/19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FB57-01B4-4007-84BB-F3EDFA8D4F38}" type="datetime1">
              <a:rPr lang="zh-CN" altLang="en-US" smtClean="0"/>
              <a:t>2012/7/19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8B02-9545-4673-BE5C-E9723927C8B6}" type="datetime1">
              <a:rPr lang="zh-CN" altLang="en-US" smtClean="0"/>
              <a:t>2012/7/19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1E02B87-00D4-4ABB-AF05-5CDECFF56284}" type="datetime1">
              <a:rPr lang="zh-CN" altLang="en-US" smtClean="0"/>
              <a:t>2012/7/19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D3C4-C0A4-406E-BFFB-354EBCEBFFB3}" type="datetime1">
              <a:rPr lang="zh-CN" altLang="en-US" smtClean="0"/>
              <a:t>2012/7/19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B46B-5BE4-4585-BFED-4ACC759EA31F}" type="datetime1">
              <a:rPr lang="zh-CN" altLang="en-US" smtClean="0"/>
              <a:t>2012/7/19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F6A7-1C97-4C18-AB5D-F99AFF5F2C50}" type="datetime1">
              <a:rPr lang="zh-CN" altLang="en-US" smtClean="0"/>
              <a:t>2012/7/19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8282-AECC-4063-B9A8-220F7A4532D5}" type="datetime1">
              <a:rPr lang="zh-CN" altLang="en-US" smtClean="0"/>
              <a:t>2012/7/19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E0CD-7B69-48DD-AAE9-60615FEDCF18}" type="datetime1">
              <a:rPr lang="zh-CN" altLang="en-US" smtClean="0"/>
              <a:t>2012/7/19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28C6-9254-4E07-BBA6-16665832CE8D}" type="datetime1">
              <a:rPr lang="zh-CN" altLang="en-US" smtClean="0"/>
              <a:t>2012/7/19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525F0A3-5F22-4670-8336-13D38C607188}" type="datetime1">
              <a:rPr lang="zh-CN" altLang="en-US" smtClean="0"/>
              <a:t>2012/7/19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B324AC-B63F-4139-BB9E-D68295DC4F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oldrat/io-api" TargetMode="External"/><Relationship Id="rId2" Type="http://schemas.openxmlformats.org/officeDocument/2006/relationships/hyperlink" Target="http://oldratlee.com/493/tech/java/java-api-design-exercis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csd05.cs.tamu.edu/slides/keynote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.hk/search?&amp;q=api+design" TargetMode="External"/><Relationship Id="rId5" Type="http://schemas.openxmlformats.org/officeDocument/2006/relationships/hyperlink" Target="http://www.amazon.com/Practical-API-Design-Confessions-Framework/dp/1430243171" TargetMode="External"/><Relationship Id="rId4" Type="http://schemas.openxmlformats.org/officeDocument/2006/relationships/hyperlink" Target="http://chaos.troll.no/~shausman/api-design/api-design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设计实例分析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通用</a:t>
            </a:r>
            <a:r>
              <a:rPr lang="en-US" altLang="zh-CN" dirty="0"/>
              <a:t>IO API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00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标准使用方式（客户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根据契约</a:t>
            </a:r>
            <a:r>
              <a:rPr lang="zh-CN" altLang="en-US" dirty="0"/>
              <a:t>，然后可以</a:t>
            </a:r>
            <a:r>
              <a:rPr lang="zh-CN" altLang="en-US" b="1" dirty="0"/>
              <a:t>制定</a:t>
            </a:r>
            <a:r>
              <a:rPr lang="zh-CN" altLang="en-US" dirty="0"/>
              <a:t>几个输入输出（</a:t>
            </a:r>
            <a:r>
              <a:rPr lang="en-US" altLang="zh-CN" dirty="0"/>
              <a:t>I/O</a:t>
            </a:r>
            <a:r>
              <a:rPr lang="zh-CN" altLang="en-US" dirty="0"/>
              <a:t>）的标准。比如：从文本文件中读取文本行后再写成文本文件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这个</a:t>
            </a:r>
            <a:r>
              <a:rPr lang="zh-CN" altLang="en-US" dirty="0"/>
              <a:t>操作可以</a:t>
            </a:r>
            <a:r>
              <a:rPr lang="zh-CN" altLang="en-US" b="1" dirty="0"/>
              <a:t>静态</a:t>
            </a:r>
            <a:r>
              <a:rPr lang="zh-CN" altLang="en-US" dirty="0"/>
              <a:t>方法中，方便的重用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最后</a:t>
            </a:r>
            <a:r>
              <a:rPr lang="zh-CN" altLang="en-US" dirty="0"/>
              <a:t>，拷贝文本文件可以写成</a:t>
            </a:r>
            <a:r>
              <a:rPr lang="zh-CN" altLang="en-US" dirty="0" smtClean="0"/>
              <a:t>：</a:t>
            </a:r>
          </a:p>
          <a:p>
            <a:pPr marL="0" indent="0">
              <a:buNone/>
            </a:pPr>
            <a:r>
              <a:rPr lang="fr-FR" altLang="zh-CN" sz="2000" dirty="0" smtClean="0">
                <a:latin typeface="Consolas" pitchFamily="49" charset="0"/>
                <a:cs typeface="Consolas" pitchFamily="49" charset="0"/>
              </a:rPr>
              <a:t>File </a:t>
            </a:r>
            <a:r>
              <a:rPr lang="fr-FR" altLang="zh-CN" sz="2000" dirty="0">
                <a:latin typeface="Consolas" pitchFamily="49" charset="0"/>
                <a:cs typeface="Consolas" pitchFamily="49" charset="0"/>
              </a:rPr>
              <a:t>source = ...</a:t>
            </a:r>
          </a:p>
          <a:p>
            <a:pPr marL="0" indent="0">
              <a:buNone/>
            </a:pPr>
            <a:r>
              <a:rPr lang="fr-FR" altLang="zh-CN" sz="2000" dirty="0">
                <a:latin typeface="Consolas" pitchFamily="49" charset="0"/>
                <a:cs typeface="Consolas" pitchFamily="49" charset="0"/>
              </a:rPr>
              <a:t>File destination = ...</a:t>
            </a:r>
          </a:p>
          <a:p>
            <a:pPr marL="0" indent="0">
              <a:buNone/>
            </a:pPr>
            <a:r>
              <a:rPr lang="fr-FR" altLang="zh-CN" sz="2000" dirty="0" smtClean="0">
                <a:latin typeface="Consolas" pitchFamily="49" charset="0"/>
                <a:cs typeface="Consolas" pitchFamily="49" charset="0"/>
              </a:rPr>
              <a:t>Inputs.text( source )</a:t>
            </a:r>
          </a:p>
          <a:p>
            <a:pPr marL="0" indent="0">
              <a:buNone/>
            </a:pPr>
            <a:r>
              <a:rPr lang="fr-FR" altLang="zh-CN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altLang="zh-CN" sz="2000" dirty="0" smtClean="0">
                <a:latin typeface="Consolas" pitchFamily="49" charset="0"/>
                <a:cs typeface="Consolas" pitchFamily="49" charset="0"/>
              </a:rPr>
              <a:t>   .</a:t>
            </a:r>
            <a:r>
              <a:rPr lang="fr-FR" altLang="zh-CN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transferTo</a:t>
            </a:r>
            <a:r>
              <a:rPr lang="fr-FR" altLang="zh-CN" sz="20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fr-FR" altLang="zh-CN" sz="2000" dirty="0">
                <a:latin typeface="Consolas" pitchFamily="49" charset="0"/>
                <a:cs typeface="Consolas" pitchFamily="49" charset="0"/>
              </a:rPr>
              <a:t>Outputs.text(destination) </a:t>
            </a:r>
            <a:r>
              <a:rPr lang="fr-FR" altLang="zh-CN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altLang="zh-CN" sz="2000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44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拦截</a:t>
            </a:r>
            <a:r>
              <a:rPr lang="en-US" altLang="zh-CN" dirty="0"/>
              <a:t>[</a:t>
            </a:r>
            <a:r>
              <a:rPr lang="zh-CN" altLang="en-US" dirty="0"/>
              <a:t>传输</a:t>
            </a:r>
            <a:r>
              <a:rPr lang="en-US" altLang="zh-CN" dirty="0"/>
              <a:t>]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过滤的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public static </a:t>
            </a:r>
            <a:endParaRPr lang="en-US" altLang="zh-CN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&lt;T, </a:t>
            </a:r>
            <a:r>
              <a:rPr lang="en-US" altLang="zh-CN" sz="2000" dirty="0" err="1" smtClean="0">
                <a:latin typeface="Consolas" pitchFamily="49" charset="0"/>
                <a:cs typeface="Consolas" pitchFamily="49" charset="0"/>
              </a:rPr>
              <a:t>ReceiverThrowableType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altLang="zh-CN" sz="2000" dirty="0" err="1" smtClean="0">
                <a:latin typeface="Consolas" pitchFamily="49" charset="0"/>
                <a:cs typeface="Consolas" pitchFamily="49" charset="0"/>
              </a:rPr>
              <a:t>Throwable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ReceiverThrowableType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&gt; </a:t>
            </a:r>
            <a:endParaRPr lang="en-US" altLang="zh-CN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 final </a:t>
            </a:r>
            <a:r>
              <a:rPr lang="en-US" altLang="zh-CN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Specification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&lt;T&gt; specification, </a:t>
            </a:r>
            <a:endParaRPr lang="en-US" altLang="zh-CN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   final </a:t>
            </a:r>
            <a:r>
              <a:rPr lang="en-US" altLang="zh-CN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&lt;T, 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ReceiverThrowableType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&gt; output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) {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create an Output that filters </a:t>
            </a:r>
            <a:r>
              <a:rPr lang="en-US" altLang="zh-CN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items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based on the Specification&lt;T&gt; ...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altLang="zh-CN" sz="2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altLang="zh-CN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Specification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marL="0" indent="0">
              <a:buNone/>
            </a:pP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(T item);</a:t>
            </a:r>
          </a:p>
          <a:p>
            <a:pPr marL="0" indent="0">
              <a:buNone/>
            </a:pP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8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拦截</a:t>
            </a:r>
            <a:r>
              <a:rPr lang="en-US" altLang="zh-CN" dirty="0"/>
              <a:t>[</a:t>
            </a:r>
            <a:r>
              <a:rPr lang="zh-CN" altLang="en-US" dirty="0"/>
              <a:t>传输</a:t>
            </a:r>
            <a:r>
              <a:rPr lang="en-US" altLang="zh-CN" dirty="0"/>
              <a:t>]</a:t>
            </a:r>
            <a:r>
              <a:rPr lang="zh-CN" altLang="en-US" dirty="0" smtClean="0"/>
              <a:t>过程</a:t>
            </a:r>
            <a:r>
              <a:rPr lang="en-US" altLang="zh-CN" dirty="0"/>
              <a:t>——</a:t>
            </a:r>
            <a:r>
              <a:rPr lang="zh-CN" altLang="en-US" dirty="0"/>
              <a:t>过滤</a:t>
            </a:r>
            <a:r>
              <a:rPr lang="zh-CN" altLang="en-US" dirty="0" smtClean="0"/>
              <a:t>的使用代码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Consolas" pitchFamily="49" charset="0"/>
                <a:cs typeface="Consolas" pitchFamily="49" charset="0"/>
              </a:rPr>
              <a:t>下面的例子删除文件中的</a:t>
            </a:r>
            <a:r>
              <a:rPr lang="zh-CN" altLang="en-US" sz="2000" dirty="0" smtClean="0">
                <a:latin typeface="Consolas" pitchFamily="49" charset="0"/>
                <a:cs typeface="Consolas" pitchFamily="49" charset="0"/>
              </a:rPr>
              <a:t>空行：</a:t>
            </a:r>
            <a:endParaRPr lang="en-US" altLang="zh-CN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File 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source = ...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File destination = ...</a:t>
            </a:r>
          </a:p>
          <a:p>
            <a:pPr marL="0" indent="0">
              <a:buNone/>
            </a:pP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Inputs.text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 source ).</a:t>
            </a:r>
            <a:r>
              <a:rPr lang="en-US" altLang="zh-CN" sz="21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transferTo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Transforms.</a:t>
            </a:r>
            <a:r>
              <a:rPr lang="en-US" altLang="zh-CN" sz="21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(new Specification&lt;String&gt;()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test(String string)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string.length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() != 0;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}, 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Outputs.text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(destination) 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3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拦截</a:t>
            </a:r>
            <a:r>
              <a:rPr lang="en-US" altLang="zh-CN" dirty="0"/>
              <a:t>[</a:t>
            </a:r>
            <a:r>
              <a:rPr lang="zh-CN" altLang="en-US" dirty="0"/>
              <a:t>传输</a:t>
            </a:r>
            <a:r>
              <a:rPr lang="en-US" altLang="zh-CN" dirty="0"/>
              <a:t>]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——</a:t>
            </a:r>
            <a:r>
              <a:rPr lang="zh-CN" altLang="en-US" dirty="0"/>
              <a:t>传输</a:t>
            </a:r>
            <a:r>
              <a:rPr lang="zh-CN" altLang="en-US" dirty="0" smtClean="0"/>
              <a:t>类型转换的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static </a:t>
            </a:r>
            <a:endParaRPr lang="en-US" altLang="zh-CN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From,To,ReceiverThrowableType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Throwable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&gt; </a:t>
            </a:r>
            <a:endParaRPr lang="en-US" altLang="zh-CN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&lt;From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ReceiverThrowableType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&gt; </a:t>
            </a:r>
            <a:endParaRPr lang="en-US" altLang="zh-CN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 final </a:t>
            </a:r>
            <a:r>
              <a:rPr lang="en-US" altLang="zh-CN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From,To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&gt; function, </a:t>
            </a:r>
            <a:endParaRPr lang="en-US" altLang="zh-CN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   final </a:t>
            </a:r>
            <a:r>
              <a:rPr lang="en-US" altLang="zh-CN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&lt;To, 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ReceiverThrowableType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&gt; output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) {...}</a:t>
            </a:r>
          </a:p>
          <a:p>
            <a:pPr marL="0" indent="0">
              <a:buNone/>
            </a:pPr>
            <a:endParaRPr lang="en-US" altLang="zh-CN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altLang="zh-CN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&lt;From, To&gt;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   To </a:t>
            </a:r>
            <a:r>
              <a:rPr lang="en-US" altLang="zh-CN" sz="20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(From from);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altLang="zh-CN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altLang="zh-CN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12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拦截</a:t>
            </a:r>
            <a:r>
              <a:rPr lang="en-US" altLang="zh-CN" dirty="0"/>
              <a:t>[</a:t>
            </a:r>
            <a:r>
              <a:rPr lang="zh-CN" altLang="en-US" dirty="0"/>
              <a:t>传输</a:t>
            </a:r>
            <a:r>
              <a:rPr lang="en-US" altLang="zh-CN" dirty="0"/>
              <a:t>]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传输类型</a:t>
            </a:r>
            <a:r>
              <a:rPr lang="zh-CN" altLang="en-US" dirty="0"/>
              <a:t>转换</a:t>
            </a:r>
            <a:r>
              <a:rPr lang="zh-CN" altLang="en-US" dirty="0" smtClean="0"/>
              <a:t>的</a:t>
            </a:r>
            <a:r>
              <a:rPr lang="zh-CN" altLang="en-US" dirty="0"/>
              <a:t>使用代码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Input&lt;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String,IOException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&gt; input = ...;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Output&lt;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JSONObject,RuntimeException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&gt; output = ...;</a:t>
            </a:r>
          </a:p>
          <a:p>
            <a:pPr marL="0" indent="0">
              <a:buNone/>
            </a:pP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input.</a:t>
            </a:r>
            <a:r>
              <a:rPr lang="en-US" altLang="zh-CN" sz="21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transferTo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2000" dirty="0" err="1" smtClean="0">
                <a:latin typeface="Consolas" pitchFamily="49" charset="0"/>
                <a:cs typeface="Consolas" pitchFamily="49" charset="0"/>
              </a:rPr>
              <a:t>Transforms.</a:t>
            </a:r>
            <a:r>
              <a:rPr lang="en-US" altLang="zh-CN" sz="21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String2JSON(), output);</a:t>
            </a:r>
            <a:endParaRPr lang="en-US" altLang="zh-CN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altLang="zh-CN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File source = ...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File 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destination = ...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Counter&lt;String&gt; counter = new Counter&lt;String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&gt;();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Inputs.text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 source ).</a:t>
            </a:r>
            <a:r>
              <a:rPr lang="en-US" altLang="zh-CN" sz="21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transferTo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000" dirty="0" err="1" smtClean="0">
                <a:latin typeface="Consolas" pitchFamily="49" charset="0"/>
                <a:cs typeface="Consolas" pitchFamily="49" charset="0"/>
              </a:rPr>
              <a:t>Transforms.</a:t>
            </a:r>
            <a:r>
              <a:rPr lang="en-US" altLang="zh-CN" sz="2100" b="1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(counter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Outputs.text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(destination) 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));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("Nr of lines:"+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counter.getCount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())</a:t>
            </a:r>
            <a:endParaRPr lang="en-US" altLang="zh-CN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84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 API</a:t>
            </a:r>
            <a:r>
              <a:rPr lang="zh-CN" altLang="en-US" dirty="0"/>
              <a:t>实现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8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实现说明 </a:t>
            </a:r>
            <a:r>
              <a:rPr lang="en-US" altLang="zh-CN" dirty="0" smtClean="0"/>
              <a:t>&amp; Demo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oldratlee.com/493/tech/java/java-api-design-exercise.html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bitbucket.org/oldrat/io-api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14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成本收益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成本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分析好</a:t>
            </a:r>
            <a:r>
              <a:rPr lang="zh-CN" altLang="en-US" dirty="0" smtClean="0"/>
              <a:t>领域</a:t>
            </a:r>
            <a:endParaRPr lang="en-US" altLang="zh-CN" dirty="0"/>
          </a:p>
          <a:p>
            <a:r>
              <a:rPr lang="zh-CN" altLang="en-US" dirty="0"/>
              <a:t>需要让实现者理解保持一致</a:t>
            </a:r>
            <a:endParaRPr lang="en-US" altLang="zh-CN" dirty="0"/>
          </a:p>
          <a:p>
            <a:r>
              <a:rPr lang="zh-CN" altLang="en-US" dirty="0" smtClean="0"/>
              <a:t>适当</a:t>
            </a:r>
            <a:r>
              <a:rPr lang="zh-CN" altLang="en-US" dirty="0" smtClean="0"/>
              <a:t>的文档让其它人了解你的设计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术语约定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分解方式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87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DRY</a:t>
            </a:r>
          </a:p>
          <a:p>
            <a:r>
              <a:rPr lang="en-US" altLang="zh-CN" dirty="0" smtClean="0"/>
              <a:t>KISS</a:t>
            </a:r>
            <a:r>
              <a:rPr lang="zh-CN" altLang="en-US" dirty="0" smtClean="0"/>
              <a:t>（客户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简单，实现涉及较多内容）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分离的</a:t>
            </a:r>
            <a:r>
              <a:rPr lang="zh-CN" altLang="en-US" dirty="0" smtClean="0"/>
              <a:t>功能</a:t>
            </a:r>
            <a:endParaRPr lang="zh-CN" altLang="en-US" dirty="0"/>
          </a:p>
          <a:p>
            <a:pPr lvl="1"/>
            <a:r>
              <a:rPr lang="zh-CN" altLang="en-US" dirty="0"/>
              <a:t>资源维护 和 操作分离（</a:t>
            </a:r>
            <a:r>
              <a:rPr lang="en-US" altLang="zh-CN" dirty="0"/>
              <a:t>IO</a:t>
            </a:r>
            <a:r>
              <a:rPr lang="zh-CN" altLang="en-US" dirty="0"/>
              <a:t>资源维护和</a:t>
            </a:r>
            <a:r>
              <a:rPr lang="en-US" altLang="zh-CN" dirty="0"/>
              <a:t>IO</a:t>
            </a:r>
            <a:r>
              <a:rPr lang="zh-CN" altLang="en-US" dirty="0"/>
              <a:t>操作分离）</a:t>
            </a:r>
          </a:p>
          <a:p>
            <a:pPr lvl="1"/>
            <a:r>
              <a:rPr lang="zh-CN" altLang="en-US" dirty="0"/>
              <a:t>核心功能 和 修饰性功能</a:t>
            </a:r>
          </a:p>
          <a:p>
            <a:r>
              <a:rPr lang="zh-CN" altLang="en-US" dirty="0"/>
              <a:t>分离功能之间功能方法参数关联起来，即外围功能持有依赖功能，组合方式（非继承）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各个功能有明确的接口，且是组合的，所以可以方便</a:t>
            </a:r>
            <a:r>
              <a:rPr lang="en-US" altLang="zh-CN" dirty="0" smtClean="0"/>
              <a:t>Wrap</a:t>
            </a:r>
            <a:r>
              <a:rPr lang="zh-CN" altLang="en-US" dirty="0" smtClean="0"/>
              <a:t>，</a:t>
            </a:r>
            <a:r>
              <a:rPr lang="zh-CN" altLang="en-US" dirty="0"/>
              <a:t>方便拦截加入修饰性功能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同时整理出了</a:t>
            </a:r>
            <a:r>
              <a:rPr lang="en-US" altLang="zh-CN" dirty="0"/>
              <a:t>API</a:t>
            </a:r>
            <a:r>
              <a:rPr lang="zh-CN" altLang="en-US" dirty="0"/>
              <a:t>（外围接口）和</a:t>
            </a:r>
            <a:r>
              <a:rPr lang="en-US" altLang="zh-CN" dirty="0"/>
              <a:t>SPI</a:t>
            </a:r>
            <a:r>
              <a:rPr lang="zh-CN" altLang="en-US" dirty="0"/>
              <a:t>（内部接口）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5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IO API</a:t>
            </a:r>
            <a:r>
              <a:rPr lang="zh-CN" altLang="en-US" dirty="0" smtClean="0"/>
              <a:t>设计实例分析</a:t>
            </a:r>
            <a:endParaRPr lang="en-US" altLang="zh-CN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altLang="zh-CN" dirty="0" smtClean="0"/>
              <a:t>IO</a:t>
            </a:r>
            <a:r>
              <a:rPr lang="zh-CN" altLang="en-US" dirty="0"/>
              <a:t>要解决</a:t>
            </a:r>
            <a:r>
              <a:rPr lang="zh-CN" altLang="en-US" dirty="0" smtClean="0"/>
              <a:t>的功能</a:t>
            </a:r>
            <a:endParaRPr lang="en-US" altLang="zh-CN" dirty="0" smtClean="0"/>
          </a:p>
          <a:p>
            <a:pPr marL="788670" lvl="1" indent="-514350">
              <a:buFont typeface="+mj-lt"/>
              <a:buAutoNum type="arabicPeriod"/>
            </a:pPr>
            <a:r>
              <a:rPr lang="zh-CN" altLang="en-US" dirty="0"/>
              <a:t>典型场景，划分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marL="788670" lvl="1" indent="-514350">
              <a:buFont typeface="+mj-lt"/>
              <a:buAutoNum type="arabicPeriod"/>
            </a:pPr>
            <a:r>
              <a:rPr lang="zh-CN" altLang="en-US" dirty="0"/>
              <a:t>接口</a:t>
            </a:r>
            <a:r>
              <a:rPr lang="zh-CN" altLang="en-US" dirty="0" smtClean="0"/>
              <a:t>整理</a:t>
            </a:r>
            <a:endParaRPr lang="en-US" altLang="zh-CN" dirty="0" smtClean="0"/>
          </a:p>
          <a:p>
            <a:pPr marL="788670" lvl="1" indent="-514350">
              <a:buFont typeface="+mj-lt"/>
              <a:buAutoNum type="arabicPeriod"/>
            </a:pPr>
            <a:r>
              <a:rPr lang="zh-CN" altLang="en-US" dirty="0" smtClean="0"/>
              <a:t>标准使用方式（客户）</a:t>
            </a:r>
            <a:endParaRPr lang="en-US" altLang="zh-CN" dirty="0" smtClean="0"/>
          </a:p>
          <a:p>
            <a:pPr marL="788670" lvl="1" indent="-514350">
              <a:buFont typeface="+mj-lt"/>
              <a:buAutoNum type="arabicPeriod"/>
            </a:pPr>
            <a:r>
              <a:rPr lang="zh-CN" altLang="en-US" dirty="0" smtClean="0"/>
              <a:t>拦截</a:t>
            </a:r>
            <a:r>
              <a:rPr lang="en-US" altLang="zh-CN" dirty="0"/>
              <a:t>[</a:t>
            </a:r>
            <a:r>
              <a:rPr lang="zh-CN" altLang="en-US" dirty="0" smtClean="0"/>
              <a:t>传输</a:t>
            </a:r>
            <a:r>
              <a:rPr lang="en-US" altLang="zh-CN" dirty="0" smtClean="0"/>
              <a:t>]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en-US" altLang="zh-CN" dirty="0" smtClean="0"/>
              <a:t>IO API</a:t>
            </a:r>
            <a:r>
              <a:rPr lang="zh-CN" altLang="en-US" dirty="0" smtClean="0"/>
              <a:t>实现说明</a:t>
            </a:r>
            <a:endParaRPr lang="en-US" altLang="zh-CN" dirty="0" smtClean="0"/>
          </a:p>
          <a:p>
            <a:r>
              <a:rPr lang="zh-CN" altLang="en-US" dirty="0" smtClean="0"/>
              <a:t>成本收益分析</a:t>
            </a:r>
            <a:endParaRPr lang="en-US" altLang="zh-CN" dirty="0" smtClean="0"/>
          </a:p>
          <a:p>
            <a:pPr marL="731520" lvl="1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1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引申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客户类</a:t>
            </a:r>
            <a:r>
              <a:rPr lang="zh-CN" altLang="en-US" dirty="0" smtClean="0"/>
              <a:t>不</a:t>
            </a:r>
            <a:r>
              <a:rPr lang="zh-CN" altLang="en-US" dirty="0"/>
              <a:t>需要</a:t>
            </a:r>
            <a:r>
              <a:rPr lang="zh-CN" altLang="en-US" dirty="0" smtClean="0"/>
              <a:t>继承框架内的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731520" lvl="1" indent="-457200">
              <a:buFont typeface="+mj-lt"/>
              <a:buAutoNum type="arabicPeriod"/>
            </a:pPr>
            <a:r>
              <a:rPr lang="zh-CN" altLang="en-US" dirty="0" smtClean="0"/>
              <a:t>从</a:t>
            </a:r>
            <a:r>
              <a:rPr lang="zh-CN" altLang="en-US" dirty="0" smtClean="0"/>
              <a:t>框架继承来的代码属于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marL="731520" lvl="1" indent="-457200">
              <a:buFont typeface="+mj-lt"/>
              <a:buAutoNum type="arabicPeriod"/>
            </a:pPr>
            <a:r>
              <a:rPr lang="zh-CN" altLang="en-US" dirty="0" smtClean="0"/>
              <a:t>框架</a:t>
            </a:r>
            <a:r>
              <a:rPr lang="zh-CN" altLang="en-US" dirty="0"/>
              <a:t>应该</a:t>
            </a:r>
            <a:r>
              <a:rPr lang="zh-CN" altLang="en-US" dirty="0" smtClean="0"/>
              <a:t>从</a:t>
            </a:r>
            <a:r>
              <a:rPr lang="zh-CN" altLang="en-US" dirty="0" smtClean="0"/>
              <a:t>客户类</a:t>
            </a:r>
            <a:r>
              <a:rPr lang="zh-CN" altLang="en-US" dirty="0" smtClean="0"/>
              <a:t>提取</a:t>
            </a:r>
            <a:r>
              <a:rPr lang="zh-CN" altLang="en-US" dirty="0" smtClean="0"/>
              <a:t>需要的逻辑拼装</a:t>
            </a:r>
            <a:r>
              <a:rPr lang="zh-CN" altLang="en-US" dirty="0" smtClean="0"/>
              <a:t>运行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zh-CN" altLang="en-US" dirty="0" smtClean="0"/>
              <a:t>客户类不需要从框架继承额外的逻辑</a:t>
            </a:r>
            <a:endParaRPr lang="en-US" altLang="zh-CN" dirty="0" smtClean="0"/>
          </a:p>
          <a:p>
            <a:r>
              <a:rPr lang="zh-CN" altLang="en-US" dirty="0" smtClean="0"/>
              <a:t>客户 观察不到的 不要 出现在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中</a:t>
            </a:r>
            <a:endParaRPr lang="zh-CN" altLang="en-US" dirty="0"/>
          </a:p>
          <a:p>
            <a:r>
              <a:rPr lang="en-US" altLang="zh-CN" dirty="0" smtClean="0"/>
              <a:t>API</a:t>
            </a:r>
            <a:r>
              <a:rPr lang="zh-CN" altLang="en-US" dirty="0" smtClean="0"/>
              <a:t>使用方式 是 客户直觉期望使用方式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75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zh-CN" altLang="en-US" dirty="0" smtClean="0"/>
              <a:t>资料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How to Design a </a:t>
            </a:r>
            <a:r>
              <a:rPr lang="en-US" altLang="zh-CN" dirty="0" smtClean="0"/>
              <a:t>Good API and Why </a:t>
            </a:r>
            <a:r>
              <a:rPr lang="en-US" altLang="zh-CN" dirty="0"/>
              <a:t>it Matters(by Joshua Bloch</a:t>
            </a:r>
            <a:r>
              <a:rPr lang="en-US" altLang="zh-CN" dirty="0" smtClean="0"/>
              <a:t>) </a:t>
            </a:r>
            <a:r>
              <a:rPr lang="en-US" altLang="zh-CN" dirty="0" smtClean="0">
                <a:hlinkClick r:id="rId3"/>
              </a:rPr>
              <a:t>http://lcsd05.cs.tamu.edu/slides/keynote.pdf</a:t>
            </a:r>
            <a:endParaRPr lang="en-US" altLang="zh-CN" dirty="0" smtClean="0"/>
          </a:p>
          <a:p>
            <a:r>
              <a:rPr lang="en-US" altLang="zh-CN" dirty="0"/>
              <a:t>The Little Manual </a:t>
            </a:r>
            <a:r>
              <a:rPr lang="en-US" altLang="zh-CN" dirty="0" smtClean="0"/>
              <a:t>of API Design </a:t>
            </a:r>
            <a:br>
              <a:rPr lang="en-US" altLang="zh-CN" dirty="0" smtClean="0"/>
            </a:br>
            <a:r>
              <a:rPr lang="en-US" altLang="zh-CN" sz="2400" dirty="0" smtClean="0">
                <a:hlinkClick r:id="rId4"/>
              </a:rPr>
              <a:t>http</a:t>
            </a:r>
            <a:r>
              <a:rPr lang="en-US" altLang="zh-CN" sz="2400" dirty="0">
                <a:hlinkClick r:id="rId4"/>
              </a:rPr>
              <a:t>://chaos.troll.no/~shausman/api-design/api-design.pdf</a:t>
            </a:r>
            <a:endParaRPr lang="en-US" altLang="zh-CN" sz="2400" dirty="0" smtClean="0"/>
          </a:p>
          <a:p>
            <a:r>
              <a:rPr lang="en-US" altLang="zh-CN" dirty="0" smtClean="0"/>
              <a:t>Practical API Design: Confessions of a Java Framework Architect </a:t>
            </a:r>
            <a:r>
              <a:rPr lang="en-US" altLang="zh-CN" sz="1400" dirty="0" smtClean="0">
                <a:hlinkClick r:id="rId5"/>
              </a:rPr>
              <a:t>http://www.amazon.com/Practical-API-Design-Confessions-Framework/dp/1430243171</a:t>
            </a:r>
            <a:endParaRPr lang="en-US" altLang="zh-CN" sz="1400" dirty="0" smtClean="0"/>
          </a:p>
          <a:p>
            <a:r>
              <a:rPr lang="en-US" altLang="zh-CN" dirty="0" smtClean="0"/>
              <a:t>Google </a:t>
            </a:r>
            <a:r>
              <a:rPr lang="en-US" altLang="zh-CN" dirty="0" smtClean="0"/>
              <a:t>Search </a:t>
            </a:r>
            <a:r>
              <a:rPr lang="en-US" altLang="zh-CN" sz="1600" dirty="0" smtClean="0">
                <a:hlinkClick r:id="rId6"/>
              </a:rPr>
              <a:t>http://www.google.com.hk/search?&amp;q=api+design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9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Design Process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《The Little Manual of API Design》</a:t>
            </a:r>
            <a:r>
              <a:rPr lang="zh-CN" altLang="en-US" dirty="0"/>
              <a:t>第三章“</a:t>
            </a:r>
            <a:r>
              <a:rPr lang="en-US" altLang="zh-CN" dirty="0"/>
              <a:t>The Design Process</a:t>
            </a:r>
            <a:r>
              <a:rPr lang="zh-CN" altLang="en-US" dirty="0"/>
              <a:t>”，可以实际操作：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CN" b="1" dirty="0"/>
              <a:t>Know the requirements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CN" b="1" dirty="0"/>
              <a:t>Write use cases before you write any other code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/>
              <a:t>Look for similar APIs in the same library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CN" b="1" dirty="0"/>
              <a:t>Define the API before you implement it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/>
              <a:t>Have your peers review your API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/>
              <a:t>Write several examples against the API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/>
              <a:t>Prepare for extensions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/>
              <a:t>Don’t publish internal APIs without review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/>
              <a:t>When in doubt, leave it 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5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2052" name="Picture 4" descr="http://skysoftwaresystem.com/SoftwareServices/qa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404" y="2079942"/>
            <a:ext cx="4203192" cy="321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 API</a:t>
            </a:r>
            <a:r>
              <a:rPr lang="zh-CN" altLang="en-US" dirty="0"/>
              <a:t>设计实例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2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要</a:t>
            </a:r>
            <a:r>
              <a:rPr lang="zh-CN" altLang="en-US" dirty="0" smtClean="0"/>
              <a:t>解决的</a:t>
            </a:r>
            <a:r>
              <a:rPr lang="zh-CN" altLang="en-US" dirty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多数据类型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Byte[]</a:t>
            </a:r>
            <a:r>
              <a:rPr lang="zh-CN" altLang="en-US" dirty="0" smtClean="0"/>
              <a:t>、领域对象</a:t>
            </a:r>
            <a:endParaRPr lang="en-US" altLang="zh-CN" dirty="0" smtClean="0"/>
          </a:p>
          <a:p>
            <a:r>
              <a:rPr lang="zh-CN" altLang="en-US" dirty="0" smtClean="0"/>
              <a:t>多数据来源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文件、</a:t>
            </a:r>
            <a:r>
              <a:rPr lang="en-US" altLang="zh-CN" dirty="0" smtClean="0"/>
              <a:t>SPI Provider</a:t>
            </a:r>
            <a:endParaRPr lang="en-US" altLang="zh-CN" dirty="0"/>
          </a:p>
          <a:p>
            <a:r>
              <a:rPr lang="zh-CN" altLang="en-US" dirty="0" smtClean="0"/>
              <a:t>异常处理、善后虚处理（如资源释放）</a:t>
            </a:r>
            <a:endParaRPr lang="en-US" altLang="zh-CN" dirty="0" smtClean="0"/>
          </a:p>
          <a:p>
            <a:r>
              <a:rPr lang="en-US" altLang="zh-CN" dirty="0" smtClean="0"/>
              <a:t>IO</a:t>
            </a:r>
            <a:r>
              <a:rPr lang="zh-CN" altLang="en-US" dirty="0" smtClean="0"/>
              <a:t>类型转换</a:t>
            </a:r>
            <a:endParaRPr lang="en-US" altLang="zh-CN" dirty="0" smtClean="0"/>
          </a:p>
          <a:p>
            <a:r>
              <a:rPr lang="zh-CN" altLang="en-US" dirty="0" smtClean="0"/>
              <a:t>附加分析：</a:t>
            </a:r>
            <a:r>
              <a:rPr lang="en-US" altLang="zh-CN" dirty="0" smtClean="0"/>
              <a:t>IO</a:t>
            </a:r>
            <a:r>
              <a:rPr lang="zh-CN" altLang="en-US" dirty="0" smtClean="0"/>
              <a:t>计数等等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典型场景，划分功能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061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1: File source = new File( </a:t>
            </a:r>
            <a:r>
              <a:rPr lang="en-US" altLang="zh-CN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getClass</a:t>
            </a:r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en-US" altLang="zh-CN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getResource</a:t>
            </a:r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 "/iotest.txt" ).</a:t>
            </a:r>
            <a:r>
              <a:rPr lang="en-US" altLang="zh-CN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getFile</a:t>
            </a:r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() );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1: File destination = </a:t>
            </a:r>
            <a:r>
              <a:rPr lang="en-US" altLang="zh-CN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File.createTempFile</a:t>
            </a:r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 "test", ".txt" );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1: </a:t>
            </a:r>
            <a:r>
              <a:rPr lang="en-US" altLang="zh-CN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destination.deleteOnExit</a:t>
            </a:r>
            <a:r>
              <a:rPr lang="en-US" altLang="zh-C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2: </a:t>
            </a:r>
            <a:r>
              <a:rPr lang="en-US" altLang="zh-CN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BufferedReader</a:t>
            </a:r>
            <a:r>
              <a:rPr lang="en-US" altLang="zh-CN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reader = new </a:t>
            </a:r>
            <a:r>
              <a:rPr lang="en-US" altLang="zh-CN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BufferedReader</a:t>
            </a:r>
            <a:r>
              <a:rPr lang="en-US" altLang="zh-CN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(new </a:t>
            </a:r>
            <a:r>
              <a:rPr lang="en-US" altLang="zh-CN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FileReader</a:t>
            </a:r>
            <a:r>
              <a:rPr lang="en-US" altLang="zh-CN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(source));</a:t>
            </a:r>
          </a:p>
          <a:p>
            <a:pPr marL="0" indent="0">
              <a:buNone/>
            </a:pPr>
            <a:r>
              <a:rPr lang="en-US" altLang="zh-CN" sz="25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3: long count = 0;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2: </a:t>
            </a:r>
            <a:r>
              <a:rPr lang="en-US" altLang="zh-CN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try {</a:t>
            </a:r>
            <a:endParaRPr lang="en-US" altLang="zh-CN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4:    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BufferedWriter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writer = new 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BufferedWriter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(new 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FileWriter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(destination));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4:    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try {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2:        String line = null;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2:        while ((line = </a:t>
            </a:r>
            <a:r>
              <a:rPr lang="en-US" altLang="zh-CN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reader.readLine</a:t>
            </a:r>
            <a:r>
              <a:rPr lang="en-US" altLang="zh-CN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()) != null</a:t>
            </a:r>
            <a:r>
              <a:rPr lang="en-US" altLang="zh-CN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 {</a:t>
            </a:r>
            <a:endParaRPr lang="en-US" altLang="zh-CN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3:            count++;</a:t>
            </a:r>
          </a:p>
          <a:p>
            <a:pPr marL="0" indent="0">
              <a:buNone/>
            </a:pPr>
            <a:r>
              <a:rPr lang="en-US" altLang="zh-CN" sz="25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4:            </a:t>
            </a:r>
            <a:r>
              <a:rPr lang="en-US" altLang="zh-CN" sz="25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writer.append</a:t>
            </a:r>
            <a:r>
              <a:rPr lang="en-US" altLang="zh-CN" sz="25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 line ).append( '\n' );</a:t>
            </a:r>
          </a:p>
          <a:p>
            <a:pPr marL="0" indent="0">
              <a:buNone/>
            </a:pPr>
            <a:r>
              <a:rPr lang="en-US" altLang="zh-CN" sz="25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2:        }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4:        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writer.close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4:    } catch (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IOException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e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4:        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writer.close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4:        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destination.delete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4:    }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2: } </a:t>
            </a:r>
            <a:r>
              <a:rPr lang="en-US" altLang="zh-CN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finally {</a:t>
            </a:r>
            <a:endParaRPr lang="en-US" altLang="zh-CN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2:     </a:t>
            </a:r>
            <a:r>
              <a:rPr lang="en-US" altLang="zh-CN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reader.close</a:t>
            </a:r>
            <a:r>
              <a:rPr lang="en-US" altLang="zh-CN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2: }</a:t>
            </a:r>
          </a:p>
          <a:p>
            <a:pPr marL="0" indent="0">
              <a:buNone/>
            </a:pPr>
            <a:r>
              <a:rPr lang="en-US" altLang="zh-CN" sz="25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3: </a:t>
            </a:r>
            <a:r>
              <a:rPr lang="en-US" altLang="zh-CN" sz="25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altLang="zh-CN" sz="25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(count)</a:t>
            </a:r>
            <a:endParaRPr lang="zh-CN" altLang="en-US" sz="25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5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接口整理</a:t>
            </a:r>
            <a:r>
              <a:rPr lang="en-US" altLang="zh-CN" dirty="0" smtClean="0"/>
              <a:t>(1)——</a:t>
            </a:r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public </a:t>
            </a:r>
            <a:r>
              <a:rPr lang="en-US" altLang="zh-CN" sz="2000" dirty="0" smtClean="0">
                <a:latin typeface="Consolas" pitchFamily="49" charset="0"/>
                <a:ea typeface="Batang" pitchFamily="18" charset="-127"/>
                <a:cs typeface="Consolas" pitchFamily="49" charset="0"/>
              </a:rPr>
              <a:t>interface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Input</a:t>
            </a:r>
            <a:r>
              <a:rPr lang="en-US" altLang="zh-CN" sz="2000" dirty="0" smtClean="0">
                <a:latin typeface="Consolas" pitchFamily="49" charset="0"/>
                <a:ea typeface="Batang" pitchFamily="18" charset="-127"/>
                <a:cs typeface="Consolas" pitchFamily="49" charset="0"/>
              </a:rPr>
              <a:t>&lt;T</a:t>
            </a: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, </a:t>
            </a:r>
            <a:r>
              <a:rPr lang="en-US" altLang="zh-CN" sz="2000" dirty="0" err="1">
                <a:latin typeface="Consolas" pitchFamily="49" charset="0"/>
                <a:ea typeface="Batang" pitchFamily="18" charset="-127"/>
                <a:cs typeface="Consolas" pitchFamily="49" charset="0"/>
              </a:rPr>
              <a:t>SenderThrowableType</a:t>
            </a: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 extends </a:t>
            </a:r>
            <a:r>
              <a:rPr lang="en-US" altLang="zh-CN" sz="2000" dirty="0" err="1">
                <a:latin typeface="Consolas" pitchFamily="49" charset="0"/>
                <a:ea typeface="Batang" pitchFamily="18" charset="-127"/>
                <a:cs typeface="Consolas" pitchFamily="49" charset="0"/>
              </a:rPr>
              <a:t>Throwable</a:t>
            </a: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&gt; </a:t>
            </a:r>
            <a:endParaRPr lang="en-US" altLang="zh-CN" sz="2000" dirty="0" smtClean="0">
              <a:latin typeface="Consolas" pitchFamily="49" charset="0"/>
              <a:ea typeface="Batang" pitchFamily="18" charset="-127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onsolas" pitchFamily="49" charset="0"/>
                <a:ea typeface="Batang" pitchFamily="18" charset="-127"/>
                <a:cs typeface="Consolas" pitchFamily="49" charset="0"/>
              </a:rPr>
              <a:t>{ 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Consolas" pitchFamily="49" charset="0"/>
                <a:ea typeface="Batang" pitchFamily="18" charset="-127"/>
                <a:cs typeface="Consolas" pitchFamily="49" charset="0"/>
              </a:rPr>
              <a:t>    &lt;</a:t>
            </a:r>
            <a:r>
              <a:rPr lang="en-US" altLang="zh-CN" sz="2000" dirty="0" err="1">
                <a:latin typeface="Consolas" pitchFamily="49" charset="0"/>
                <a:ea typeface="Batang" pitchFamily="18" charset="-127"/>
                <a:cs typeface="Consolas" pitchFamily="49" charset="0"/>
              </a:rPr>
              <a:t>ReceiverThrowableType</a:t>
            </a: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 extends </a:t>
            </a:r>
            <a:r>
              <a:rPr lang="en-US" altLang="zh-CN" sz="2000" dirty="0" err="1" smtClean="0">
                <a:latin typeface="Consolas" pitchFamily="49" charset="0"/>
                <a:ea typeface="Batang" pitchFamily="18" charset="-127"/>
                <a:cs typeface="Consolas" pitchFamily="49" charset="0"/>
              </a:rPr>
              <a:t>Throwable</a:t>
            </a:r>
            <a:r>
              <a:rPr lang="en-US" altLang="zh-CN" sz="2000" dirty="0" smtClean="0">
                <a:latin typeface="Consolas" pitchFamily="49" charset="0"/>
                <a:ea typeface="Batang" pitchFamily="18" charset="-127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Consolas" pitchFamily="49" charset="0"/>
                <a:ea typeface="Batang" pitchFamily="18" charset="-127"/>
                <a:cs typeface="Consolas" pitchFamily="49" charset="0"/>
              </a:rPr>
              <a:t>    void </a:t>
            </a:r>
            <a:r>
              <a:rPr lang="en-US" altLang="zh-CN" sz="2000" b="1" dirty="0" err="1">
                <a:solidFill>
                  <a:srgbClr val="0070C0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transferTo</a:t>
            </a: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( </a:t>
            </a:r>
            <a:endParaRPr lang="en-US" altLang="zh-CN" sz="2000" dirty="0" smtClean="0">
              <a:latin typeface="Consolas" pitchFamily="49" charset="0"/>
              <a:ea typeface="Batang" pitchFamily="18" charset="-127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Batang" pitchFamily="18" charset="-127"/>
                <a:cs typeface="Consolas" pitchFamily="49" charset="0"/>
              </a:rPr>
              <a:t>     </a:t>
            </a:r>
            <a:r>
              <a:rPr lang="en-US" altLang="zh-CN" sz="2000" b="1" dirty="0">
                <a:solidFill>
                  <a:srgbClr val="C00000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Output</a:t>
            </a:r>
            <a:r>
              <a:rPr lang="en-US" altLang="zh-CN" sz="2000" dirty="0" smtClean="0">
                <a:latin typeface="Consolas" pitchFamily="49" charset="0"/>
                <a:ea typeface="Batang" pitchFamily="18" charset="-127"/>
                <a:cs typeface="Consolas" pitchFamily="49" charset="0"/>
              </a:rPr>
              <a:t>&lt;</a:t>
            </a:r>
            <a:r>
              <a:rPr lang="en-US" altLang="zh-CN" sz="2000" dirty="0" err="1" smtClean="0">
                <a:latin typeface="Consolas" pitchFamily="49" charset="0"/>
                <a:ea typeface="Batang" pitchFamily="18" charset="-127"/>
                <a:cs typeface="Consolas" pitchFamily="49" charset="0"/>
              </a:rPr>
              <a:t>T,ReceiverThrowableType</a:t>
            </a: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&gt; </a:t>
            </a:r>
            <a:r>
              <a:rPr lang="en-US" altLang="zh-CN" sz="20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output</a:t>
            </a: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Batang" pitchFamily="18" charset="-127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Consolas" pitchFamily="49" charset="0"/>
                <a:ea typeface="Batang" pitchFamily="18" charset="-127"/>
                <a:cs typeface="Consolas" pitchFamily="49" charset="0"/>
              </a:rPr>
              <a:t>      throws </a:t>
            </a:r>
            <a:r>
              <a:rPr lang="en-US" altLang="zh-CN" sz="2000" dirty="0" err="1">
                <a:latin typeface="Consolas" pitchFamily="49" charset="0"/>
                <a:ea typeface="Batang" pitchFamily="18" charset="-127"/>
                <a:cs typeface="Consolas" pitchFamily="49" charset="0"/>
              </a:rPr>
              <a:t>SenderThrowableType</a:t>
            </a: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, </a:t>
            </a:r>
            <a:r>
              <a:rPr lang="en-US" altLang="zh-CN" sz="2000" dirty="0" err="1">
                <a:latin typeface="Consolas" pitchFamily="49" charset="0"/>
                <a:ea typeface="Batang" pitchFamily="18" charset="-127"/>
                <a:cs typeface="Consolas" pitchFamily="49" charset="0"/>
              </a:rPr>
              <a:t>ReceiverThrowableType</a:t>
            </a: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; </a:t>
            </a:r>
            <a:endParaRPr lang="en-US" altLang="zh-CN" sz="2000" dirty="0" smtClean="0">
              <a:latin typeface="Consolas" pitchFamily="49" charset="0"/>
              <a:ea typeface="Batang" pitchFamily="18" charset="-127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onsolas" pitchFamily="49" charset="0"/>
                <a:ea typeface="Batang" pitchFamily="18" charset="-127"/>
                <a:cs typeface="Consolas" pitchFamily="49" charset="0"/>
              </a:rPr>
              <a:t>}</a:t>
            </a:r>
            <a:endParaRPr lang="zh-CN" altLang="en-US" sz="2000" dirty="0">
              <a:latin typeface="Consolas" pitchFamily="49" charset="0"/>
              <a:ea typeface="Batang" pitchFamily="18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3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接口整理</a:t>
            </a:r>
            <a:r>
              <a:rPr lang="en-US" altLang="zh-CN" dirty="0" smtClean="0"/>
              <a:t>(2)——</a:t>
            </a:r>
            <a:r>
              <a:rPr lang="zh-CN" altLang="en-US" dirty="0"/>
              <a:t>输出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public interface </a:t>
            </a:r>
            <a:endParaRPr lang="en-US" altLang="zh-CN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Output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ReceiverThrowableType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Throwable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SenderThrowableType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Throwable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CN" sz="2000" b="1" dirty="0" err="1">
                <a:solidFill>
                  <a:srgbClr val="0070C0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receiveFrom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sz="2000" b="1" dirty="0">
                <a:solidFill>
                  <a:srgbClr val="C00000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Sender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SenderThrowableType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&gt; sender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      throws 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ReceiverThrowableType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000" dirty="0" err="1">
                <a:latin typeface="Consolas" pitchFamily="49" charset="0"/>
                <a:cs typeface="Consolas" pitchFamily="49" charset="0"/>
              </a:rPr>
              <a:t>SenderThrowableType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zh-CN" altLang="en-US" sz="2000" dirty="0">
              <a:latin typeface="Consolas" pitchFamily="49" charset="0"/>
              <a:ea typeface="Batang" pitchFamily="18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接口整理</a:t>
            </a:r>
            <a:r>
              <a:rPr lang="en-US" altLang="zh-CN" dirty="0" smtClean="0"/>
              <a:t>(3)——</a:t>
            </a:r>
            <a:r>
              <a:rPr lang="zh-CN" altLang="en-US" dirty="0" smtClean="0"/>
              <a:t>发送者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Consolas" pitchFamily="49" charset="0"/>
                <a:ea typeface="Batang" pitchFamily="18" charset="-127"/>
                <a:cs typeface="Consolas" pitchFamily="49" charset="0"/>
              </a:rPr>
              <a:t>public </a:t>
            </a: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interface </a:t>
            </a:r>
            <a:endParaRPr lang="en-US" altLang="zh-CN" sz="2000" dirty="0" smtClean="0">
              <a:latin typeface="Consolas" pitchFamily="49" charset="0"/>
              <a:ea typeface="Batang" pitchFamily="18" charset="-127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100" b="1" dirty="0" smtClean="0">
                <a:solidFill>
                  <a:srgbClr val="C00000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Sender</a:t>
            </a:r>
            <a:r>
              <a:rPr lang="en-US" altLang="zh-CN" sz="2000" dirty="0" smtClean="0">
                <a:latin typeface="Consolas" pitchFamily="49" charset="0"/>
                <a:ea typeface="Batang" pitchFamily="18" charset="-127"/>
                <a:cs typeface="Consolas" pitchFamily="49" charset="0"/>
              </a:rPr>
              <a:t>&lt;T</a:t>
            </a: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, </a:t>
            </a:r>
            <a:r>
              <a:rPr lang="en-US" altLang="zh-CN" sz="2000" dirty="0" err="1">
                <a:latin typeface="Consolas" pitchFamily="49" charset="0"/>
                <a:ea typeface="Batang" pitchFamily="18" charset="-127"/>
                <a:cs typeface="Consolas" pitchFamily="49" charset="0"/>
              </a:rPr>
              <a:t>SenderThrowableType</a:t>
            </a: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 extends </a:t>
            </a:r>
            <a:r>
              <a:rPr lang="en-US" altLang="zh-CN" sz="2000" dirty="0" err="1">
                <a:latin typeface="Consolas" pitchFamily="49" charset="0"/>
                <a:ea typeface="Batang" pitchFamily="18" charset="-127"/>
                <a:cs typeface="Consolas" pitchFamily="49" charset="0"/>
              </a:rPr>
              <a:t>Throwable</a:t>
            </a: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    &lt;</a:t>
            </a:r>
            <a:r>
              <a:rPr lang="en-US" altLang="zh-CN" sz="2000" dirty="0" err="1">
                <a:latin typeface="Consolas" pitchFamily="49" charset="0"/>
                <a:ea typeface="Batang" pitchFamily="18" charset="-127"/>
                <a:cs typeface="Consolas" pitchFamily="49" charset="0"/>
              </a:rPr>
              <a:t>ReceiverThrowableType</a:t>
            </a: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 extends </a:t>
            </a:r>
            <a:r>
              <a:rPr lang="en-US" altLang="zh-CN" sz="2000" dirty="0" err="1" smtClean="0">
                <a:latin typeface="Consolas" pitchFamily="49" charset="0"/>
                <a:ea typeface="Batang" pitchFamily="18" charset="-127"/>
                <a:cs typeface="Consolas" pitchFamily="49" charset="0"/>
              </a:rPr>
              <a:t>Throwable</a:t>
            </a:r>
            <a:r>
              <a:rPr lang="en-US" altLang="zh-CN" sz="2000" dirty="0" smtClean="0">
                <a:latin typeface="Consolas" pitchFamily="49" charset="0"/>
                <a:ea typeface="Batang" pitchFamily="18" charset="-127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Batang" pitchFamily="18" charset="-127"/>
                <a:cs typeface="Consolas" pitchFamily="49" charset="0"/>
              </a:rPr>
              <a:t>   void </a:t>
            </a:r>
            <a:r>
              <a:rPr lang="en-US" altLang="zh-CN" sz="2100" b="1" dirty="0" err="1">
                <a:solidFill>
                  <a:srgbClr val="0070C0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sendTo</a:t>
            </a:r>
            <a:r>
              <a:rPr lang="en-US" altLang="zh-CN" sz="2000" dirty="0" smtClean="0">
                <a:latin typeface="Consolas" pitchFamily="49" charset="0"/>
                <a:ea typeface="Batang" pitchFamily="18" charset="-127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     </a:t>
            </a:r>
            <a:r>
              <a:rPr lang="en-US" altLang="zh-CN" sz="2100" b="1" dirty="0" smtClean="0">
                <a:solidFill>
                  <a:srgbClr val="C00000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Receiver</a:t>
            </a:r>
            <a:r>
              <a:rPr lang="en-US" altLang="zh-CN" sz="2000" dirty="0" smtClean="0">
                <a:latin typeface="Consolas" pitchFamily="49" charset="0"/>
                <a:ea typeface="Batang" pitchFamily="18" charset="-127"/>
                <a:cs typeface="Consolas" pitchFamily="49" charset="0"/>
              </a:rPr>
              <a:t>&lt;T</a:t>
            </a: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, </a:t>
            </a:r>
            <a:r>
              <a:rPr lang="en-US" altLang="zh-CN" sz="2000" dirty="0" err="1">
                <a:latin typeface="Consolas" pitchFamily="49" charset="0"/>
                <a:ea typeface="Batang" pitchFamily="18" charset="-127"/>
                <a:cs typeface="Consolas" pitchFamily="49" charset="0"/>
              </a:rPr>
              <a:t>ReceiverThrowableType</a:t>
            </a: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&gt; receiver)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      </a:t>
            </a:r>
            <a:r>
              <a:rPr lang="en-US" altLang="zh-CN" sz="2000" dirty="0" smtClean="0">
                <a:latin typeface="Consolas" pitchFamily="49" charset="0"/>
                <a:ea typeface="Batang" pitchFamily="18" charset="-127"/>
                <a:cs typeface="Consolas" pitchFamily="49" charset="0"/>
              </a:rPr>
              <a:t>throws </a:t>
            </a:r>
            <a:r>
              <a:rPr lang="en-US" altLang="zh-CN" sz="2000" dirty="0" err="1">
                <a:latin typeface="Consolas" pitchFamily="49" charset="0"/>
                <a:ea typeface="Batang" pitchFamily="18" charset="-127"/>
                <a:cs typeface="Consolas" pitchFamily="49" charset="0"/>
              </a:rPr>
              <a:t>ReceiverThrowableType</a:t>
            </a: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, </a:t>
            </a:r>
            <a:r>
              <a:rPr lang="en-US" altLang="zh-CN" sz="2000" dirty="0" err="1">
                <a:latin typeface="Consolas" pitchFamily="49" charset="0"/>
                <a:ea typeface="Batang" pitchFamily="18" charset="-127"/>
                <a:cs typeface="Consolas" pitchFamily="49" charset="0"/>
              </a:rPr>
              <a:t>SenderThrowableType</a:t>
            </a: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}</a:t>
            </a:r>
            <a:endParaRPr lang="en-US" altLang="zh-CN" sz="2000" dirty="0" smtClean="0">
              <a:latin typeface="Consolas" pitchFamily="49" charset="0"/>
              <a:ea typeface="Batang" pitchFamily="18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接口整理</a:t>
            </a:r>
            <a:r>
              <a:rPr lang="en-US" altLang="zh-CN" dirty="0" smtClean="0"/>
              <a:t>(4)——</a:t>
            </a:r>
            <a:r>
              <a:rPr lang="zh-CN" altLang="en-US" dirty="0" smtClean="0"/>
              <a:t>接受者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24AC-B63F-4139-BB9E-D68295DC4FF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Consolas" pitchFamily="49" charset="0"/>
                <a:ea typeface="Batang" pitchFamily="18" charset="-127"/>
                <a:cs typeface="Consolas" pitchFamily="49" charset="0"/>
              </a:rPr>
              <a:t>public </a:t>
            </a: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interface </a:t>
            </a:r>
            <a:endParaRPr lang="en-US" altLang="zh-CN" sz="2000" dirty="0" smtClean="0">
              <a:latin typeface="Consolas" pitchFamily="49" charset="0"/>
              <a:ea typeface="Batang" pitchFamily="18" charset="-127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Receiver</a:t>
            </a:r>
            <a:r>
              <a:rPr lang="en-US" altLang="zh-CN" sz="2000" dirty="0" smtClean="0">
                <a:latin typeface="Consolas" pitchFamily="49" charset="0"/>
                <a:ea typeface="Batang" pitchFamily="18" charset="-127"/>
                <a:cs typeface="Consolas" pitchFamily="49" charset="0"/>
              </a:rPr>
              <a:t>&lt;T</a:t>
            </a: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, </a:t>
            </a:r>
            <a:r>
              <a:rPr lang="en-US" altLang="zh-CN" sz="2000" dirty="0" err="1">
                <a:latin typeface="Consolas" pitchFamily="49" charset="0"/>
                <a:ea typeface="Batang" pitchFamily="18" charset="-127"/>
                <a:cs typeface="Consolas" pitchFamily="49" charset="0"/>
              </a:rPr>
              <a:t>ReceiverThrowableType</a:t>
            </a: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 extends </a:t>
            </a:r>
            <a:r>
              <a:rPr lang="en-US" altLang="zh-CN" sz="2000" dirty="0" err="1">
                <a:latin typeface="Consolas" pitchFamily="49" charset="0"/>
                <a:ea typeface="Batang" pitchFamily="18" charset="-127"/>
                <a:cs typeface="Consolas" pitchFamily="49" charset="0"/>
              </a:rPr>
              <a:t>Throwable</a:t>
            </a: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    void </a:t>
            </a:r>
            <a:r>
              <a:rPr lang="en-US" altLang="zh-CN" sz="2000" b="1" dirty="0">
                <a:solidFill>
                  <a:srgbClr val="0070C0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receive</a:t>
            </a: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(T</a:t>
            </a: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 item)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        throws </a:t>
            </a:r>
            <a:r>
              <a:rPr lang="en-US" altLang="zh-CN" sz="2000" dirty="0" err="1">
                <a:latin typeface="Consolas" pitchFamily="49" charset="0"/>
                <a:ea typeface="Batang" pitchFamily="18" charset="-127"/>
                <a:cs typeface="Consolas" pitchFamily="49" charset="0"/>
              </a:rPr>
              <a:t>ReceiverThrowableType</a:t>
            </a: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itchFamily="49" charset="0"/>
                <a:ea typeface="Batang" pitchFamily="18" charset="-127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zh-CN" altLang="en-US" sz="2000" dirty="0">
              <a:latin typeface="Consolas" pitchFamily="49" charset="0"/>
              <a:ea typeface="Batang" pitchFamily="18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736</TotalTime>
  <Words>1816</Words>
  <Application>Microsoft Office PowerPoint</Application>
  <PresentationFormat>全屏显示(4:3)</PresentationFormat>
  <Paragraphs>263</Paragraphs>
  <Slides>23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质朴</vt:lpstr>
      <vt:lpstr>API设计实例分析</vt:lpstr>
      <vt:lpstr>目录</vt:lpstr>
      <vt:lpstr>IO API设计实例分析</vt:lpstr>
      <vt:lpstr>IO要解决的功能</vt:lpstr>
      <vt:lpstr>典型场景，划分功能</vt:lpstr>
      <vt:lpstr>接口整理(1)——输入</vt:lpstr>
      <vt:lpstr>接口整理(2)——输出</vt:lpstr>
      <vt:lpstr>接口整理(3)——发送者</vt:lpstr>
      <vt:lpstr>接口整理(4)——接受者</vt:lpstr>
      <vt:lpstr>标准使用方式（客户）</vt:lpstr>
      <vt:lpstr>拦截[传输]过程——过滤的API</vt:lpstr>
      <vt:lpstr>拦截[传输]过程——过滤的使用代码</vt:lpstr>
      <vt:lpstr>拦截[传输]过程——传输类型转换的API</vt:lpstr>
      <vt:lpstr>拦截[传输]过程——传输类型转换的使用代码</vt:lpstr>
      <vt:lpstr>IO API实现说明</vt:lpstr>
      <vt:lpstr>实现说明 &amp; Demo</vt:lpstr>
      <vt:lpstr>成本收益分析</vt:lpstr>
      <vt:lpstr>成本</vt:lpstr>
      <vt:lpstr>收效</vt:lpstr>
      <vt:lpstr>引申</vt:lpstr>
      <vt:lpstr>参考资料</vt:lpstr>
      <vt:lpstr>The Design Process</vt:lpstr>
      <vt:lpstr>PowerPoint 演示文稿</vt:lpstr>
    </vt:vector>
  </TitlesOfParts>
  <Company>oldratlee.com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API设计</dc:title>
  <dc:creator>Jerry Lee;oldratlee@gmail.com</dc:creator>
  <cp:lastModifiedBy>Jerry Lee</cp:lastModifiedBy>
  <cp:revision>85</cp:revision>
  <dcterms:created xsi:type="dcterms:W3CDTF">2012-07-08T05:28:09Z</dcterms:created>
  <dcterms:modified xsi:type="dcterms:W3CDTF">2012-07-19T12:26:19Z</dcterms:modified>
</cp:coreProperties>
</file>