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61" r:id="rId4"/>
    <p:sldId id="267" r:id="rId5"/>
    <p:sldId id="262" r:id="rId6"/>
    <p:sldId id="269" r:id="rId7"/>
    <p:sldId id="274" r:id="rId8"/>
    <p:sldId id="275" r:id="rId9"/>
    <p:sldId id="276" r:id="rId10"/>
    <p:sldId id="277" r:id="rId11"/>
    <p:sldId id="278" r:id="rId12"/>
    <p:sldId id="279" r:id="rId13"/>
    <p:sldId id="280" r:id="rId14"/>
    <p:sldId id="281" r:id="rId15"/>
    <p:sldId id="263" r:id="rId16"/>
    <p:sldId id="270" r:id="rId17"/>
    <p:sldId id="282" r:id="rId18"/>
    <p:sldId id="283" r:id="rId19"/>
    <p:sldId id="285" r:id="rId20"/>
    <p:sldId id="286" r:id="rId21"/>
    <p:sldId id="284" r:id="rId22"/>
    <p:sldId id="289" r:id="rId23"/>
    <p:sldId id="288" r:id="rId24"/>
    <p:sldId id="292" r:id="rId25"/>
    <p:sldId id="291" r:id="rId26"/>
    <p:sldId id="264" r:id="rId27"/>
    <p:sldId id="271" r:id="rId28"/>
    <p:sldId id="265" r:id="rId29"/>
    <p:sldId id="273" r:id="rId30"/>
    <p:sldId id="266" r:id="rId31"/>
    <p:sldId id="27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C7A0"/>
    <a:srgbClr val="52618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4581" autoAdjust="0"/>
  </p:normalViewPr>
  <p:slideViewPr>
    <p:cSldViewPr snapToGrid="0" showGuides="1">
      <p:cViewPr varScale="1">
        <p:scale>
          <a:sx n="105" d="100"/>
          <a:sy n="105" d="100"/>
        </p:scale>
        <p:origin x="858" y="114"/>
      </p:cViewPr>
      <p:guideLst>
        <p:guide orient="horz" pos="2160"/>
        <p:guide pos="3840"/>
      </p:guideLst>
    </p:cSldViewPr>
  </p:slideViewPr>
  <p:outlineViewPr>
    <p:cViewPr>
      <p:scale>
        <a:sx n="33" d="100"/>
        <a:sy n="33" d="100"/>
      </p:scale>
      <p:origin x="0" y="-4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7EDBB-4C7E-458C-8081-732E81F2C989}" type="datetimeFigureOut">
              <a:rPr lang="zh-CN" altLang="en-US" smtClean="0"/>
              <a:t>2022/6/18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64D19-9D93-47A8-8EC6-5175BEEC192E}" type="slidenum">
              <a:rPr lang="zh-CN" altLang="en-US" smtClean="0"/>
              <a:t>‹#›</a:t>
            </a:fld>
            <a:endParaRPr lang="zh-CN" altLang="en-US"/>
          </a:p>
        </p:txBody>
      </p:sp>
    </p:spTree>
    <p:extLst>
      <p:ext uri="{BB962C8B-B14F-4D97-AF65-F5344CB8AC3E}">
        <p14:creationId xmlns:p14="http://schemas.microsoft.com/office/powerpoint/2010/main" val="4065225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a:t>
            </a:fld>
            <a:endParaRPr lang="zh-CN" altLang="en-US"/>
          </a:p>
        </p:txBody>
      </p:sp>
    </p:spTree>
    <p:extLst>
      <p:ext uri="{BB962C8B-B14F-4D97-AF65-F5344CB8AC3E}">
        <p14:creationId xmlns:p14="http://schemas.microsoft.com/office/powerpoint/2010/main" val="2051857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13</a:t>
            </a:fld>
            <a:endParaRPr lang="zh-CN" altLang="en-US"/>
          </a:p>
        </p:txBody>
      </p:sp>
    </p:spTree>
    <p:extLst>
      <p:ext uri="{BB962C8B-B14F-4D97-AF65-F5344CB8AC3E}">
        <p14:creationId xmlns:p14="http://schemas.microsoft.com/office/powerpoint/2010/main" val="2393847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14</a:t>
            </a:fld>
            <a:endParaRPr lang="zh-CN" altLang="en-US"/>
          </a:p>
        </p:txBody>
      </p:sp>
    </p:spTree>
    <p:extLst>
      <p:ext uri="{BB962C8B-B14F-4D97-AF65-F5344CB8AC3E}">
        <p14:creationId xmlns:p14="http://schemas.microsoft.com/office/powerpoint/2010/main" val="4102315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16</a:t>
            </a:fld>
            <a:endParaRPr lang="zh-CN" altLang="en-US"/>
          </a:p>
        </p:txBody>
      </p:sp>
    </p:spTree>
    <p:extLst>
      <p:ext uri="{BB962C8B-B14F-4D97-AF65-F5344CB8AC3E}">
        <p14:creationId xmlns:p14="http://schemas.microsoft.com/office/powerpoint/2010/main" val="2364811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17</a:t>
            </a:fld>
            <a:endParaRPr lang="zh-CN" altLang="en-US"/>
          </a:p>
        </p:txBody>
      </p:sp>
    </p:spTree>
    <p:extLst>
      <p:ext uri="{BB962C8B-B14F-4D97-AF65-F5344CB8AC3E}">
        <p14:creationId xmlns:p14="http://schemas.microsoft.com/office/powerpoint/2010/main" val="940340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18</a:t>
            </a:fld>
            <a:endParaRPr lang="zh-CN" altLang="en-US"/>
          </a:p>
        </p:txBody>
      </p:sp>
    </p:spTree>
    <p:extLst>
      <p:ext uri="{BB962C8B-B14F-4D97-AF65-F5344CB8AC3E}">
        <p14:creationId xmlns:p14="http://schemas.microsoft.com/office/powerpoint/2010/main" val="2018765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19</a:t>
            </a:fld>
            <a:endParaRPr lang="zh-CN" altLang="en-US"/>
          </a:p>
        </p:txBody>
      </p:sp>
    </p:spTree>
    <p:extLst>
      <p:ext uri="{BB962C8B-B14F-4D97-AF65-F5344CB8AC3E}">
        <p14:creationId xmlns:p14="http://schemas.microsoft.com/office/powerpoint/2010/main" val="3716848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20</a:t>
            </a:fld>
            <a:endParaRPr lang="zh-CN" altLang="en-US"/>
          </a:p>
        </p:txBody>
      </p:sp>
    </p:spTree>
    <p:extLst>
      <p:ext uri="{BB962C8B-B14F-4D97-AF65-F5344CB8AC3E}">
        <p14:creationId xmlns:p14="http://schemas.microsoft.com/office/powerpoint/2010/main" val="2823277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21</a:t>
            </a:fld>
            <a:endParaRPr lang="zh-CN" altLang="en-US"/>
          </a:p>
        </p:txBody>
      </p:sp>
    </p:spTree>
    <p:extLst>
      <p:ext uri="{BB962C8B-B14F-4D97-AF65-F5344CB8AC3E}">
        <p14:creationId xmlns:p14="http://schemas.microsoft.com/office/powerpoint/2010/main" val="1499373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22</a:t>
            </a:fld>
            <a:endParaRPr lang="zh-CN" altLang="en-US"/>
          </a:p>
        </p:txBody>
      </p:sp>
    </p:spTree>
    <p:extLst>
      <p:ext uri="{BB962C8B-B14F-4D97-AF65-F5344CB8AC3E}">
        <p14:creationId xmlns:p14="http://schemas.microsoft.com/office/powerpoint/2010/main" val="2509130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23</a:t>
            </a:fld>
            <a:endParaRPr lang="zh-CN" altLang="en-US"/>
          </a:p>
        </p:txBody>
      </p:sp>
    </p:spTree>
    <p:extLst>
      <p:ext uri="{BB962C8B-B14F-4D97-AF65-F5344CB8AC3E}">
        <p14:creationId xmlns:p14="http://schemas.microsoft.com/office/powerpoint/2010/main" val="3536193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4</a:t>
            </a:fld>
            <a:endParaRPr lang="zh-CN" altLang="en-US"/>
          </a:p>
        </p:txBody>
      </p:sp>
    </p:spTree>
    <p:extLst>
      <p:ext uri="{BB962C8B-B14F-4D97-AF65-F5344CB8AC3E}">
        <p14:creationId xmlns:p14="http://schemas.microsoft.com/office/powerpoint/2010/main" val="2435600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24</a:t>
            </a:fld>
            <a:endParaRPr lang="zh-CN" altLang="en-US"/>
          </a:p>
        </p:txBody>
      </p:sp>
    </p:spTree>
    <p:extLst>
      <p:ext uri="{BB962C8B-B14F-4D97-AF65-F5344CB8AC3E}">
        <p14:creationId xmlns:p14="http://schemas.microsoft.com/office/powerpoint/2010/main" val="794653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25</a:t>
            </a:fld>
            <a:endParaRPr lang="zh-CN" altLang="en-US"/>
          </a:p>
        </p:txBody>
      </p:sp>
    </p:spTree>
    <p:extLst>
      <p:ext uri="{BB962C8B-B14F-4D97-AF65-F5344CB8AC3E}">
        <p14:creationId xmlns:p14="http://schemas.microsoft.com/office/powerpoint/2010/main" val="2031053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27</a:t>
            </a:fld>
            <a:endParaRPr lang="zh-CN" altLang="en-US"/>
          </a:p>
        </p:txBody>
      </p:sp>
    </p:spTree>
    <p:extLst>
      <p:ext uri="{BB962C8B-B14F-4D97-AF65-F5344CB8AC3E}">
        <p14:creationId xmlns:p14="http://schemas.microsoft.com/office/powerpoint/2010/main" val="206762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29</a:t>
            </a:fld>
            <a:endParaRPr lang="zh-CN" altLang="en-US"/>
          </a:p>
        </p:txBody>
      </p:sp>
    </p:spTree>
    <p:extLst>
      <p:ext uri="{BB962C8B-B14F-4D97-AF65-F5344CB8AC3E}">
        <p14:creationId xmlns:p14="http://schemas.microsoft.com/office/powerpoint/2010/main" val="3271246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31</a:t>
            </a:fld>
            <a:endParaRPr lang="zh-CN" altLang="en-US"/>
          </a:p>
        </p:txBody>
      </p:sp>
    </p:spTree>
    <p:extLst>
      <p:ext uri="{BB962C8B-B14F-4D97-AF65-F5344CB8AC3E}">
        <p14:creationId xmlns:p14="http://schemas.microsoft.com/office/powerpoint/2010/main" val="2891918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6</a:t>
            </a:fld>
            <a:endParaRPr lang="zh-CN" altLang="en-US"/>
          </a:p>
        </p:txBody>
      </p:sp>
    </p:spTree>
    <p:extLst>
      <p:ext uri="{BB962C8B-B14F-4D97-AF65-F5344CB8AC3E}">
        <p14:creationId xmlns:p14="http://schemas.microsoft.com/office/powerpoint/2010/main" val="618673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7</a:t>
            </a:fld>
            <a:endParaRPr lang="zh-CN" altLang="en-US"/>
          </a:p>
        </p:txBody>
      </p:sp>
    </p:spTree>
    <p:extLst>
      <p:ext uri="{BB962C8B-B14F-4D97-AF65-F5344CB8AC3E}">
        <p14:creationId xmlns:p14="http://schemas.microsoft.com/office/powerpoint/2010/main" val="2173258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8</a:t>
            </a:fld>
            <a:endParaRPr lang="zh-CN" altLang="en-US"/>
          </a:p>
        </p:txBody>
      </p:sp>
    </p:spTree>
    <p:extLst>
      <p:ext uri="{BB962C8B-B14F-4D97-AF65-F5344CB8AC3E}">
        <p14:creationId xmlns:p14="http://schemas.microsoft.com/office/powerpoint/2010/main" val="3227790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9</a:t>
            </a:fld>
            <a:endParaRPr lang="zh-CN" altLang="en-US"/>
          </a:p>
        </p:txBody>
      </p:sp>
    </p:spTree>
    <p:extLst>
      <p:ext uri="{BB962C8B-B14F-4D97-AF65-F5344CB8AC3E}">
        <p14:creationId xmlns:p14="http://schemas.microsoft.com/office/powerpoint/2010/main" val="2896861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10</a:t>
            </a:fld>
            <a:endParaRPr lang="zh-CN" altLang="en-US"/>
          </a:p>
        </p:txBody>
      </p:sp>
    </p:spTree>
    <p:extLst>
      <p:ext uri="{BB962C8B-B14F-4D97-AF65-F5344CB8AC3E}">
        <p14:creationId xmlns:p14="http://schemas.microsoft.com/office/powerpoint/2010/main" val="3174402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11</a:t>
            </a:fld>
            <a:endParaRPr lang="zh-CN" altLang="en-US"/>
          </a:p>
        </p:txBody>
      </p:sp>
    </p:spTree>
    <p:extLst>
      <p:ext uri="{BB962C8B-B14F-4D97-AF65-F5344CB8AC3E}">
        <p14:creationId xmlns:p14="http://schemas.microsoft.com/office/powerpoint/2010/main" val="1854799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12</a:t>
            </a:fld>
            <a:endParaRPr lang="zh-CN" altLang="en-US"/>
          </a:p>
        </p:txBody>
      </p:sp>
    </p:spTree>
    <p:extLst>
      <p:ext uri="{BB962C8B-B14F-4D97-AF65-F5344CB8AC3E}">
        <p14:creationId xmlns:p14="http://schemas.microsoft.com/office/powerpoint/2010/main" val="880246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640CAB6-B07E-4BA4-BC4B-DDB8D129D594}" type="datetimeFigureOut">
              <a:rPr lang="zh-CN" altLang="en-US" smtClean="0"/>
              <a:t>2022/6/18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640CAB6-B07E-4BA4-BC4B-DDB8D129D594}" type="datetimeFigureOut">
              <a:rPr lang="zh-CN" altLang="en-US" smtClean="0"/>
              <a:t>2022/6/18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640CAB6-B07E-4BA4-BC4B-DDB8D129D594}" type="datetimeFigureOut">
              <a:rPr lang="zh-CN" altLang="en-US" smtClean="0"/>
              <a:t>2022/6/18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40CAB6-B07E-4BA4-BC4B-DDB8D129D594}" type="datetimeFigureOut">
              <a:rPr lang="zh-CN" altLang="en-US" smtClean="0"/>
              <a:t>2022/6/18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640CAB6-B07E-4BA4-BC4B-DDB8D129D594}" type="datetimeFigureOut">
              <a:rPr lang="zh-CN" altLang="en-US" smtClean="0"/>
              <a:t>2022/6/18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640CAB6-B07E-4BA4-BC4B-DDB8D129D594}" type="datetimeFigureOut">
              <a:rPr lang="zh-CN" altLang="en-US" smtClean="0"/>
              <a:t>2022/6/18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0CAB6-B07E-4BA4-BC4B-DDB8D129D594}" type="datetimeFigureOut">
              <a:rPr lang="zh-CN" altLang="en-US" smtClean="0"/>
              <a:t>2022/6/18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B4A21-C178-4EF4-9692-581FD3539F5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14109" y="1855351"/>
            <a:ext cx="5900551" cy="892552"/>
          </a:xfrm>
          <a:prstGeom prst="rect">
            <a:avLst/>
          </a:prstGeom>
          <a:noFill/>
        </p:spPr>
        <p:txBody>
          <a:bodyPr wrap="square" rtlCol="0">
            <a:spAutoFit/>
          </a:bodyPr>
          <a:lstStyle/>
          <a:p>
            <a:pPr algn="dist"/>
            <a:r>
              <a:rPr lang="zh-TW" altLang="en-US" sz="5200" b="1" dirty="0">
                <a:solidFill>
                  <a:srgbClr val="526188"/>
                </a:solidFill>
                <a:latin typeface="微软雅黑" panose="020B0503020204020204" pitchFamily="34" charset="-122"/>
                <a:ea typeface="微软雅黑" panose="020B0503020204020204" pitchFamily="34" charset="-122"/>
              </a:rPr>
              <a:t>系統分析</a:t>
            </a:r>
            <a:r>
              <a:rPr lang="en-US" altLang="zh-TW" sz="5200" b="1" dirty="0">
                <a:solidFill>
                  <a:srgbClr val="526188"/>
                </a:solidFill>
                <a:latin typeface="微软雅黑" panose="020B0503020204020204" pitchFamily="34" charset="-122"/>
                <a:ea typeface="微软雅黑" panose="020B0503020204020204" pitchFamily="34" charset="-122"/>
              </a:rPr>
              <a:t>-</a:t>
            </a:r>
            <a:r>
              <a:rPr lang="zh-TW" altLang="en-US" sz="5200" b="1" dirty="0">
                <a:solidFill>
                  <a:srgbClr val="526188"/>
                </a:solidFill>
                <a:latin typeface="微软雅黑" panose="020B0503020204020204" pitchFamily="34" charset="-122"/>
                <a:ea typeface="微软雅黑" panose="020B0503020204020204" pitchFamily="34" charset="-122"/>
              </a:rPr>
              <a:t>第一組</a:t>
            </a:r>
            <a:endParaRPr lang="en-US" altLang="zh-TW" sz="5200" b="1" dirty="0">
              <a:solidFill>
                <a:srgbClr val="526188"/>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38695" y="4044750"/>
            <a:ext cx="6220054" cy="523220"/>
          </a:xfrm>
          <a:prstGeom prst="rect">
            <a:avLst/>
          </a:prstGeom>
          <a:noFill/>
        </p:spPr>
        <p:txBody>
          <a:bodyPr wrap="square" rtlCol="0">
            <a:spAutoFit/>
          </a:bodyPr>
          <a:lstStyle/>
          <a:p>
            <a:pPr algn="dist"/>
            <a:r>
              <a:rPr lang="zh-TW" altLang="en-US" sz="2800" dirty="0">
                <a:solidFill>
                  <a:schemeClr val="bg2">
                    <a:lumMod val="50000"/>
                  </a:schemeClr>
                </a:solidFill>
                <a:latin typeface="Aharoni" panose="02010803020104030203" pitchFamily="2" charset="-79"/>
                <a:ea typeface="微軟正黑體" panose="020B0604030504040204" pitchFamily="34" charset="-120"/>
                <a:cs typeface="Aharoni" panose="02010803020104030203" pitchFamily="2" charset="-79"/>
              </a:rPr>
              <a:t>組員：邱韋翔、陳宗誌、蔡旻蓉</a:t>
            </a:r>
            <a:endParaRPr lang="zh-CN" altLang="en-US" sz="2800" dirty="0">
              <a:solidFill>
                <a:schemeClr val="bg2">
                  <a:lumMod val="50000"/>
                </a:schemeClr>
              </a:solidFill>
              <a:latin typeface="Aharoni" panose="02010803020104030203" pitchFamily="2" charset="-79"/>
              <a:ea typeface="微軟正黑體" panose="020B0604030504040204" pitchFamily="34" charset="-120"/>
              <a:cs typeface="Aharoni" panose="02010803020104030203" pitchFamily="2" charset="-79"/>
            </a:endParaRPr>
          </a:p>
        </p:txBody>
      </p:sp>
      <p:sp>
        <p:nvSpPr>
          <p:cNvPr id="21" name="文本框 20"/>
          <p:cNvSpPr txBox="1"/>
          <p:nvPr/>
        </p:nvSpPr>
        <p:spPr>
          <a:xfrm>
            <a:off x="457701" y="3945095"/>
            <a:ext cx="2952249" cy="584775"/>
          </a:xfrm>
          <a:prstGeom prst="rect">
            <a:avLst/>
          </a:prstGeom>
          <a:noFill/>
        </p:spPr>
        <p:txBody>
          <a:bodyPr wrap="square" rtlCol="0">
            <a:spAutoFit/>
          </a:bodyPr>
          <a:lstStyle/>
          <a:p>
            <a:pPr algn="dist"/>
            <a:endParaRPr lang="zh-CN" altLang="en-US" sz="3200" dirty="0">
              <a:solidFill>
                <a:schemeClr val="bg2">
                  <a:lumMod val="50000"/>
                </a:schemeClr>
              </a:solidFill>
              <a:latin typeface="Aharoni" panose="02010803020104030203" pitchFamily="2" charset="-79"/>
              <a:cs typeface="Aharoni" panose="02010803020104030203" pitchFamily="2" charset="-79"/>
            </a:endParaRPr>
          </a:p>
        </p:txBody>
      </p:sp>
      <p:sp>
        <p:nvSpPr>
          <p:cNvPr id="23" name="文本框 22"/>
          <p:cNvSpPr txBox="1"/>
          <p:nvPr/>
        </p:nvSpPr>
        <p:spPr>
          <a:xfrm>
            <a:off x="438695" y="4886069"/>
            <a:ext cx="1816304" cy="584775"/>
          </a:xfrm>
          <a:prstGeom prst="rect">
            <a:avLst/>
          </a:prstGeom>
          <a:noFill/>
        </p:spPr>
        <p:txBody>
          <a:bodyPr wrap="square" rtlCol="0">
            <a:spAutoFit/>
          </a:bodyPr>
          <a:lstStyle/>
          <a:p>
            <a:pPr algn="dist"/>
            <a:r>
              <a:rPr lang="zh-TW" altLang="en-US" sz="1600" b="1" dirty="0">
                <a:solidFill>
                  <a:schemeClr val="bg2">
                    <a:lumMod val="50000"/>
                  </a:schemeClr>
                </a:solidFill>
                <a:latin typeface="微软雅黑" panose="020B0503020204020204" pitchFamily="34" charset="-122"/>
                <a:ea typeface="微软雅黑" panose="020B0503020204020204" pitchFamily="34" charset="-122"/>
                <a:cs typeface="文泉驿等宽微米黑" panose="020B0606030804020204" pitchFamily="34" charset="-122"/>
              </a:rPr>
              <a:t>報告日期：</a:t>
            </a:r>
            <a:r>
              <a:rPr lang="en-US" altLang="zh-TW" sz="1600" b="1" dirty="0">
                <a:solidFill>
                  <a:schemeClr val="bg2">
                    <a:lumMod val="50000"/>
                  </a:schemeClr>
                </a:solidFill>
                <a:latin typeface="微软雅黑" panose="020B0503020204020204" pitchFamily="34" charset="-122"/>
                <a:ea typeface="微软雅黑" panose="020B0503020204020204" pitchFamily="34" charset="-122"/>
                <a:cs typeface="文泉驿等宽微米黑" panose="020B0606030804020204" pitchFamily="34" charset="-122"/>
              </a:rPr>
              <a:t>111/06/21</a:t>
            </a:r>
            <a:endParaRPr lang="zh-CN" altLang="en-US" sz="1600" b="1" dirty="0">
              <a:solidFill>
                <a:schemeClr val="bg2">
                  <a:lumMod val="50000"/>
                </a:schemeClr>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cxnSp>
        <p:nvCxnSpPr>
          <p:cNvPr id="24" name="直接连接符 23"/>
          <p:cNvCxnSpPr/>
          <p:nvPr/>
        </p:nvCxnSpPr>
        <p:spPr>
          <a:xfrm>
            <a:off x="521376" y="4595127"/>
            <a:ext cx="6112788" cy="0"/>
          </a:xfrm>
          <a:prstGeom prst="line">
            <a:avLst/>
          </a:prstGeom>
          <a:ln w="31750">
            <a:solidFill>
              <a:srgbClr val="526188"/>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698566" y="879190"/>
            <a:ext cx="5376171" cy="5485135"/>
            <a:chOff x="6698566" y="879190"/>
            <a:chExt cx="5376171" cy="5485135"/>
          </a:xfrm>
        </p:grpSpPr>
        <p:pic>
          <p:nvPicPr>
            <p:cNvPr id="35" name="图片 34"/>
            <p:cNvPicPr>
              <a:picLocks noChangeAspect="1"/>
            </p:cNvPicPr>
            <p:nvPr/>
          </p:nvPicPr>
          <p:blipFill>
            <a:blip r:embed="rId2"/>
            <a:stretch>
              <a:fillRect/>
            </a:stretch>
          </p:blipFill>
          <p:spPr>
            <a:xfrm>
              <a:off x="8811925" y="5470844"/>
              <a:ext cx="573074" cy="652329"/>
            </a:xfrm>
            <a:prstGeom prst="rect">
              <a:avLst/>
            </a:prstGeom>
          </p:spPr>
        </p:pic>
        <p:pic>
          <p:nvPicPr>
            <p:cNvPr id="33" name="图片 32"/>
            <p:cNvPicPr>
              <a:picLocks noChangeAspect="1"/>
            </p:cNvPicPr>
            <p:nvPr/>
          </p:nvPicPr>
          <p:blipFill>
            <a:blip r:embed="rId3"/>
            <a:stretch>
              <a:fillRect/>
            </a:stretch>
          </p:blipFill>
          <p:spPr>
            <a:xfrm>
              <a:off x="7483297" y="4565510"/>
              <a:ext cx="1438781" cy="1231499"/>
            </a:xfrm>
            <a:prstGeom prst="rect">
              <a:avLst/>
            </a:prstGeom>
          </p:spPr>
        </p:pic>
        <p:pic>
          <p:nvPicPr>
            <p:cNvPr id="31" name="图片 30"/>
            <p:cNvPicPr>
              <a:picLocks noChangeAspect="1"/>
            </p:cNvPicPr>
            <p:nvPr/>
          </p:nvPicPr>
          <p:blipFill>
            <a:blip r:embed="rId4"/>
            <a:stretch>
              <a:fillRect/>
            </a:stretch>
          </p:blipFill>
          <p:spPr>
            <a:xfrm>
              <a:off x="6698566" y="879190"/>
              <a:ext cx="3828620" cy="3298222"/>
            </a:xfrm>
            <a:prstGeom prst="rect">
              <a:avLst/>
            </a:prstGeom>
          </p:spPr>
        </p:pic>
        <p:pic>
          <p:nvPicPr>
            <p:cNvPr id="9" name="图片 8"/>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32" name="图片 31"/>
            <p:cNvPicPr>
              <a:picLocks noChangeAspect="1"/>
            </p:cNvPicPr>
            <p:nvPr/>
          </p:nvPicPr>
          <p:blipFill>
            <a:blip r:embed="rId6"/>
            <a:stretch>
              <a:fillRect/>
            </a:stretch>
          </p:blipFill>
          <p:spPr>
            <a:xfrm>
              <a:off x="8520461" y="3297771"/>
              <a:ext cx="3554276" cy="3066554"/>
            </a:xfrm>
            <a:prstGeom prst="rect">
              <a:avLst/>
            </a:prstGeom>
          </p:spPr>
        </p:pic>
      </p:grpSp>
      <p:sp>
        <p:nvSpPr>
          <p:cNvPr id="16" name="文本框 18"/>
          <p:cNvSpPr txBox="1"/>
          <p:nvPr/>
        </p:nvSpPr>
        <p:spPr>
          <a:xfrm>
            <a:off x="414109" y="3011606"/>
            <a:ext cx="5900551" cy="769441"/>
          </a:xfrm>
          <a:prstGeom prst="rect">
            <a:avLst/>
          </a:prstGeom>
          <a:noFill/>
        </p:spPr>
        <p:txBody>
          <a:bodyPr wrap="square" rtlCol="0">
            <a:spAutoFit/>
          </a:bodyPr>
          <a:lstStyle/>
          <a:p>
            <a:pPr algn="just"/>
            <a:r>
              <a:rPr lang="zh-TW" altLang="en-US" sz="4400" dirty="0">
                <a:solidFill>
                  <a:srgbClr val="526188"/>
                </a:solidFill>
                <a:latin typeface="Arial" panose="020B0604020202020204" pitchFamily="34" charset="0"/>
                <a:ea typeface="微软雅黑" panose="020B0503020204020204" pitchFamily="34" charset="-122"/>
              </a:rPr>
              <a:t>主題：</a:t>
            </a:r>
            <a:r>
              <a:rPr lang="en-US" altLang="zh-TW" sz="4400" kern="0" dirty="0">
                <a:solidFill>
                  <a:srgbClr val="526188"/>
                </a:solidFill>
                <a:latin typeface="Arial" panose="020B0604020202020204" pitchFamily="34" charset="0"/>
                <a:ea typeface="微软雅黑" panose="020B0503020204020204" pitchFamily="34" charset="-122"/>
              </a:rPr>
              <a:t>Spotify</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3" name="圖片 2"/>
          <p:cNvPicPr>
            <a:picLocks noChangeAspect="1"/>
          </p:cNvPicPr>
          <p:nvPr/>
        </p:nvPicPr>
        <p:blipFill>
          <a:blip r:embed="rId3"/>
          <a:stretch>
            <a:fillRect/>
          </a:stretch>
        </p:blipFill>
        <p:spPr>
          <a:xfrm>
            <a:off x="723447" y="1649267"/>
            <a:ext cx="3038475" cy="1647825"/>
          </a:xfrm>
          <a:prstGeom prst="rect">
            <a:avLst/>
          </a:prstGeom>
        </p:spPr>
      </p:pic>
      <p:pic>
        <p:nvPicPr>
          <p:cNvPr id="4" name="圖片 3"/>
          <p:cNvPicPr>
            <a:picLocks noChangeAspect="1"/>
          </p:cNvPicPr>
          <p:nvPr/>
        </p:nvPicPr>
        <p:blipFill>
          <a:blip r:embed="rId4"/>
          <a:stretch>
            <a:fillRect/>
          </a:stretch>
        </p:blipFill>
        <p:spPr>
          <a:xfrm>
            <a:off x="4122262" y="1136155"/>
            <a:ext cx="4375914" cy="3447906"/>
          </a:xfrm>
          <a:prstGeom prst="rect">
            <a:avLst/>
          </a:prstGeom>
        </p:spPr>
      </p:pic>
      <p:sp>
        <p:nvSpPr>
          <p:cNvPr id="11" name="文字方塊 10"/>
          <p:cNvSpPr txBox="1"/>
          <p:nvPr/>
        </p:nvSpPr>
        <p:spPr>
          <a:xfrm>
            <a:off x="9144001" y="1461960"/>
            <a:ext cx="2355272" cy="646331"/>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會員作業</a:t>
            </a:r>
          </a:p>
        </p:txBody>
      </p:sp>
    </p:spTree>
    <p:extLst>
      <p:ext uri="{BB962C8B-B14F-4D97-AF65-F5344CB8AC3E}">
        <p14:creationId xmlns:p14="http://schemas.microsoft.com/office/powerpoint/2010/main" val="411429524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894051" y="2283820"/>
            <a:ext cx="7134225" cy="962025"/>
          </a:xfrm>
          <a:prstGeom prst="rect">
            <a:avLst/>
          </a:prstGeom>
        </p:spPr>
      </p:pic>
      <p:sp>
        <p:nvSpPr>
          <p:cNvPr id="9" name="文字方塊 8"/>
          <p:cNvSpPr txBox="1"/>
          <p:nvPr/>
        </p:nvSpPr>
        <p:spPr>
          <a:xfrm>
            <a:off x="9144001" y="1461960"/>
            <a:ext cx="2133599" cy="646331"/>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音樂功能</a:t>
            </a:r>
          </a:p>
        </p:txBody>
      </p:sp>
    </p:spTree>
    <p:extLst>
      <p:ext uri="{BB962C8B-B14F-4D97-AF65-F5344CB8AC3E}">
        <p14:creationId xmlns:p14="http://schemas.microsoft.com/office/powerpoint/2010/main" val="194737903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3" name="圖片 2"/>
          <p:cNvPicPr>
            <a:picLocks noChangeAspect="1"/>
          </p:cNvPicPr>
          <p:nvPr/>
        </p:nvPicPr>
        <p:blipFill>
          <a:blip r:embed="rId3"/>
          <a:stretch>
            <a:fillRect/>
          </a:stretch>
        </p:blipFill>
        <p:spPr>
          <a:xfrm>
            <a:off x="786947" y="1365759"/>
            <a:ext cx="7921625" cy="3862668"/>
          </a:xfrm>
          <a:prstGeom prst="rect">
            <a:avLst/>
          </a:prstGeom>
        </p:spPr>
      </p:pic>
      <p:sp>
        <p:nvSpPr>
          <p:cNvPr id="11" name="文字方塊 10"/>
          <p:cNvSpPr txBox="1"/>
          <p:nvPr/>
        </p:nvSpPr>
        <p:spPr>
          <a:xfrm>
            <a:off x="9144001" y="1461960"/>
            <a:ext cx="2189017" cy="1200329"/>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音樂收藏作業</a:t>
            </a:r>
          </a:p>
        </p:txBody>
      </p:sp>
    </p:spTree>
    <p:extLst>
      <p:ext uri="{BB962C8B-B14F-4D97-AF65-F5344CB8AC3E}">
        <p14:creationId xmlns:p14="http://schemas.microsoft.com/office/powerpoint/2010/main" val="83096342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786947" y="1433385"/>
            <a:ext cx="6894959" cy="3430349"/>
          </a:xfrm>
          <a:prstGeom prst="rect">
            <a:avLst/>
          </a:prstGeom>
        </p:spPr>
      </p:pic>
      <p:sp>
        <p:nvSpPr>
          <p:cNvPr id="9" name="文字方塊 8"/>
          <p:cNvSpPr txBox="1"/>
          <p:nvPr/>
        </p:nvSpPr>
        <p:spPr>
          <a:xfrm>
            <a:off x="8401051" y="1433385"/>
            <a:ext cx="2405494" cy="646331"/>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搜尋作業</a:t>
            </a:r>
          </a:p>
        </p:txBody>
      </p:sp>
    </p:spTree>
    <p:extLst>
      <p:ext uri="{BB962C8B-B14F-4D97-AF65-F5344CB8AC3E}">
        <p14:creationId xmlns:p14="http://schemas.microsoft.com/office/powerpoint/2010/main" val="353976316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786947" y="1421603"/>
            <a:ext cx="7458075" cy="3648486"/>
          </a:xfrm>
          <a:prstGeom prst="rect">
            <a:avLst/>
          </a:prstGeom>
        </p:spPr>
      </p:pic>
      <p:sp>
        <p:nvSpPr>
          <p:cNvPr id="9" name="文字方塊 8"/>
          <p:cNvSpPr txBox="1"/>
          <p:nvPr/>
        </p:nvSpPr>
        <p:spPr>
          <a:xfrm>
            <a:off x="8515351" y="1421603"/>
            <a:ext cx="2531340" cy="646331"/>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電台作業</a:t>
            </a:r>
          </a:p>
        </p:txBody>
      </p:sp>
    </p:spTree>
    <p:extLst>
      <p:ext uri="{BB962C8B-B14F-4D97-AF65-F5344CB8AC3E}">
        <p14:creationId xmlns:p14="http://schemas.microsoft.com/office/powerpoint/2010/main" val="241740677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4339399"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規格書</a:t>
            </a:r>
            <a:endPar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707886"/>
            <a:chOff x="384176" y="265897"/>
            <a:chExt cx="2073215" cy="707886"/>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707886"/>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利害關係人目標</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5" name="圖片 4"/>
          <p:cNvPicPr>
            <a:picLocks noChangeAspect="1"/>
          </p:cNvPicPr>
          <p:nvPr/>
        </p:nvPicPr>
        <p:blipFill>
          <a:blip r:embed="rId3"/>
          <a:stretch>
            <a:fillRect/>
          </a:stretch>
        </p:blipFill>
        <p:spPr>
          <a:xfrm>
            <a:off x="786947" y="1158688"/>
            <a:ext cx="3407069" cy="4712341"/>
          </a:xfrm>
          <a:prstGeom prst="rect">
            <a:avLst/>
          </a:prstGeom>
        </p:spPr>
      </p:pic>
      <p:pic>
        <p:nvPicPr>
          <p:cNvPr id="6" name="圖片 5"/>
          <p:cNvPicPr>
            <a:picLocks noChangeAspect="1"/>
          </p:cNvPicPr>
          <p:nvPr/>
        </p:nvPicPr>
        <p:blipFill>
          <a:blip r:embed="rId4"/>
          <a:stretch>
            <a:fillRect/>
          </a:stretch>
        </p:blipFill>
        <p:spPr>
          <a:xfrm>
            <a:off x="4430398" y="1158688"/>
            <a:ext cx="3405600" cy="4773040"/>
          </a:xfrm>
          <a:prstGeom prst="rect">
            <a:avLst/>
          </a:prstGeom>
        </p:spPr>
      </p:pic>
      <p:pic>
        <p:nvPicPr>
          <p:cNvPr id="7" name="圖片 6"/>
          <p:cNvPicPr>
            <a:picLocks noChangeAspect="1"/>
          </p:cNvPicPr>
          <p:nvPr/>
        </p:nvPicPr>
        <p:blipFill>
          <a:blip r:embed="rId5"/>
          <a:stretch>
            <a:fillRect/>
          </a:stretch>
        </p:blipFill>
        <p:spPr>
          <a:xfrm>
            <a:off x="8311199" y="1158688"/>
            <a:ext cx="3405600" cy="2535845"/>
          </a:xfrm>
          <a:prstGeom prst="rect">
            <a:avLst/>
          </a:prstGeom>
        </p:spPr>
      </p:pic>
    </p:spTree>
    <p:extLst>
      <p:ext uri="{BB962C8B-B14F-4D97-AF65-F5344CB8AC3E}">
        <p14:creationId xmlns:p14="http://schemas.microsoft.com/office/powerpoint/2010/main" val="83416365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480251" cy="548814"/>
            <a:chOff x="384176" y="265897"/>
            <a:chExt cx="2480251"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039380"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事件表</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1590511" y="1242434"/>
            <a:ext cx="3405600" cy="4853650"/>
          </a:xfrm>
          <a:prstGeom prst="rect">
            <a:avLst/>
          </a:prstGeom>
        </p:spPr>
      </p:pic>
      <p:pic>
        <p:nvPicPr>
          <p:cNvPr id="3" name="圖片 2"/>
          <p:cNvPicPr>
            <a:picLocks noChangeAspect="1"/>
          </p:cNvPicPr>
          <p:nvPr/>
        </p:nvPicPr>
        <p:blipFill>
          <a:blip r:embed="rId4"/>
          <a:stretch>
            <a:fillRect/>
          </a:stretch>
        </p:blipFill>
        <p:spPr>
          <a:xfrm>
            <a:off x="6161749" y="1242434"/>
            <a:ext cx="3749266" cy="4505071"/>
          </a:xfrm>
          <a:prstGeom prst="rect">
            <a:avLst/>
          </a:prstGeom>
        </p:spPr>
      </p:pic>
    </p:spTree>
    <p:extLst>
      <p:ext uri="{BB962C8B-B14F-4D97-AF65-F5344CB8AC3E}">
        <p14:creationId xmlns:p14="http://schemas.microsoft.com/office/powerpoint/2010/main" val="210033758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637269" cy="548814"/>
            <a:chOff x="384176" y="265897"/>
            <a:chExt cx="2637269"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196398"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使用案例</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786948" y="1340739"/>
            <a:ext cx="5028704" cy="4136426"/>
          </a:xfrm>
          <a:prstGeom prst="rect">
            <a:avLst/>
          </a:prstGeom>
        </p:spPr>
      </p:pic>
      <p:pic>
        <p:nvPicPr>
          <p:cNvPr id="3" name="圖片 2"/>
          <p:cNvPicPr>
            <a:picLocks noChangeAspect="1"/>
          </p:cNvPicPr>
          <p:nvPr/>
        </p:nvPicPr>
        <p:blipFill>
          <a:blip r:embed="rId4"/>
          <a:stretch>
            <a:fillRect/>
          </a:stretch>
        </p:blipFill>
        <p:spPr>
          <a:xfrm>
            <a:off x="6166764" y="1340739"/>
            <a:ext cx="5508000" cy="3850779"/>
          </a:xfrm>
          <a:prstGeom prst="rect">
            <a:avLst/>
          </a:prstGeom>
        </p:spPr>
      </p:pic>
    </p:spTree>
    <p:extLst>
      <p:ext uri="{BB962C8B-B14F-4D97-AF65-F5344CB8AC3E}">
        <p14:creationId xmlns:p14="http://schemas.microsoft.com/office/powerpoint/2010/main" val="355640286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637269" cy="548814"/>
            <a:chOff x="384176" y="265897"/>
            <a:chExt cx="2637269"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196398"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使用案例</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4" name="圖片 3"/>
          <p:cNvPicPr>
            <a:picLocks noChangeAspect="1"/>
          </p:cNvPicPr>
          <p:nvPr/>
        </p:nvPicPr>
        <p:blipFill>
          <a:blip r:embed="rId3"/>
          <a:stretch>
            <a:fillRect/>
          </a:stretch>
        </p:blipFill>
        <p:spPr>
          <a:xfrm>
            <a:off x="723447" y="1382314"/>
            <a:ext cx="5188980" cy="3829558"/>
          </a:xfrm>
          <a:prstGeom prst="rect">
            <a:avLst/>
          </a:prstGeom>
        </p:spPr>
      </p:pic>
      <p:pic>
        <p:nvPicPr>
          <p:cNvPr id="5" name="圖片 4"/>
          <p:cNvPicPr>
            <a:picLocks noChangeAspect="1"/>
          </p:cNvPicPr>
          <p:nvPr/>
        </p:nvPicPr>
        <p:blipFill>
          <a:blip r:embed="rId4"/>
          <a:stretch>
            <a:fillRect/>
          </a:stretch>
        </p:blipFill>
        <p:spPr>
          <a:xfrm>
            <a:off x="6096000" y="1382313"/>
            <a:ext cx="5711695" cy="3272813"/>
          </a:xfrm>
          <a:prstGeom prst="rect">
            <a:avLst/>
          </a:prstGeom>
        </p:spPr>
      </p:pic>
    </p:spTree>
    <p:extLst>
      <p:ext uri="{BB962C8B-B14F-4D97-AF65-F5344CB8AC3E}">
        <p14:creationId xmlns:p14="http://schemas.microsoft.com/office/powerpoint/2010/main" val="200379904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p:nvSpPr>
        <p:spPr bwMode="auto">
          <a:xfrm>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nvSpPr>
        <p:spPr>
          <a:xfrm>
            <a:off x="10167546" y="490153"/>
            <a:ext cx="1208028" cy="902170"/>
          </a:xfrm>
          <a:prstGeom prst="rect">
            <a:avLst/>
          </a:prstGeom>
          <a:noFill/>
        </p:spPr>
        <p:txBody>
          <a:bodyPr wrap="square" rtlCol="0">
            <a:spAutoFit/>
          </a:bodyPr>
          <a:lstStyle/>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p:txBody>
      </p:sp>
      <p:sp>
        <p:nvSpPr>
          <p:cNvPr id="10" name="文本框 9"/>
          <p:cNvSpPr txBox="1"/>
          <p:nvPr/>
        </p:nvSpPr>
        <p:spPr>
          <a:xfrm>
            <a:off x="5240667" y="464131"/>
            <a:ext cx="1757590" cy="892552"/>
          </a:xfrm>
          <a:prstGeom prst="rect">
            <a:avLst/>
          </a:prstGeom>
          <a:noFill/>
        </p:spPr>
        <p:txBody>
          <a:bodyPr wrap="square" rtlCol="0">
            <a:spAutoFit/>
          </a:bodyPr>
          <a:lstStyle/>
          <a:p>
            <a:pPr algn="dist"/>
            <a:r>
              <a:rPr lang="zh-TW" altLang="en-US" sz="5200" b="1" dirty="0">
                <a:solidFill>
                  <a:srgbClr val="526188"/>
                </a:solidFill>
                <a:latin typeface="微软雅黑" panose="020B0503020204020204" pitchFamily="34" charset="-122"/>
                <a:ea typeface="微软雅黑" panose="020B0503020204020204" pitchFamily="34" charset="-122"/>
              </a:rPr>
              <a:t>目錄</a:t>
            </a:r>
            <a:endParaRPr lang="zh-CN" altLang="en-US" sz="5200" b="1" dirty="0">
              <a:solidFill>
                <a:srgbClr val="526188"/>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071754" y="1910285"/>
            <a:ext cx="873333" cy="1012233"/>
            <a:chOff x="1129811" y="2664977"/>
            <a:chExt cx="873333" cy="1012233"/>
          </a:xfrm>
        </p:grpSpPr>
        <p:pic>
          <p:nvPicPr>
            <p:cNvPr id="13" name="图片 12"/>
            <p:cNvPicPr>
              <a:picLocks noChangeAspect="1"/>
            </p:cNvPicPr>
            <p:nvPr/>
          </p:nvPicPr>
          <p:blipFill>
            <a:blip r:embed="rId3"/>
            <a:stretch>
              <a:fillRect/>
            </a:stretch>
          </p:blipFill>
          <p:spPr>
            <a:xfrm rot="16200000">
              <a:off x="1060361" y="2734427"/>
              <a:ext cx="1012233" cy="873333"/>
            </a:xfrm>
            <a:prstGeom prst="rect">
              <a:avLst/>
            </a:prstGeom>
            <a:effectLst>
              <a:outerShdw blurRad="50800" dist="38100" dir="2700000" algn="tl" rotWithShape="0">
                <a:prstClr val="black">
                  <a:alpha val="40000"/>
                </a:prstClr>
              </a:outerShdw>
            </a:effectLst>
          </p:spPr>
        </p:pic>
        <p:sp>
          <p:nvSpPr>
            <p:cNvPr id="19" name="文本框 18"/>
            <p:cNvSpPr txBox="1"/>
            <p:nvPr/>
          </p:nvSpPr>
          <p:spPr>
            <a:xfrm>
              <a:off x="1147795" y="2972489"/>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01</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4" name="组合 23"/>
          <p:cNvGrpSpPr/>
          <p:nvPr/>
        </p:nvGrpSpPr>
        <p:grpSpPr>
          <a:xfrm>
            <a:off x="6383074" y="2409098"/>
            <a:ext cx="873333" cy="1012233"/>
            <a:chOff x="6368561" y="2664977"/>
            <a:chExt cx="873333" cy="1012233"/>
          </a:xfrm>
        </p:grpSpPr>
        <p:pic>
          <p:nvPicPr>
            <p:cNvPr id="15" name="图片 14"/>
            <p:cNvPicPr>
              <a:picLocks noChangeAspect="1"/>
            </p:cNvPicPr>
            <p:nvPr/>
          </p:nvPicPr>
          <p:blipFill>
            <a:blip r:embed="rId3"/>
            <a:stretch>
              <a:fillRect/>
            </a:stretch>
          </p:blipFill>
          <p:spPr>
            <a:xfrm rot="16200000">
              <a:off x="6299111" y="2734427"/>
              <a:ext cx="1012233" cy="873333"/>
            </a:xfrm>
            <a:prstGeom prst="rect">
              <a:avLst/>
            </a:prstGeom>
            <a:effectLst>
              <a:outerShdw blurRad="50800" dist="38100" dir="2700000" algn="tl" rotWithShape="0">
                <a:prstClr val="black">
                  <a:alpha val="40000"/>
                </a:prstClr>
              </a:outerShdw>
            </a:effectLst>
          </p:spPr>
        </p:pic>
        <p:sp>
          <p:nvSpPr>
            <p:cNvPr id="20" name="文本框 19"/>
            <p:cNvSpPr txBox="1"/>
            <p:nvPr/>
          </p:nvSpPr>
          <p:spPr>
            <a:xfrm>
              <a:off x="6368561" y="298421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02</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6" name="组合 5"/>
          <p:cNvGrpSpPr/>
          <p:nvPr/>
        </p:nvGrpSpPr>
        <p:grpSpPr>
          <a:xfrm>
            <a:off x="1089738" y="3070223"/>
            <a:ext cx="878795" cy="1012233"/>
            <a:chOff x="1124349" y="4377906"/>
            <a:chExt cx="878795" cy="1012233"/>
          </a:xfrm>
        </p:grpSpPr>
        <p:pic>
          <p:nvPicPr>
            <p:cNvPr id="14" name="图片 13"/>
            <p:cNvPicPr>
              <a:picLocks noChangeAspect="1"/>
            </p:cNvPicPr>
            <p:nvPr/>
          </p:nvPicPr>
          <p:blipFill>
            <a:blip r:embed="rId3"/>
            <a:stretch>
              <a:fillRect/>
            </a:stretch>
          </p:blipFill>
          <p:spPr>
            <a:xfrm rot="16200000">
              <a:off x="1060361" y="4447356"/>
              <a:ext cx="1012233" cy="873333"/>
            </a:xfrm>
            <a:prstGeom prst="rect">
              <a:avLst/>
            </a:prstGeom>
            <a:effectLst>
              <a:outerShdw blurRad="50800" dist="38100" dir="2700000" algn="tl" rotWithShape="0">
                <a:prstClr val="black">
                  <a:alpha val="40000"/>
                </a:prstClr>
              </a:outerShdw>
            </a:effectLst>
          </p:spPr>
        </p:pic>
        <p:sp>
          <p:nvSpPr>
            <p:cNvPr id="21" name="文本框 20"/>
            <p:cNvSpPr txBox="1"/>
            <p:nvPr/>
          </p:nvSpPr>
          <p:spPr>
            <a:xfrm>
              <a:off x="1124349"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03</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3" name="组合 22"/>
          <p:cNvGrpSpPr/>
          <p:nvPr/>
        </p:nvGrpSpPr>
        <p:grpSpPr>
          <a:xfrm>
            <a:off x="6406518" y="3569036"/>
            <a:ext cx="873333" cy="1012233"/>
            <a:chOff x="6368561" y="4377906"/>
            <a:chExt cx="873333" cy="1012233"/>
          </a:xfrm>
        </p:grpSpPr>
        <p:pic>
          <p:nvPicPr>
            <p:cNvPr id="16" name="图片 15"/>
            <p:cNvPicPr>
              <a:picLocks noChangeAspect="1"/>
            </p:cNvPicPr>
            <p:nvPr/>
          </p:nvPicPr>
          <p:blipFill>
            <a:blip r:embed="rId3"/>
            <a:stretch>
              <a:fillRect/>
            </a:stretch>
          </p:blipFill>
          <p:spPr>
            <a:xfrm rot="16200000">
              <a:off x="6299111" y="4447356"/>
              <a:ext cx="1012233" cy="873333"/>
            </a:xfrm>
            <a:prstGeom prst="rect">
              <a:avLst/>
            </a:prstGeom>
            <a:effectLst>
              <a:outerShdw blurRad="50800" dist="38100" dir="2700000" algn="tl" rotWithShape="0">
                <a:prstClr val="black">
                  <a:alpha val="40000"/>
                </a:prstClr>
              </a:outerShdw>
            </a:effectLst>
          </p:spPr>
        </p:pic>
        <p:sp>
          <p:nvSpPr>
            <p:cNvPr id="22" name="文本框 21"/>
            <p:cNvSpPr txBox="1"/>
            <p:nvPr/>
          </p:nvSpPr>
          <p:spPr>
            <a:xfrm>
              <a:off x="6368561"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04</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sp>
        <p:nvSpPr>
          <p:cNvPr id="25" name="文本框 24"/>
          <p:cNvSpPr txBox="1"/>
          <p:nvPr/>
        </p:nvSpPr>
        <p:spPr>
          <a:xfrm>
            <a:off x="2196251" y="2139402"/>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動機</a:t>
            </a:r>
            <a:endPar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sp>
        <p:nvSpPr>
          <p:cNvPr id="32" name="文本框 31"/>
          <p:cNvSpPr txBox="1"/>
          <p:nvPr/>
        </p:nvSpPr>
        <p:spPr>
          <a:xfrm>
            <a:off x="7595259" y="2653710"/>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TW"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sp>
        <p:nvSpPr>
          <p:cNvPr id="35" name="文本框 34"/>
          <p:cNvSpPr txBox="1"/>
          <p:nvPr/>
        </p:nvSpPr>
        <p:spPr>
          <a:xfrm>
            <a:off x="2196251" y="3294821"/>
            <a:ext cx="2729602"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endPar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sp>
        <p:nvSpPr>
          <p:cNvPr id="38" name="文本框 37"/>
          <p:cNvSpPr txBox="1"/>
          <p:nvPr/>
        </p:nvSpPr>
        <p:spPr>
          <a:xfrm>
            <a:off x="7595259" y="3800692"/>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TW"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組員分工</a:t>
            </a:r>
            <a:endPar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nvGrpSpPr>
          <p:cNvPr id="30" name="组合 5"/>
          <p:cNvGrpSpPr/>
          <p:nvPr/>
        </p:nvGrpSpPr>
        <p:grpSpPr>
          <a:xfrm>
            <a:off x="1089738" y="4149005"/>
            <a:ext cx="878795" cy="1012233"/>
            <a:chOff x="1124349" y="4377906"/>
            <a:chExt cx="878795" cy="1012233"/>
          </a:xfrm>
        </p:grpSpPr>
        <p:pic>
          <p:nvPicPr>
            <p:cNvPr id="40" name="图片 13"/>
            <p:cNvPicPr>
              <a:picLocks noChangeAspect="1"/>
            </p:cNvPicPr>
            <p:nvPr/>
          </p:nvPicPr>
          <p:blipFill>
            <a:blip r:embed="rId3"/>
            <a:stretch>
              <a:fillRect/>
            </a:stretch>
          </p:blipFill>
          <p:spPr>
            <a:xfrm rot="16200000">
              <a:off x="1060361" y="4447356"/>
              <a:ext cx="1012233" cy="873333"/>
            </a:xfrm>
            <a:prstGeom prst="rect">
              <a:avLst/>
            </a:prstGeom>
            <a:effectLst>
              <a:outerShdw blurRad="50800" dist="38100" dir="2700000" algn="tl" rotWithShape="0">
                <a:prstClr val="black">
                  <a:alpha val="40000"/>
                </a:prstClr>
              </a:outerShdw>
            </a:effectLst>
          </p:spPr>
        </p:pic>
        <p:sp>
          <p:nvSpPr>
            <p:cNvPr id="41" name="文本框 20"/>
            <p:cNvSpPr txBox="1"/>
            <p:nvPr/>
          </p:nvSpPr>
          <p:spPr>
            <a:xfrm>
              <a:off x="1124349"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a:t>
              </a:r>
              <a:r>
                <a:rPr lang="en-US" altLang="zh-TW" sz="2000" b="1" dirty="0">
                  <a:solidFill>
                    <a:srgbClr val="526188"/>
                  </a:solidFill>
                  <a:latin typeface="站酷快乐体2016修订版" panose="02010600030101010101" pitchFamily="2" charset="-122"/>
                  <a:ea typeface="站酷快乐体2016修订版" panose="02010600030101010101" pitchFamily="2" charset="-122"/>
                </a:rPr>
                <a:t>5</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42" name="组合 22"/>
          <p:cNvGrpSpPr/>
          <p:nvPr/>
        </p:nvGrpSpPr>
        <p:grpSpPr>
          <a:xfrm>
            <a:off x="6406518" y="4647817"/>
            <a:ext cx="873333" cy="1012233"/>
            <a:chOff x="6368561" y="4377906"/>
            <a:chExt cx="873333" cy="1012233"/>
          </a:xfrm>
        </p:grpSpPr>
        <p:pic>
          <p:nvPicPr>
            <p:cNvPr id="43" name="图片 15"/>
            <p:cNvPicPr>
              <a:picLocks noChangeAspect="1"/>
            </p:cNvPicPr>
            <p:nvPr/>
          </p:nvPicPr>
          <p:blipFill>
            <a:blip r:embed="rId3"/>
            <a:stretch>
              <a:fillRect/>
            </a:stretch>
          </p:blipFill>
          <p:spPr>
            <a:xfrm rot="16200000">
              <a:off x="6299111" y="4447356"/>
              <a:ext cx="1012233" cy="873333"/>
            </a:xfrm>
            <a:prstGeom prst="rect">
              <a:avLst/>
            </a:prstGeom>
            <a:effectLst>
              <a:outerShdw blurRad="50800" dist="38100" dir="2700000" algn="tl" rotWithShape="0">
                <a:prstClr val="black">
                  <a:alpha val="40000"/>
                </a:prstClr>
              </a:outerShdw>
            </a:effectLst>
          </p:spPr>
        </p:pic>
        <p:sp>
          <p:nvSpPr>
            <p:cNvPr id="44" name="文本框 21"/>
            <p:cNvSpPr txBox="1"/>
            <p:nvPr/>
          </p:nvSpPr>
          <p:spPr>
            <a:xfrm>
              <a:off x="6368561"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a:t>
              </a:r>
              <a:r>
                <a:rPr lang="en-US" altLang="zh-TW" sz="2000" b="1" dirty="0">
                  <a:solidFill>
                    <a:srgbClr val="526188"/>
                  </a:solidFill>
                  <a:latin typeface="站酷快乐体2016修订版" panose="02010600030101010101" pitchFamily="2" charset="-122"/>
                  <a:ea typeface="站酷快乐体2016修订版" panose="02010600030101010101" pitchFamily="2" charset="-122"/>
                </a:rPr>
                <a:t>6</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sp>
        <p:nvSpPr>
          <p:cNvPr id="45" name="文本框 34"/>
          <p:cNvSpPr txBox="1"/>
          <p:nvPr/>
        </p:nvSpPr>
        <p:spPr>
          <a:xfrm>
            <a:off x="2196250" y="4378122"/>
            <a:ext cx="3279989"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遇到最困難的地方</a:t>
            </a:r>
            <a:endPar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sp>
        <p:nvSpPr>
          <p:cNvPr id="46" name="文本框 37"/>
          <p:cNvSpPr txBox="1"/>
          <p:nvPr/>
        </p:nvSpPr>
        <p:spPr>
          <a:xfrm>
            <a:off x="7595259" y="4874659"/>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結語</a:t>
            </a:r>
            <a:endPar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637269" cy="548814"/>
            <a:chOff x="384176" y="265897"/>
            <a:chExt cx="2637269"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196398"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使用案例</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551498" y="1320158"/>
            <a:ext cx="5367758" cy="3667478"/>
          </a:xfrm>
          <a:prstGeom prst="rect">
            <a:avLst/>
          </a:prstGeom>
        </p:spPr>
      </p:pic>
      <p:pic>
        <p:nvPicPr>
          <p:cNvPr id="3" name="圖片 2"/>
          <p:cNvPicPr>
            <a:picLocks noChangeAspect="1"/>
          </p:cNvPicPr>
          <p:nvPr/>
        </p:nvPicPr>
        <p:blipFill>
          <a:blip r:embed="rId4"/>
          <a:stretch>
            <a:fillRect/>
          </a:stretch>
        </p:blipFill>
        <p:spPr>
          <a:xfrm>
            <a:off x="6237552" y="1320157"/>
            <a:ext cx="5544000" cy="3288787"/>
          </a:xfrm>
          <a:prstGeom prst="rect">
            <a:avLst/>
          </a:prstGeom>
        </p:spPr>
      </p:pic>
    </p:spTree>
    <p:extLst>
      <p:ext uri="{BB962C8B-B14F-4D97-AF65-F5344CB8AC3E}">
        <p14:creationId xmlns:p14="http://schemas.microsoft.com/office/powerpoint/2010/main" val="29052357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812759" cy="548814"/>
            <a:chOff x="384176" y="265897"/>
            <a:chExt cx="2812759"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6" y="265897"/>
              <a:ext cx="2371889"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使用案例圖</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4" name="圖片 3"/>
          <p:cNvPicPr>
            <a:picLocks noChangeAspect="1"/>
          </p:cNvPicPr>
          <p:nvPr/>
        </p:nvPicPr>
        <p:blipFill>
          <a:blip r:embed="rId3"/>
          <a:stretch>
            <a:fillRect/>
          </a:stretch>
        </p:blipFill>
        <p:spPr>
          <a:xfrm>
            <a:off x="3417454" y="871861"/>
            <a:ext cx="4823467" cy="4913867"/>
          </a:xfrm>
          <a:prstGeom prst="rect">
            <a:avLst/>
          </a:prstGeom>
        </p:spPr>
      </p:pic>
    </p:spTree>
    <p:extLst>
      <p:ext uri="{BB962C8B-B14F-4D97-AF65-F5344CB8AC3E}">
        <p14:creationId xmlns:p14="http://schemas.microsoft.com/office/powerpoint/2010/main" val="59299611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812759" cy="548814"/>
            <a:chOff x="384176" y="265897"/>
            <a:chExt cx="2812759"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6" y="265897"/>
              <a:ext cx="2371889"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使用案例圖</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4" name="圖片 3"/>
          <p:cNvPicPr>
            <a:picLocks noChangeAspect="1"/>
          </p:cNvPicPr>
          <p:nvPr/>
        </p:nvPicPr>
        <p:blipFill>
          <a:blip r:embed="rId3"/>
          <a:stretch>
            <a:fillRect/>
          </a:stretch>
        </p:blipFill>
        <p:spPr>
          <a:xfrm>
            <a:off x="3319148" y="1234738"/>
            <a:ext cx="4820462" cy="4273414"/>
          </a:xfrm>
          <a:prstGeom prst="rect">
            <a:avLst/>
          </a:prstGeom>
        </p:spPr>
      </p:pic>
    </p:spTree>
    <p:extLst>
      <p:ext uri="{BB962C8B-B14F-4D97-AF65-F5344CB8AC3E}">
        <p14:creationId xmlns:p14="http://schemas.microsoft.com/office/powerpoint/2010/main" val="243108886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480251" cy="548814"/>
            <a:chOff x="384176" y="265897"/>
            <a:chExt cx="2480251"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039380"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事件表</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2183891" y="871861"/>
            <a:ext cx="7824218" cy="5321349"/>
          </a:xfrm>
          <a:prstGeom prst="rect">
            <a:avLst/>
          </a:prstGeom>
        </p:spPr>
      </p:pic>
    </p:spTree>
    <p:extLst>
      <p:ext uri="{BB962C8B-B14F-4D97-AF65-F5344CB8AC3E}">
        <p14:creationId xmlns:p14="http://schemas.microsoft.com/office/powerpoint/2010/main" val="80442058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480251" cy="548814"/>
            <a:chOff x="384176" y="265897"/>
            <a:chExt cx="2480251"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039380"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循序圖</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3011199" y="871862"/>
            <a:ext cx="5474023" cy="4999168"/>
          </a:xfrm>
          <a:prstGeom prst="rect">
            <a:avLst/>
          </a:prstGeom>
        </p:spPr>
      </p:pic>
    </p:spTree>
    <p:extLst>
      <p:ext uri="{BB962C8B-B14F-4D97-AF65-F5344CB8AC3E}">
        <p14:creationId xmlns:p14="http://schemas.microsoft.com/office/powerpoint/2010/main" val="391986602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480251" cy="548814"/>
            <a:chOff x="384176" y="265897"/>
            <a:chExt cx="2480251"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039380"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合約</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3" name="圖片 2">
            <a:extLst>
              <a:ext uri="{FF2B5EF4-FFF2-40B4-BE49-F238E27FC236}">
                <a16:creationId xmlns:a16="http://schemas.microsoft.com/office/drawing/2014/main" id="{C8E31184-0978-BE7C-BF65-9401659F1BF0}"/>
              </a:ext>
            </a:extLst>
          </p:cNvPr>
          <p:cNvPicPr>
            <a:picLocks noChangeAspect="1"/>
          </p:cNvPicPr>
          <p:nvPr/>
        </p:nvPicPr>
        <p:blipFill>
          <a:blip r:embed="rId3"/>
          <a:stretch>
            <a:fillRect/>
          </a:stretch>
        </p:blipFill>
        <p:spPr>
          <a:xfrm>
            <a:off x="2386794" y="0"/>
            <a:ext cx="5019846" cy="6089904"/>
          </a:xfrm>
          <a:prstGeom prst="rect">
            <a:avLst/>
          </a:prstGeom>
        </p:spPr>
      </p:pic>
      <p:pic>
        <p:nvPicPr>
          <p:cNvPr id="5" name="圖片 4">
            <a:extLst>
              <a:ext uri="{FF2B5EF4-FFF2-40B4-BE49-F238E27FC236}">
                <a16:creationId xmlns:a16="http://schemas.microsoft.com/office/drawing/2014/main" id="{591440E7-3193-2EE2-B8D6-00EBE0CE4761}"/>
              </a:ext>
            </a:extLst>
          </p:cNvPr>
          <p:cNvPicPr>
            <a:picLocks noChangeAspect="1"/>
          </p:cNvPicPr>
          <p:nvPr/>
        </p:nvPicPr>
        <p:blipFill>
          <a:blip r:embed="rId4"/>
          <a:stretch>
            <a:fillRect/>
          </a:stretch>
        </p:blipFill>
        <p:spPr>
          <a:xfrm>
            <a:off x="7626097" y="0"/>
            <a:ext cx="4151376" cy="6089904"/>
          </a:xfrm>
          <a:prstGeom prst="rect">
            <a:avLst/>
          </a:prstGeom>
        </p:spPr>
      </p:pic>
    </p:spTree>
    <p:extLst>
      <p:ext uri="{BB962C8B-B14F-4D97-AF65-F5344CB8AC3E}">
        <p14:creationId xmlns:p14="http://schemas.microsoft.com/office/powerpoint/2010/main" val="151020924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4339399"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組員分工</a:t>
            </a:r>
            <a:endPar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組員分工</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475179889"/>
              </p:ext>
            </p:extLst>
          </p:nvPr>
        </p:nvGraphicFramePr>
        <p:xfrm>
          <a:off x="786945" y="871861"/>
          <a:ext cx="2787528" cy="1787277"/>
        </p:xfrm>
        <a:graphic>
          <a:graphicData uri="http://schemas.openxmlformats.org/drawingml/2006/table">
            <a:tbl>
              <a:tblPr firstRow="1" bandRow="1">
                <a:tableStyleId>{5C22544A-7EE6-4342-B048-85BDC9FD1C3A}</a:tableStyleId>
              </a:tblPr>
              <a:tblGrid>
                <a:gridCol w="1078800">
                  <a:extLst>
                    <a:ext uri="{9D8B030D-6E8A-4147-A177-3AD203B41FA5}">
                      <a16:colId xmlns:a16="http://schemas.microsoft.com/office/drawing/2014/main" val="1809385347"/>
                    </a:ext>
                  </a:extLst>
                </a:gridCol>
                <a:gridCol w="1708728">
                  <a:extLst>
                    <a:ext uri="{9D8B030D-6E8A-4147-A177-3AD203B41FA5}">
                      <a16:colId xmlns:a16="http://schemas.microsoft.com/office/drawing/2014/main" val="2615847368"/>
                    </a:ext>
                  </a:extLst>
                </a:gridCol>
              </a:tblGrid>
              <a:tr h="382399">
                <a:tc>
                  <a:txBody>
                    <a:bodyPr/>
                    <a:lstStyle/>
                    <a:p>
                      <a:r>
                        <a:rPr lang="zh-TW" altLang="en-US" baseline="0" dirty="0">
                          <a:latin typeface="Arial" panose="020B0604020202020204" pitchFamily="34" charset="0"/>
                          <a:ea typeface="微軟正黑體" panose="020B0604030504040204" pitchFamily="34" charset="-120"/>
                        </a:rPr>
                        <a:t>組員</a:t>
                      </a:r>
                      <a:endParaRPr lang="en-US" altLang="zh-TW" baseline="0" dirty="0">
                        <a:latin typeface="Arial" panose="020B0604020202020204" pitchFamily="34" charset="0"/>
                        <a:ea typeface="微軟正黑體" panose="020B0604030504040204" pitchFamily="34" charset="-120"/>
                      </a:endParaRPr>
                    </a:p>
                    <a:p>
                      <a:endParaRPr lang="zh-TW" altLang="en-US" baseline="0" dirty="0">
                        <a:latin typeface="Arial" panose="020B0604020202020204" pitchFamily="34" charset="0"/>
                        <a:ea typeface="微軟正黑體" panose="020B0604030504040204" pitchFamily="34" charset="-120"/>
                      </a:endParaRPr>
                    </a:p>
                  </a:txBody>
                  <a:tcPr/>
                </a:tc>
                <a:tc>
                  <a:txBody>
                    <a:bodyPr/>
                    <a:lstStyle/>
                    <a:p>
                      <a:r>
                        <a:rPr lang="zh-TW" altLang="en-US" baseline="0" dirty="0">
                          <a:latin typeface="Arial" panose="020B0604020202020204" pitchFamily="34" charset="0"/>
                          <a:ea typeface="微軟正黑體" panose="020B0604030504040204" pitchFamily="34" charset="-120"/>
                        </a:rPr>
                        <a:t>分工</a:t>
                      </a:r>
                    </a:p>
                  </a:txBody>
                  <a:tcPr/>
                </a:tc>
                <a:extLst>
                  <a:ext uri="{0D108BD9-81ED-4DB2-BD59-A6C34878D82A}">
                    <a16:rowId xmlns:a16="http://schemas.microsoft.com/office/drawing/2014/main" val="2650588688"/>
                  </a:ext>
                </a:extLst>
              </a:tr>
              <a:tr h="382399">
                <a:tc>
                  <a:txBody>
                    <a:bodyPr/>
                    <a:lstStyle/>
                    <a:p>
                      <a:r>
                        <a:rPr lang="zh-TW" altLang="en-US" baseline="0" dirty="0">
                          <a:latin typeface="Arial" panose="020B0604020202020204" pitchFamily="34" charset="0"/>
                          <a:ea typeface="微軟正黑體" panose="020B0604030504040204" pitchFamily="34" charset="-120"/>
                        </a:rPr>
                        <a:t>邱韋翔</a:t>
                      </a:r>
                      <a:endParaRPr lang="en-US" altLang="zh-TW" baseline="0" dirty="0">
                        <a:latin typeface="Arial" panose="020B0604020202020204" pitchFamily="34" charset="0"/>
                        <a:ea typeface="微軟正黑體" panose="020B0604030504040204" pitchFamily="34" charset="-120"/>
                      </a:endParaRPr>
                    </a:p>
                  </a:txBody>
                  <a:tcPr/>
                </a:tc>
                <a:tc>
                  <a:txBody>
                    <a:bodyPr/>
                    <a:lstStyle/>
                    <a:p>
                      <a:r>
                        <a:rPr lang="en-US" altLang="zh-TW" baseline="0" dirty="0">
                          <a:latin typeface="Arial" panose="020B0604020202020204" pitchFamily="34" charset="0"/>
                          <a:ea typeface="微軟正黑體" panose="020B0604030504040204" pitchFamily="34" charset="-120"/>
                        </a:rPr>
                        <a:t>50%</a:t>
                      </a:r>
                      <a:endParaRPr lang="zh-TW" altLang="en-US" baseline="0" dirty="0">
                        <a:latin typeface="Arial" panose="020B0604020202020204" pitchFamily="34" charset="0"/>
                        <a:ea typeface="微軟正黑體" panose="020B0604030504040204" pitchFamily="34" charset="-120"/>
                      </a:endParaRPr>
                    </a:p>
                  </a:txBody>
                  <a:tcPr/>
                </a:tc>
                <a:extLst>
                  <a:ext uri="{0D108BD9-81ED-4DB2-BD59-A6C34878D82A}">
                    <a16:rowId xmlns:a16="http://schemas.microsoft.com/office/drawing/2014/main" val="1443483073"/>
                  </a:ext>
                </a:extLst>
              </a:tr>
              <a:tr h="382399">
                <a:tc>
                  <a:txBody>
                    <a:bodyPr/>
                    <a:lstStyle/>
                    <a:p>
                      <a:r>
                        <a:rPr lang="zh-TW" altLang="en-US" baseline="0" dirty="0">
                          <a:latin typeface="Arial" panose="020B0604020202020204" pitchFamily="34" charset="0"/>
                          <a:ea typeface="微軟正黑體" panose="020B0604030504040204" pitchFamily="34" charset="-120"/>
                        </a:rPr>
                        <a:t>陳宗誌</a:t>
                      </a:r>
                    </a:p>
                  </a:txBody>
                  <a:tcPr/>
                </a:tc>
                <a:tc>
                  <a:txBody>
                    <a:bodyPr/>
                    <a:lstStyle/>
                    <a:p>
                      <a:r>
                        <a:rPr lang="en-US" altLang="zh-TW" baseline="0" dirty="0">
                          <a:latin typeface="Arial" panose="020B0604020202020204" pitchFamily="34" charset="0"/>
                          <a:ea typeface="微軟正黑體" panose="020B0604030504040204" pitchFamily="34" charset="-120"/>
                        </a:rPr>
                        <a:t>15%</a:t>
                      </a:r>
                      <a:endParaRPr lang="zh-TW" altLang="en-US" baseline="0" dirty="0">
                        <a:latin typeface="Arial" panose="020B0604020202020204" pitchFamily="34" charset="0"/>
                        <a:ea typeface="微軟正黑體" panose="020B0604030504040204" pitchFamily="34" charset="-120"/>
                      </a:endParaRPr>
                    </a:p>
                  </a:txBody>
                  <a:tcPr/>
                </a:tc>
                <a:extLst>
                  <a:ext uri="{0D108BD9-81ED-4DB2-BD59-A6C34878D82A}">
                    <a16:rowId xmlns:a16="http://schemas.microsoft.com/office/drawing/2014/main" val="945535378"/>
                  </a:ext>
                </a:extLst>
              </a:tr>
              <a:tr h="382399">
                <a:tc>
                  <a:txBody>
                    <a:bodyPr/>
                    <a:lstStyle/>
                    <a:p>
                      <a:r>
                        <a:rPr lang="zh-TW" altLang="en-US" baseline="0" dirty="0">
                          <a:latin typeface="Arial" panose="020B0604020202020204" pitchFamily="34" charset="0"/>
                          <a:ea typeface="微軟正黑體" panose="020B0604030504040204" pitchFamily="34" charset="-120"/>
                        </a:rPr>
                        <a:t>蔡旻蓉</a:t>
                      </a:r>
                    </a:p>
                  </a:txBody>
                  <a:tcPr/>
                </a:tc>
                <a:tc>
                  <a:txBody>
                    <a:bodyPr/>
                    <a:lstStyle/>
                    <a:p>
                      <a:r>
                        <a:rPr lang="en-US" altLang="zh-TW" baseline="0" dirty="0">
                          <a:latin typeface="Arial" panose="020B0604020202020204" pitchFamily="34" charset="0"/>
                          <a:ea typeface="微軟正黑體" panose="020B0604030504040204" pitchFamily="34" charset="-120"/>
                        </a:rPr>
                        <a:t>35%</a:t>
                      </a:r>
                      <a:endParaRPr lang="zh-TW" altLang="en-US" baseline="0" dirty="0">
                        <a:latin typeface="Arial" panose="020B0604020202020204" pitchFamily="34" charset="0"/>
                        <a:ea typeface="微軟正黑體" panose="020B0604030504040204" pitchFamily="34" charset="-120"/>
                      </a:endParaRPr>
                    </a:p>
                  </a:txBody>
                  <a:tcPr/>
                </a:tc>
                <a:extLst>
                  <a:ext uri="{0D108BD9-81ED-4DB2-BD59-A6C34878D82A}">
                    <a16:rowId xmlns:a16="http://schemas.microsoft.com/office/drawing/2014/main" val="1152695699"/>
                  </a:ext>
                </a:extLst>
              </a:tr>
            </a:tbl>
          </a:graphicData>
        </a:graphic>
      </p:graphicFrame>
    </p:spTree>
    <p:extLst>
      <p:ext uri="{BB962C8B-B14F-4D97-AF65-F5344CB8AC3E}">
        <p14:creationId xmlns:p14="http://schemas.microsoft.com/office/powerpoint/2010/main" val="131193725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5058736" cy="212365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遇到最困難的地方</a:t>
            </a:r>
            <a:endPar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extLst>
      <p:ext uri="{BB962C8B-B14F-4D97-AF65-F5344CB8AC3E}">
        <p14:creationId xmlns:p14="http://schemas.microsoft.com/office/powerpoint/2010/main" val="140848786"/>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707886"/>
            <a:chOff x="384176" y="265897"/>
            <a:chExt cx="2073215" cy="707886"/>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707886"/>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遇到最困難的地方</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8" name="內容版面配置區 2">
            <a:extLst>
              <a:ext uri="{FF2B5EF4-FFF2-40B4-BE49-F238E27FC236}">
                <a16:creationId xmlns:a16="http://schemas.microsoft.com/office/drawing/2014/main" id="{843747F3-17D2-4452-123D-3F49C14F35F0}"/>
              </a:ext>
            </a:extLst>
          </p:cNvPr>
          <p:cNvSpPr>
            <a:spLocks noGrp="1"/>
          </p:cNvSpPr>
          <p:nvPr>
            <p:ph idx="1"/>
          </p:nvPr>
        </p:nvSpPr>
        <p:spPr>
          <a:xfrm>
            <a:off x="645391" y="1558985"/>
            <a:ext cx="10901218" cy="3423907"/>
          </a:xfrm>
        </p:spPr>
        <p:txBody>
          <a:bodyPr>
            <a:normAutofit/>
          </a:bodyPr>
          <a:lstStyle/>
          <a:p>
            <a:pPr marL="0" indent="457200" algn="just" eaLnBrk="0" hangingPunct="0">
              <a:lnSpc>
                <a:spcPct val="150000"/>
              </a:lnSpc>
              <a:buNone/>
            </a:pPr>
            <a:r>
              <a:rPr lang="zh-TW" altLang="en-US" dirty="0">
                <a:latin typeface="Arial" panose="020B0604020202020204" pitchFamily="34" charset="0"/>
                <a:ea typeface="微軟正黑體" panose="020B0604030504040204" pitchFamily="34" charset="-120"/>
              </a:rPr>
              <a:t>我們這組做規格書遇到最困難的地方是規格書最後循序圖和合約的部分，因為是第一次做沒有經驗，所以做的過程中可能會遇到許多不會的部分，中途刪刪減減改了許多次，也有詢問老師怎麼去做的解決方法等，但還是有許多地方可能不是正確答案，所以我們還是硬著頭皮去嘗試去修改來盡可能完成循序圖和合約的部分</a:t>
            </a:r>
            <a:endParaRPr lang="en-US" altLang="zh-TW" dirty="0">
              <a:latin typeface="Arial" panose="020B0604020202020204" pitchFamily="34" charset="0"/>
              <a:ea typeface="微軟正黑體" panose="020B0604030504040204" pitchFamily="34" charset="-120"/>
            </a:endParaRPr>
          </a:p>
        </p:txBody>
      </p:sp>
    </p:spTree>
    <p:extLst>
      <p:ext uri="{BB962C8B-B14F-4D97-AF65-F5344CB8AC3E}">
        <p14:creationId xmlns:p14="http://schemas.microsoft.com/office/powerpoint/2010/main" val="11505124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4339399"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動機</a:t>
            </a:r>
            <a:endPar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5058736"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結語</a:t>
            </a:r>
            <a:endPar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extLst>
      <p:ext uri="{BB962C8B-B14F-4D97-AF65-F5344CB8AC3E}">
        <p14:creationId xmlns:p14="http://schemas.microsoft.com/office/powerpoint/2010/main" val="4166101393"/>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結語</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3" name="內容版面配置區 2"/>
          <p:cNvSpPr>
            <a:spLocks noGrp="1"/>
          </p:cNvSpPr>
          <p:nvPr>
            <p:ph idx="1"/>
          </p:nvPr>
        </p:nvSpPr>
        <p:spPr>
          <a:xfrm>
            <a:off x="645391" y="974357"/>
            <a:ext cx="10901218" cy="5301672"/>
          </a:xfrm>
        </p:spPr>
        <p:txBody>
          <a:bodyPr>
            <a:normAutofit/>
          </a:bodyPr>
          <a:lstStyle/>
          <a:p>
            <a:pPr marL="0" indent="457200" algn="just" eaLnBrk="0" hangingPunct="0">
              <a:lnSpc>
                <a:spcPct val="150000"/>
              </a:lnSpc>
              <a:buNone/>
            </a:pPr>
            <a:r>
              <a:rPr lang="zh-TW" altLang="en-US" dirty="0">
                <a:latin typeface="Arial" panose="020B0604020202020204" pitchFamily="34" charset="0"/>
                <a:ea typeface="微軟正黑體" panose="020B0604030504040204" pitchFamily="34" charset="-120"/>
              </a:rPr>
              <a:t>透過這次的期末分組，再次去了解到系統分析的規格書該怎麼寫，還好是小組去完成一份報告，遇到不懂的地方就求助組員，整個過程大家都齊心協力的去努力完成，有空就會約一個時間去討論今天要完成或是這禮拜要完成哪些部分，雖然說都有去完成老師給的作業，但實際要我們自己去從頭分析一個網頁，難度真的是直線上升，畢竟要花很多時間來解決這份報告，由於時間上的限制加上期末要準備的東西太多，所以沒辦法完美的呈現整份規格書的內容。</a:t>
            </a:r>
            <a:endParaRPr lang="en-US" altLang="zh-TW" dirty="0">
              <a:latin typeface="Arial" panose="020B0604020202020204" pitchFamily="34" charset="0"/>
              <a:ea typeface="微軟正黑體" panose="020B0604030504040204" pitchFamily="34" charset="-120"/>
            </a:endParaRPr>
          </a:p>
        </p:txBody>
      </p:sp>
    </p:spTree>
    <p:extLst>
      <p:ext uri="{BB962C8B-B14F-4D97-AF65-F5344CB8AC3E}">
        <p14:creationId xmlns:p14="http://schemas.microsoft.com/office/powerpoint/2010/main" val="37922367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動機</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6" name="文字版面配置區 5"/>
          <p:cNvSpPr>
            <a:spLocks noGrp="1"/>
          </p:cNvSpPr>
          <p:nvPr>
            <p:ph type="body" idx="1"/>
          </p:nvPr>
        </p:nvSpPr>
        <p:spPr>
          <a:xfrm>
            <a:off x="831850" y="1274619"/>
            <a:ext cx="10695132" cy="3584178"/>
          </a:xfrm>
        </p:spPr>
        <p:txBody>
          <a:bodyPr>
            <a:normAutofit/>
          </a:bodyPr>
          <a:lstStyle/>
          <a:p>
            <a:pPr indent="457200" algn="just" eaLnBrk="0" hangingPunct="0">
              <a:lnSpc>
                <a:spcPct val="150000"/>
              </a:lnSpc>
            </a:pPr>
            <a:r>
              <a:rPr lang="zh-TW" altLang="en-US" dirty="0">
                <a:solidFill>
                  <a:schemeClr val="tx1"/>
                </a:solidFill>
                <a:latin typeface="Arial" panose="020B0604020202020204" pitchFamily="34" charset="0"/>
                <a:ea typeface="微軟正黑體" panose="020B0604030504040204" pitchFamily="34" charset="-120"/>
              </a:rPr>
              <a:t>就在我們煩惱要用哪個網頁來做這次的期末專題時，突然在</a:t>
            </a:r>
            <a:r>
              <a:rPr lang="en-US" altLang="zh-TW" dirty="0">
                <a:solidFill>
                  <a:schemeClr val="tx1"/>
                </a:solidFill>
                <a:latin typeface="Arial" panose="020B0604020202020204" pitchFamily="34" charset="0"/>
                <a:ea typeface="微軟正黑體" panose="020B0604030504040204" pitchFamily="34" charset="-120"/>
              </a:rPr>
              <a:t>FB</a:t>
            </a:r>
            <a:r>
              <a:rPr lang="zh-TW" altLang="en-US" dirty="0">
                <a:solidFill>
                  <a:schemeClr val="tx1"/>
                </a:solidFill>
                <a:latin typeface="Arial" panose="020B0604020202020204" pitchFamily="34" charset="0"/>
                <a:ea typeface="微軟正黑體" panose="020B0604030504040204" pitchFamily="34" charset="-120"/>
              </a:rPr>
              <a:t>看到了這個網頁的廣告，也因為平常有聽歌的習慣，所以當看到廣告時就覺得可能可以拿來做，在經過我們長久的激烈溝通後，最終決定拿它來做這次的期末專題，因為在經過我們溝通後，我們發現它有</a:t>
            </a:r>
            <a:r>
              <a:rPr lang="en-US" altLang="zh-TW" dirty="0">
                <a:solidFill>
                  <a:schemeClr val="tx1"/>
                </a:solidFill>
                <a:latin typeface="Arial" panose="020B0604020202020204" pitchFamily="34" charset="0"/>
                <a:ea typeface="微軟正黑體" panose="020B0604030504040204" pitchFamily="34" charset="-120"/>
              </a:rPr>
              <a:t>WEB</a:t>
            </a:r>
            <a:r>
              <a:rPr lang="zh-TW" altLang="en-US" dirty="0">
                <a:solidFill>
                  <a:schemeClr val="tx1"/>
                </a:solidFill>
                <a:latin typeface="Arial" panose="020B0604020202020204" pitchFamily="34" charset="0"/>
                <a:ea typeface="微軟正黑體" panose="020B0604030504040204" pitchFamily="34" charset="-120"/>
              </a:rPr>
              <a:t>版及</a:t>
            </a:r>
            <a:r>
              <a:rPr lang="en-US" altLang="zh-TW" dirty="0">
                <a:solidFill>
                  <a:schemeClr val="tx1"/>
                </a:solidFill>
                <a:latin typeface="Arial" panose="020B0604020202020204" pitchFamily="34" charset="0"/>
                <a:ea typeface="微軟正黑體" panose="020B0604030504040204" pitchFamily="34" charset="-120"/>
              </a:rPr>
              <a:t>APP</a:t>
            </a:r>
            <a:r>
              <a:rPr lang="zh-TW" altLang="en-US" dirty="0">
                <a:solidFill>
                  <a:schemeClr val="tx1"/>
                </a:solidFill>
                <a:latin typeface="Arial" panose="020B0604020202020204" pitchFamily="34" charset="0"/>
                <a:ea typeface="微軟正黑體" panose="020B0604030504040204" pitchFamily="34" charset="-120"/>
              </a:rPr>
              <a:t>版，我們覺得有些人會因為懶得下載</a:t>
            </a:r>
            <a:r>
              <a:rPr lang="en-US" altLang="zh-TW" dirty="0">
                <a:solidFill>
                  <a:schemeClr val="tx1"/>
                </a:solidFill>
                <a:latin typeface="Arial" panose="020B0604020202020204" pitchFamily="34" charset="0"/>
                <a:ea typeface="微軟正黑體" panose="020B0604030504040204" pitchFamily="34" charset="-120"/>
              </a:rPr>
              <a:t>APP</a:t>
            </a:r>
            <a:r>
              <a:rPr lang="zh-TW" altLang="en-US" dirty="0">
                <a:solidFill>
                  <a:schemeClr val="tx1"/>
                </a:solidFill>
                <a:latin typeface="Arial" panose="020B0604020202020204" pitchFamily="34" charset="0"/>
                <a:ea typeface="微軟正黑體" panose="020B0604030504040204" pitchFamily="34" charset="-120"/>
              </a:rPr>
              <a:t>版，而直接選擇用</a:t>
            </a:r>
            <a:r>
              <a:rPr lang="en-US" altLang="zh-TW" dirty="0">
                <a:solidFill>
                  <a:schemeClr val="tx1"/>
                </a:solidFill>
                <a:latin typeface="Arial" panose="020B0604020202020204" pitchFamily="34" charset="0"/>
                <a:ea typeface="微軟正黑體" panose="020B0604030504040204" pitchFamily="34" charset="-120"/>
              </a:rPr>
              <a:t>WEB</a:t>
            </a:r>
            <a:r>
              <a:rPr lang="zh-TW" altLang="en-US" dirty="0">
                <a:solidFill>
                  <a:schemeClr val="tx1"/>
                </a:solidFill>
                <a:latin typeface="Arial" panose="020B0604020202020204" pitchFamily="34" charset="0"/>
                <a:ea typeface="微軟正黑體" panose="020B0604030504040204" pitchFamily="34" charset="-120"/>
              </a:rPr>
              <a:t>版搜尋</a:t>
            </a:r>
            <a:r>
              <a:rPr lang="en-US" altLang="zh-TW" dirty="0">
                <a:solidFill>
                  <a:schemeClr val="tx1"/>
                </a:solidFill>
                <a:latin typeface="Arial" panose="020B0604020202020204" pitchFamily="34" charset="0"/>
                <a:ea typeface="微軟正黑體" panose="020B0604030504040204" pitchFamily="34" charset="-120"/>
              </a:rPr>
              <a:t>Spotify web</a:t>
            </a:r>
            <a:r>
              <a:rPr lang="zh-TW" altLang="en-US" dirty="0">
                <a:solidFill>
                  <a:schemeClr val="tx1"/>
                </a:solidFill>
                <a:latin typeface="Arial" panose="020B0604020202020204" pitchFamily="34" charset="0"/>
                <a:ea typeface="微軟正黑體" panose="020B0604030504040204" pitchFamily="34" charset="-120"/>
              </a:rPr>
              <a:t>聽歌，所以我們決定拿</a:t>
            </a:r>
            <a:r>
              <a:rPr lang="en-US" altLang="zh-TW" dirty="0">
                <a:solidFill>
                  <a:schemeClr val="tx1"/>
                </a:solidFill>
                <a:latin typeface="Arial" panose="020B0604020202020204" pitchFamily="34" charset="0"/>
                <a:ea typeface="微軟正黑體" panose="020B0604030504040204" pitchFamily="34" charset="-120"/>
              </a:rPr>
              <a:t>Spotify web</a:t>
            </a:r>
            <a:r>
              <a:rPr lang="zh-TW" altLang="en-US" dirty="0">
                <a:solidFill>
                  <a:schemeClr val="tx1"/>
                </a:solidFill>
                <a:latin typeface="Arial" panose="020B0604020202020204" pitchFamily="34" charset="0"/>
                <a:ea typeface="微軟正黑體" panose="020B0604030504040204" pitchFamily="34" charset="-120"/>
              </a:rPr>
              <a:t>進行分析。</a:t>
            </a:r>
          </a:p>
        </p:txBody>
      </p:sp>
      <p:pic>
        <p:nvPicPr>
          <p:cNvPr id="1026" name="Picture 2" descr="Spotify和環球音樂集團宣佈多年期全球授權協議| Business Wire"/>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3103" b="94076" l="1228" r="99238">
                        <a14:foregroundMark x1="17231" y1="13963" x2="17231" y2="13963"/>
                        <a14:foregroundMark x1="5377" y1="19182" x2="5377" y2="19182"/>
                        <a14:foregroundMark x1="1270" y1="48519" x2="1270" y2="48519"/>
                        <a14:foregroundMark x1="17401" y1="3526" x2="17401" y2="3526"/>
                        <a14:foregroundMark x1="15580" y1="94499" x2="15580" y2="94499"/>
                        <a14:foregroundMark x1="42549" y1="33992" x2="42549" y2="33992"/>
                        <a14:foregroundMark x1="47925" y1="45134" x2="47925" y2="45134"/>
                        <a14:foregroundMark x1="63802" y1="45134" x2="63802" y2="45134"/>
                        <a14:foregroundMark x1="71253" y1="41890" x2="71253" y2="41890"/>
                        <a14:foregroundMark x1="78069" y1="29196" x2="78069" y2="29196"/>
                        <a14:foregroundMark x1="78450" y1="45980" x2="78450" y2="45980"/>
                        <a14:foregroundMark x1="82557" y1="41467" x2="82557" y2="41467"/>
                        <a14:foregroundMark x1="93438" y1="45698" x2="93438" y2="45698"/>
                        <a14:foregroundMark x1="97333" y1="44429" x2="97333" y2="44429"/>
                      </a14:backgroundRemoval>
                    </a14:imgEffect>
                  </a14:imgLayer>
                </a14:imgProps>
              </a:ext>
              <a:ext uri="{28A0092B-C50C-407E-A947-70E740481C1C}">
                <a14:useLocalDpi xmlns:a14="http://schemas.microsoft.com/office/drawing/2010/main" val="0"/>
              </a:ext>
            </a:extLst>
          </a:blip>
          <a:srcRect/>
          <a:stretch>
            <a:fillRect/>
          </a:stretch>
        </p:blipFill>
        <p:spPr bwMode="auto">
          <a:xfrm>
            <a:off x="831851" y="4719782"/>
            <a:ext cx="3835326" cy="1151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67955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4339399"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3" name="圖片 2"/>
          <p:cNvPicPr>
            <a:picLocks noChangeAspect="1"/>
          </p:cNvPicPr>
          <p:nvPr/>
        </p:nvPicPr>
        <p:blipFill>
          <a:blip r:embed="rId3"/>
          <a:stretch>
            <a:fillRect/>
          </a:stretch>
        </p:blipFill>
        <p:spPr>
          <a:xfrm>
            <a:off x="786947" y="871861"/>
            <a:ext cx="8474364" cy="3985337"/>
          </a:xfrm>
          <a:prstGeom prst="rect">
            <a:avLst/>
          </a:prstGeom>
        </p:spPr>
      </p:pic>
      <p:sp>
        <p:nvSpPr>
          <p:cNvPr id="4" name="文字方塊 3"/>
          <p:cNvSpPr txBox="1"/>
          <p:nvPr/>
        </p:nvSpPr>
        <p:spPr>
          <a:xfrm>
            <a:off x="9504218" y="960581"/>
            <a:ext cx="2244437" cy="646331"/>
          </a:xfrm>
          <a:prstGeom prst="rect">
            <a:avLst/>
          </a:prstGeom>
          <a:noFill/>
        </p:spPr>
        <p:txBody>
          <a:bodyPr wrap="square" rtlCol="0">
            <a:spAutoFit/>
          </a:bodyPr>
          <a:lstStyle/>
          <a:p>
            <a:r>
              <a:rPr lang="zh-TW" altLang="en-US" sz="3600" dirty="0">
                <a:ea typeface="微軟正黑體" panose="020B0604030504040204" pitchFamily="34" charset="-120"/>
              </a:rPr>
              <a:t>首頁功能</a:t>
            </a:r>
          </a:p>
        </p:txBody>
      </p:sp>
    </p:spTree>
    <p:extLst>
      <p:ext uri="{BB962C8B-B14F-4D97-AF65-F5344CB8AC3E}">
        <p14:creationId xmlns:p14="http://schemas.microsoft.com/office/powerpoint/2010/main" val="80753755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877285" y="1158175"/>
            <a:ext cx="3713476" cy="4712854"/>
          </a:xfrm>
          <a:prstGeom prst="rect">
            <a:avLst/>
          </a:prstGeom>
        </p:spPr>
      </p:pic>
      <p:pic>
        <p:nvPicPr>
          <p:cNvPr id="5" name="圖片 4"/>
          <p:cNvPicPr>
            <a:picLocks noChangeAspect="1"/>
          </p:cNvPicPr>
          <p:nvPr/>
        </p:nvPicPr>
        <p:blipFill>
          <a:blip r:embed="rId4"/>
          <a:stretch>
            <a:fillRect/>
          </a:stretch>
        </p:blipFill>
        <p:spPr>
          <a:xfrm>
            <a:off x="4734791" y="1158175"/>
            <a:ext cx="4178923" cy="4032661"/>
          </a:xfrm>
          <a:prstGeom prst="rect">
            <a:avLst/>
          </a:prstGeom>
        </p:spPr>
      </p:pic>
      <p:sp>
        <p:nvSpPr>
          <p:cNvPr id="13" name="文字方塊 12"/>
          <p:cNvSpPr txBox="1"/>
          <p:nvPr/>
        </p:nvSpPr>
        <p:spPr>
          <a:xfrm>
            <a:off x="9291782" y="1158175"/>
            <a:ext cx="2281382" cy="646331"/>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註冊功能</a:t>
            </a:r>
          </a:p>
        </p:txBody>
      </p:sp>
    </p:spTree>
    <p:extLst>
      <p:ext uri="{BB962C8B-B14F-4D97-AF65-F5344CB8AC3E}">
        <p14:creationId xmlns:p14="http://schemas.microsoft.com/office/powerpoint/2010/main" val="35884142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3" name="文字方塊 12"/>
          <p:cNvSpPr txBox="1"/>
          <p:nvPr/>
        </p:nvSpPr>
        <p:spPr>
          <a:xfrm>
            <a:off x="8820728" y="1259775"/>
            <a:ext cx="2530763" cy="646331"/>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登入功能</a:t>
            </a:r>
          </a:p>
        </p:txBody>
      </p:sp>
      <p:pic>
        <p:nvPicPr>
          <p:cNvPr id="3" name="圖片 2"/>
          <p:cNvPicPr>
            <a:picLocks noChangeAspect="1"/>
          </p:cNvPicPr>
          <p:nvPr/>
        </p:nvPicPr>
        <p:blipFill>
          <a:blip r:embed="rId3"/>
          <a:stretch>
            <a:fillRect/>
          </a:stretch>
        </p:blipFill>
        <p:spPr>
          <a:xfrm>
            <a:off x="1518405" y="871861"/>
            <a:ext cx="3949522" cy="5280241"/>
          </a:xfrm>
          <a:prstGeom prst="rect">
            <a:avLst/>
          </a:prstGeom>
        </p:spPr>
      </p:pic>
    </p:spTree>
    <p:extLst>
      <p:ext uri="{BB962C8B-B14F-4D97-AF65-F5344CB8AC3E}">
        <p14:creationId xmlns:p14="http://schemas.microsoft.com/office/powerpoint/2010/main" val="27648259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723447" y="1461960"/>
            <a:ext cx="8172450" cy="3772761"/>
          </a:xfrm>
          <a:prstGeom prst="rect">
            <a:avLst/>
          </a:prstGeom>
        </p:spPr>
      </p:pic>
      <p:sp>
        <p:nvSpPr>
          <p:cNvPr id="11" name="文字方塊 10"/>
          <p:cNvSpPr txBox="1"/>
          <p:nvPr/>
        </p:nvSpPr>
        <p:spPr>
          <a:xfrm>
            <a:off x="9144001" y="1461960"/>
            <a:ext cx="2327563" cy="1200329"/>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個人資料作業</a:t>
            </a:r>
          </a:p>
        </p:txBody>
      </p:sp>
    </p:spTree>
    <p:extLst>
      <p:ext uri="{BB962C8B-B14F-4D97-AF65-F5344CB8AC3E}">
        <p14:creationId xmlns:p14="http://schemas.microsoft.com/office/powerpoint/2010/main" val="406227064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536</Words>
  <Application>Microsoft Office PowerPoint</Application>
  <PresentationFormat>寬螢幕</PresentationFormat>
  <Paragraphs>94</Paragraphs>
  <Slides>31</Slides>
  <Notes>24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31</vt:i4>
      </vt:variant>
    </vt:vector>
  </HeadingPairs>
  <TitlesOfParts>
    <vt:vector size="38" baseType="lpstr">
      <vt:lpstr>等线</vt:lpstr>
      <vt:lpstr>等线 Light</vt:lpstr>
      <vt:lpstr>微软雅黑</vt:lpstr>
      <vt:lpstr>站酷快乐体2016修订版</vt:lpstr>
      <vt:lpstr>Aharoni</vt:lpstr>
      <vt:lpstr>Arial</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
  <dc:description>http://www.ypppt.com/</dc:description>
  <cp:lastModifiedBy>韋翔 邱</cp:lastModifiedBy>
  <cp:revision>69</cp:revision>
  <dcterms:created xsi:type="dcterms:W3CDTF">2020-03-11T02:21:00Z</dcterms:created>
  <dcterms:modified xsi:type="dcterms:W3CDTF">2022-06-18T07:43:17Z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