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61" r:id="rId4"/>
    <p:sldId id="267" r:id="rId5"/>
    <p:sldId id="262" r:id="rId6"/>
    <p:sldId id="269" r:id="rId7"/>
    <p:sldId id="274" r:id="rId8"/>
    <p:sldId id="275" r:id="rId9"/>
    <p:sldId id="276" r:id="rId10"/>
    <p:sldId id="277" r:id="rId11"/>
    <p:sldId id="278" r:id="rId12"/>
    <p:sldId id="279" r:id="rId13"/>
    <p:sldId id="280" r:id="rId14"/>
    <p:sldId id="281" r:id="rId15"/>
    <p:sldId id="263" r:id="rId16"/>
    <p:sldId id="270" r:id="rId17"/>
    <p:sldId id="282" r:id="rId18"/>
    <p:sldId id="283" r:id="rId19"/>
    <p:sldId id="285" r:id="rId20"/>
    <p:sldId id="286" r:id="rId21"/>
    <p:sldId id="284" r:id="rId22"/>
    <p:sldId id="289" r:id="rId23"/>
    <p:sldId id="288" r:id="rId24"/>
    <p:sldId id="292" r:id="rId25"/>
    <p:sldId id="291" r:id="rId26"/>
    <p:sldId id="264" r:id="rId27"/>
    <p:sldId id="271" r:id="rId28"/>
    <p:sldId id="265" r:id="rId29"/>
    <p:sldId id="273" r:id="rId30"/>
    <p:sldId id="266" r:id="rId31"/>
    <p:sldId id="27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7A0"/>
    <a:srgbClr val="52618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581" autoAdjust="0"/>
  </p:normalViewPr>
  <p:slideViewPr>
    <p:cSldViewPr snapToGrid="0" showGuides="1">
      <p:cViewPr varScale="1">
        <p:scale>
          <a:sx n="105" d="100"/>
          <a:sy n="105" d="100"/>
        </p:scale>
        <p:origin x="858" y="114"/>
      </p:cViewPr>
      <p:guideLst>
        <p:guide orient="horz" pos="2160"/>
        <p:guide pos="3840"/>
      </p:guideLst>
    </p:cSldViewPr>
  </p:slideViewPr>
  <p:outlineViewPr>
    <p:cViewPr>
      <p:scale>
        <a:sx n="33" d="100"/>
        <a:sy n="33" d="100"/>
      </p:scale>
      <p:origin x="0" y="-4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t>2022/6/19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t>‹#›</a:t>
            </a:fld>
            <a:endParaRPr lang="zh-CN" altLang="en-US"/>
          </a:p>
        </p:txBody>
      </p:sp>
    </p:spTree>
    <p:extLst>
      <p:ext uri="{BB962C8B-B14F-4D97-AF65-F5344CB8AC3E}">
        <p14:creationId xmlns:p14="http://schemas.microsoft.com/office/powerpoint/2010/main" val="406522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a:t>
            </a:fld>
            <a:endParaRPr lang="zh-CN" altLang="en-US"/>
          </a:p>
        </p:txBody>
      </p:sp>
    </p:spTree>
    <p:extLst>
      <p:ext uri="{BB962C8B-B14F-4D97-AF65-F5344CB8AC3E}">
        <p14:creationId xmlns:p14="http://schemas.microsoft.com/office/powerpoint/2010/main" val="205185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13</a:t>
            </a:fld>
            <a:endParaRPr lang="zh-CN" altLang="en-US"/>
          </a:p>
        </p:txBody>
      </p:sp>
    </p:spTree>
    <p:extLst>
      <p:ext uri="{BB962C8B-B14F-4D97-AF65-F5344CB8AC3E}">
        <p14:creationId xmlns:p14="http://schemas.microsoft.com/office/powerpoint/2010/main" val="239384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14</a:t>
            </a:fld>
            <a:endParaRPr lang="zh-CN" altLang="en-US"/>
          </a:p>
        </p:txBody>
      </p:sp>
    </p:spTree>
    <p:extLst>
      <p:ext uri="{BB962C8B-B14F-4D97-AF65-F5344CB8AC3E}">
        <p14:creationId xmlns:p14="http://schemas.microsoft.com/office/powerpoint/2010/main" val="410231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16</a:t>
            </a:fld>
            <a:endParaRPr lang="zh-CN" altLang="en-US"/>
          </a:p>
        </p:txBody>
      </p:sp>
    </p:spTree>
    <p:extLst>
      <p:ext uri="{BB962C8B-B14F-4D97-AF65-F5344CB8AC3E}">
        <p14:creationId xmlns:p14="http://schemas.microsoft.com/office/powerpoint/2010/main" val="2364811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17</a:t>
            </a:fld>
            <a:endParaRPr lang="zh-CN" altLang="en-US"/>
          </a:p>
        </p:txBody>
      </p:sp>
    </p:spTree>
    <p:extLst>
      <p:ext uri="{BB962C8B-B14F-4D97-AF65-F5344CB8AC3E}">
        <p14:creationId xmlns:p14="http://schemas.microsoft.com/office/powerpoint/2010/main" val="94034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18</a:t>
            </a:fld>
            <a:endParaRPr lang="zh-CN" altLang="en-US"/>
          </a:p>
        </p:txBody>
      </p:sp>
    </p:spTree>
    <p:extLst>
      <p:ext uri="{BB962C8B-B14F-4D97-AF65-F5344CB8AC3E}">
        <p14:creationId xmlns:p14="http://schemas.microsoft.com/office/powerpoint/2010/main" val="2018765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19</a:t>
            </a:fld>
            <a:endParaRPr lang="zh-CN" altLang="en-US"/>
          </a:p>
        </p:txBody>
      </p:sp>
    </p:spTree>
    <p:extLst>
      <p:ext uri="{BB962C8B-B14F-4D97-AF65-F5344CB8AC3E}">
        <p14:creationId xmlns:p14="http://schemas.microsoft.com/office/powerpoint/2010/main" val="3716848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20</a:t>
            </a:fld>
            <a:endParaRPr lang="zh-CN" altLang="en-US"/>
          </a:p>
        </p:txBody>
      </p:sp>
    </p:spTree>
    <p:extLst>
      <p:ext uri="{BB962C8B-B14F-4D97-AF65-F5344CB8AC3E}">
        <p14:creationId xmlns:p14="http://schemas.microsoft.com/office/powerpoint/2010/main" val="282327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21</a:t>
            </a:fld>
            <a:endParaRPr lang="zh-CN" altLang="en-US"/>
          </a:p>
        </p:txBody>
      </p:sp>
    </p:spTree>
    <p:extLst>
      <p:ext uri="{BB962C8B-B14F-4D97-AF65-F5344CB8AC3E}">
        <p14:creationId xmlns:p14="http://schemas.microsoft.com/office/powerpoint/2010/main" val="1499373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22</a:t>
            </a:fld>
            <a:endParaRPr lang="zh-CN" altLang="en-US"/>
          </a:p>
        </p:txBody>
      </p:sp>
    </p:spTree>
    <p:extLst>
      <p:ext uri="{BB962C8B-B14F-4D97-AF65-F5344CB8AC3E}">
        <p14:creationId xmlns:p14="http://schemas.microsoft.com/office/powerpoint/2010/main" val="2509130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23</a:t>
            </a:fld>
            <a:endParaRPr lang="zh-CN" altLang="en-US"/>
          </a:p>
        </p:txBody>
      </p:sp>
    </p:spTree>
    <p:extLst>
      <p:ext uri="{BB962C8B-B14F-4D97-AF65-F5344CB8AC3E}">
        <p14:creationId xmlns:p14="http://schemas.microsoft.com/office/powerpoint/2010/main" val="353619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4</a:t>
            </a:fld>
            <a:endParaRPr lang="zh-CN" altLang="en-US"/>
          </a:p>
        </p:txBody>
      </p:sp>
    </p:spTree>
    <p:extLst>
      <p:ext uri="{BB962C8B-B14F-4D97-AF65-F5344CB8AC3E}">
        <p14:creationId xmlns:p14="http://schemas.microsoft.com/office/powerpoint/2010/main" val="2435600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24</a:t>
            </a:fld>
            <a:endParaRPr lang="zh-CN" altLang="en-US"/>
          </a:p>
        </p:txBody>
      </p:sp>
    </p:spTree>
    <p:extLst>
      <p:ext uri="{BB962C8B-B14F-4D97-AF65-F5344CB8AC3E}">
        <p14:creationId xmlns:p14="http://schemas.microsoft.com/office/powerpoint/2010/main" val="794653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25</a:t>
            </a:fld>
            <a:endParaRPr lang="zh-CN" altLang="en-US"/>
          </a:p>
        </p:txBody>
      </p:sp>
    </p:spTree>
    <p:extLst>
      <p:ext uri="{BB962C8B-B14F-4D97-AF65-F5344CB8AC3E}">
        <p14:creationId xmlns:p14="http://schemas.microsoft.com/office/powerpoint/2010/main" val="203105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27</a:t>
            </a:fld>
            <a:endParaRPr lang="zh-CN" altLang="en-US"/>
          </a:p>
        </p:txBody>
      </p:sp>
    </p:spTree>
    <p:extLst>
      <p:ext uri="{BB962C8B-B14F-4D97-AF65-F5344CB8AC3E}">
        <p14:creationId xmlns:p14="http://schemas.microsoft.com/office/powerpoint/2010/main" val="206762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29</a:t>
            </a:fld>
            <a:endParaRPr lang="zh-CN" altLang="en-US"/>
          </a:p>
        </p:txBody>
      </p:sp>
    </p:spTree>
    <p:extLst>
      <p:ext uri="{BB962C8B-B14F-4D97-AF65-F5344CB8AC3E}">
        <p14:creationId xmlns:p14="http://schemas.microsoft.com/office/powerpoint/2010/main" val="3271246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31</a:t>
            </a:fld>
            <a:endParaRPr lang="zh-CN" altLang="en-US"/>
          </a:p>
        </p:txBody>
      </p:sp>
    </p:spTree>
    <p:extLst>
      <p:ext uri="{BB962C8B-B14F-4D97-AF65-F5344CB8AC3E}">
        <p14:creationId xmlns:p14="http://schemas.microsoft.com/office/powerpoint/2010/main" val="289191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6</a:t>
            </a:fld>
            <a:endParaRPr lang="zh-CN" altLang="en-US"/>
          </a:p>
        </p:txBody>
      </p:sp>
    </p:spTree>
    <p:extLst>
      <p:ext uri="{BB962C8B-B14F-4D97-AF65-F5344CB8AC3E}">
        <p14:creationId xmlns:p14="http://schemas.microsoft.com/office/powerpoint/2010/main" val="61867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7</a:t>
            </a:fld>
            <a:endParaRPr lang="zh-CN" altLang="en-US"/>
          </a:p>
        </p:txBody>
      </p:sp>
    </p:spTree>
    <p:extLst>
      <p:ext uri="{BB962C8B-B14F-4D97-AF65-F5344CB8AC3E}">
        <p14:creationId xmlns:p14="http://schemas.microsoft.com/office/powerpoint/2010/main" val="217325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8</a:t>
            </a:fld>
            <a:endParaRPr lang="zh-CN" altLang="en-US"/>
          </a:p>
        </p:txBody>
      </p:sp>
    </p:spTree>
    <p:extLst>
      <p:ext uri="{BB962C8B-B14F-4D97-AF65-F5344CB8AC3E}">
        <p14:creationId xmlns:p14="http://schemas.microsoft.com/office/powerpoint/2010/main" val="322779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9</a:t>
            </a:fld>
            <a:endParaRPr lang="zh-CN" altLang="en-US"/>
          </a:p>
        </p:txBody>
      </p:sp>
    </p:spTree>
    <p:extLst>
      <p:ext uri="{BB962C8B-B14F-4D97-AF65-F5344CB8AC3E}">
        <p14:creationId xmlns:p14="http://schemas.microsoft.com/office/powerpoint/2010/main" val="289686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10</a:t>
            </a:fld>
            <a:endParaRPr lang="zh-CN" altLang="en-US"/>
          </a:p>
        </p:txBody>
      </p:sp>
    </p:spTree>
    <p:extLst>
      <p:ext uri="{BB962C8B-B14F-4D97-AF65-F5344CB8AC3E}">
        <p14:creationId xmlns:p14="http://schemas.microsoft.com/office/powerpoint/2010/main" val="317440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11</a:t>
            </a:fld>
            <a:endParaRPr lang="zh-CN" altLang="en-US"/>
          </a:p>
        </p:txBody>
      </p:sp>
    </p:spTree>
    <p:extLst>
      <p:ext uri="{BB962C8B-B14F-4D97-AF65-F5344CB8AC3E}">
        <p14:creationId xmlns:p14="http://schemas.microsoft.com/office/powerpoint/2010/main" val="185479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12</a:t>
            </a:fld>
            <a:endParaRPr lang="zh-CN" altLang="en-US"/>
          </a:p>
        </p:txBody>
      </p:sp>
    </p:spTree>
    <p:extLst>
      <p:ext uri="{BB962C8B-B14F-4D97-AF65-F5344CB8AC3E}">
        <p14:creationId xmlns:p14="http://schemas.microsoft.com/office/powerpoint/2010/main" val="88024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t>2022/6/19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109" y="1855351"/>
            <a:ext cx="5900551" cy="892552"/>
          </a:xfrm>
          <a:prstGeom prst="rect">
            <a:avLst/>
          </a:prstGeom>
          <a:noFill/>
        </p:spPr>
        <p:txBody>
          <a:bodyPr wrap="square" rtlCol="0">
            <a:spAutoFit/>
          </a:bodyPr>
          <a:lstStyle/>
          <a:p>
            <a:pPr algn="dist"/>
            <a:r>
              <a:rPr lang="zh-TW" altLang="en-US" sz="5200" b="1" dirty="0">
                <a:solidFill>
                  <a:srgbClr val="526188"/>
                </a:solidFill>
                <a:latin typeface="微软雅黑" panose="020B0503020204020204" pitchFamily="34" charset="-122"/>
                <a:ea typeface="微软雅黑" panose="020B0503020204020204" pitchFamily="34" charset="-122"/>
              </a:rPr>
              <a:t>系統分析</a:t>
            </a:r>
            <a:r>
              <a:rPr lang="en-US" altLang="zh-TW" sz="5200" b="1" dirty="0">
                <a:solidFill>
                  <a:srgbClr val="526188"/>
                </a:solidFill>
                <a:latin typeface="微软雅黑" panose="020B0503020204020204" pitchFamily="34" charset="-122"/>
                <a:ea typeface="微软雅黑" panose="020B0503020204020204" pitchFamily="34" charset="-122"/>
              </a:rPr>
              <a:t>-</a:t>
            </a:r>
            <a:r>
              <a:rPr lang="zh-TW" altLang="en-US" sz="5200" b="1" dirty="0">
                <a:solidFill>
                  <a:srgbClr val="526188"/>
                </a:solidFill>
                <a:latin typeface="微软雅黑" panose="020B0503020204020204" pitchFamily="34" charset="-122"/>
                <a:ea typeface="微软雅黑" panose="020B0503020204020204" pitchFamily="34" charset="-122"/>
              </a:rPr>
              <a:t>第一組</a:t>
            </a:r>
            <a:endParaRPr lang="en-US" altLang="zh-TW" sz="5200" b="1" dirty="0">
              <a:solidFill>
                <a:srgbClr val="526188"/>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38695" y="4044750"/>
            <a:ext cx="6220054" cy="523220"/>
          </a:xfrm>
          <a:prstGeom prst="rect">
            <a:avLst/>
          </a:prstGeom>
          <a:noFill/>
        </p:spPr>
        <p:txBody>
          <a:bodyPr wrap="square" rtlCol="0">
            <a:spAutoFit/>
          </a:bodyPr>
          <a:lstStyle/>
          <a:p>
            <a:pPr algn="dist"/>
            <a:r>
              <a:rPr lang="zh-TW" altLang="en-US" sz="2800" dirty="0">
                <a:solidFill>
                  <a:schemeClr val="bg2">
                    <a:lumMod val="50000"/>
                  </a:schemeClr>
                </a:solidFill>
                <a:latin typeface="Aharoni" panose="02010803020104030203" pitchFamily="2" charset="-79"/>
                <a:ea typeface="微軟正黑體" panose="020B0604030504040204" pitchFamily="34" charset="-120"/>
                <a:cs typeface="Aharoni" panose="02010803020104030203" pitchFamily="2" charset="-79"/>
              </a:rPr>
              <a:t>組員：邱韋翔、陳宗誌、蔡旻蓉</a:t>
            </a:r>
            <a:endParaRPr lang="zh-CN" altLang="en-US" sz="2800" dirty="0">
              <a:solidFill>
                <a:schemeClr val="bg2">
                  <a:lumMod val="50000"/>
                </a:schemeClr>
              </a:solidFill>
              <a:latin typeface="Aharoni" panose="02010803020104030203" pitchFamily="2" charset="-79"/>
              <a:ea typeface="微軟正黑體" panose="020B0604030504040204" pitchFamily="34" charset="-120"/>
              <a:cs typeface="Aharoni" panose="02010803020104030203" pitchFamily="2" charset="-79"/>
            </a:endParaRPr>
          </a:p>
        </p:txBody>
      </p:sp>
      <p:sp>
        <p:nvSpPr>
          <p:cNvPr id="21" name="文本框 20"/>
          <p:cNvSpPr txBox="1"/>
          <p:nvPr/>
        </p:nvSpPr>
        <p:spPr>
          <a:xfrm>
            <a:off x="457701" y="3945095"/>
            <a:ext cx="2952249" cy="584775"/>
          </a:xfrm>
          <a:prstGeom prst="rect">
            <a:avLst/>
          </a:prstGeom>
          <a:noFill/>
        </p:spPr>
        <p:txBody>
          <a:bodyPr wrap="square" rtlCol="0">
            <a:spAutoFit/>
          </a:bodyPr>
          <a:lstStyle/>
          <a:p>
            <a:pPr algn="dist"/>
            <a:endParaRPr lang="zh-CN" altLang="en-US" sz="3200" dirty="0">
              <a:solidFill>
                <a:schemeClr val="bg2">
                  <a:lumMod val="50000"/>
                </a:schemeClr>
              </a:solidFill>
              <a:latin typeface="Aharoni" panose="02010803020104030203" pitchFamily="2" charset="-79"/>
              <a:cs typeface="Aharoni" panose="02010803020104030203" pitchFamily="2" charset="-79"/>
            </a:endParaRPr>
          </a:p>
        </p:txBody>
      </p:sp>
      <p:sp>
        <p:nvSpPr>
          <p:cNvPr id="23" name="文本框 22"/>
          <p:cNvSpPr txBox="1"/>
          <p:nvPr/>
        </p:nvSpPr>
        <p:spPr>
          <a:xfrm>
            <a:off x="438695" y="4886069"/>
            <a:ext cx="1816304" cy="584775"/>
          </a:xfrm>
          <a:prstGeom prst="rect">
            <a:avLst/>
          </a:prstGeom>
          <a:noFill/>
        </p:spPr>
        <p:txBody>
          <a:bodyPr wrap="square" rtlCol="0">
            <a:spAutoFit/>
          </a:bodyPr>
          <a:lstStyle/>
          <a:p>
            <a:pPr algn="dist"/>
            <a:r>
              <a:rPr lang="zh-TW"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報告日期：</a:t>
            </a:r>
            <a:r>
              <a:rPr lang="en-US" altLang="zh-TW"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111/06/21</a:t>
            </a:r>
            <a:endPar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cxnSp>
        <p:nvCxnSpPr>
          <p:cNvPr id="24" name="直接连接符 23"/>
          <p:cNvCxnSpPr/>
          <p:nvPr/>
        </p:nvCxnSpPr>
        <p:spPr>
          <a:xfrm>
            <a:off x="521376" y="4595127"/>
            <a:ext cx="6112788"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
        <p:nvSpPr>
          <p:cNvPr id="16" name="文本框 18"/>
          <p:cNvSpPr txBox="1"/>
          <p:nvPr/>
        </p:nvSpPr>
        <p:spPr>
          <a:xfrm>
            <a:off x="414109" y="3011606"/>
            <a:ext cx="5900551" cy="769441"/>
          </a:xfrm>
          <a:prstGeom prst="rect">
            <a:avLst/>
          </a:prstGeom>
          <a:noFill/>
        </p:spPr>
        <p:txBody>
          <a:bodyPr wrap="square" rtlCol="0">
            <a:spAutoFit/>
          </a:bodyPr>
          <a:lstStyle/>
          <a:p>
            <a:pPr algn="just"/>
            <a:r>
              <a:rPr lang="zh-TW" altLang="en-US" sz="4400" dirty="0">
                <a:solidFill>
                  <a:srgbClr val="526188"/>
                </a:solidFill>
                <a:latin typeface="Arial" panose="020B0604020202020204" pitchFamily="34" charset="0"/>
                <a:ea typeface="微软雅黑" panose="020B0503020204020204" pitchFamily="34" charset="-122"/>
              </a:rPr>
              <a:t>主題：</a:t>
            </a:r>
            <a:r>
              <a:rPr lang="en-US" altLang="zh-TW" sz="4400" kern="0" dirty="0">
                <a:solidFill>
                  <a:srgbClr val="526188"/>
                </a:solidFill>
                <a:latin typeface="Arial" panose="020B0604020202020204" pitchFamily="34" charset="0"/>
                <a:ea typeface="微软雅黑" panose="020B0503020204020204" pitchFamily="34" charset="-122"/>
              </a:rPr>
              <a:t>Spotify</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23447" y="1649267"/>
            <a:ext cx="3038475" cy="1647825"/>
          </a:xfrm>
          <a:prstGeom prst="rect">
            <a:avLst/>
          </a:prstGeom>
        </p:spPr>
      </p:pic>
      <p:pic>
        <p:nvPicPr>
          <p:cNvPr id="4" name="圖片 3"/>
          <p:cNvPicPr>
            <a:picLocks noChangeAspect="1"/>
          </p:cNvPicPr>
          <p:nvPr/>
        </p:nvPicPr>
        <p:blipFill>
          <a:blip r:embed="rId4"/>
          <a:stretch>
            <a:fillRect/>
          </a:stretch>
        </p:blipFill>
        <p:spPr>
          <a:xfrm>
            <a:off x="4122262" y="1136155"/>
            <a:ext cx="4375914" cy="3447906"/>
          </a:xfrm>
          <a:prstGeom prst="rect">
            <a:avLst/>
          </a:prstGeom>
        </p:spPr>
      </p:pic>
      <p:sp>
        <p:nvSpPr>
          <p:cNvPr id="11" name="文字方塊 10"/>
          <p:cNvSpPr txBox="1"/>
          <p:nvPr/>
        </p:nvSpPr>
        <p:spPr>
          <a:xfrm>
            <a:off x="9144001" y="1461960"/>
            <a:ext cx="2355272"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會員作業</a:t>
            </a:r>
          </a:p>
        </p:txBody>
      </p:sp>
    </p:spTree>
    <p:extLst>
      <p:ext uri="{BB962C8B-B14F-4D97-AF65-F5344CB8AC3E}">
        <p14:creationId xmlns:p14="http://schemas.microsoft.com/office/powerpoint/2010/main" val="41142952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894051" y="2283820"/>
            <a:ext cx="7134225" cy="962025"/>
          </a:xfrm>
          <a:prstGeom prst="rect">
            <a:avLst/>
          </a:prstGeom>
        </p:spPr>
      </p:pic>
      <p:sp>
        <p:nvSpPr>
          <p:cNvPr id="9" name="文字方塊 8"/>
          <p:cNvSpPr txBox="1"/>
          <p:nvPr/>
        </p:nvSpPr>
        <p:spPr>
          <a:xfrm>
            <a:off x="9144001" y="1461960"/>
            <a:ext cx="2133599"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音樂功能</a:t>
            </a:r>
          </a:p>
        </p:txBody>
      </p:sp>
    </p:spTree>
    <p:extLst>
      <p:ext uri="{BB962C8B-B14F-4D97-AF65-F5344CB8AC3E}">
        <p14:creationId xmlns:p14="http://schemas.microsoft.com/office/powerpoint/2010/main" val="19473790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86947" y="1365759"/>
            <a:ext cx="7921625" cy="3862668"/>
          </a:xfrm>
          <a:prstGeom prst="rect">
            <a:avLst/>
          </a:prstGeom>
        </p:spPr>
      </p:pic>
      <p:sp>
        <p:nvSpPr>
          <p:cNvPr id="11" name="文字方塊 10"/>
          <p:cNvSpPr txBox="1"/>
          <p:nvPr/>
        </p:nvSpPr>
        <p:spPr>
          <a:xfrm>
            <a:off x="9144001" y="1461960"/>
            <a:ext cx="2189017" cy="1200329"/>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音樂收藏作業</a:t>
            </a:r>
          </a:p>
        </p:txBody>
      </p:sp>
    </p:spTree>
    <p:extLst>
      <p:ext uri="{BB962C8B-B14F-4D97-AF65-F5344CB8AC3E}">
        <p14:creationId xmlns:p14="http://schemas.microsoft.com/office/powerpoint/2010/main" val="8309634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7" y="1433385"/>
            <a:ext cx="6894959" cy="3430349"/>
          </a:xfrm>
          <a:prstGeom prst="rect">
            <a:avLst/>
          </a:prstGeom>
        </p:spPr>
      </p:pic>
      <p:sp>
        <p:nvSpPr>
          <p:cNvPr id="9" name="文字方塊 8"/>
          <p:cNvSpPr txBox="1"/>
          <p:nvPr/>
        </p:nvSpPr>
        <p:spPr>
          <a:xfrm>
            <a:off x="8401051" y="1433385"/>
            <a:ext cx="2405494"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搜尋作業</a:t>
            </a:r>
          </a:p>
        </p:txBody>
      </p:sp>
    </p:spTree>
    <p:extLst>
      <p:ext uri="{BB962C8B-B14F-4D97-AF65-F5344CB8AC3E}">
        <p14:creationId xmlns:p14="http://schemas.microsoft.com/office/powerpoint/2010/main" val="35397631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7" y="1421603"/>
            <a:ext cx="7458075" cy="3648486"/>
          </a:xfrm>
          <a:prstGeom prst="rect">
            <a:avLst/>
          </a:prstGeom>
        </p:spPr>
      </p:pic>
      <p:sp>
        <p:nvSpPr>
          <p:cNvPr id="9" name="文字方塊 8"/>
          <p:cNvSpPr txBox="1"/>
          <p:nvPr/>
        </p:nvSpPr>
        <p:spPr>
          <a:xfrm>
            <a:off x="8515351" y="1421603"/>
            <a:ext cx="2531340"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電台作業</a:t>
            </a:r>
          </a:p>
        </p:txBody>
      </p:sp>
    </p:spTree>
    <p:extLst>
      <p:ext uri="{BB962C8B-B14F-4D97-AF65-F5344CB8AC3E}">
        <p14:creationId xmlns:p14="http://schemas.microsoft.com/office/powerpoint/2010/main" val="24174067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規格書</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707886"/>
            <a:chOff x="384176" y="265897"/>
            <a:chExt cx="2073215"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利害關係人目標</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5" name="圖片 4"/>
          <p:cNvPicPr>
            <a:picLocks noChangeAspect="1"/>
          </p:cNvPicPr>
          <p:nvPr/>
        </p:nvPicPr>
        <p:blipFill>
          <a:blip r:embed="rId3"/>
          <a:stretch>
            <a:fillRect/>
          </a:stretch>
        </p:blipFill>
        <p:spPr>
          <a:xfrm>
            <a:off x="786947" y="1158688"/>
            <a:ext cx="3407069" cy="4712341"/>
          </a:xfrm>
          <a:prstGeom prst="rect">
            <a:avLst/>
          </a:prstGeom>
        </p:spPr>
      </p:pic>
      <p:pic>
        <p:nvPicPr>
          <p:cNvPr id="6" name="圖片 5"/>
          <p:cNvPicPr>
            <a:picLocks noChangeAspect="1"/>
          </p:cNvPicPr>
          <p:nvPr/>
        </p:nvPicPr>
        <p:blipFill>
          <a:blip r:embed="rId4"/>
          <a:stretch>
            <a:fillRect/>
          </a:stretch>
        </p:blipFill>
        <p:spPr>
          <a:xfrm>
            <a:off x="4430398" y="1158688"/>
            <a:ext cx="3405600" cy="4773040"/>
          </a:xfrm>
          <a:prstGeom prst="rect">
            <a:avLst/>
          </a:prstGeom>
        </p:spPr>
      </p:pic>
      <p:pic>
        <p:nvPicPr>
          <p:cNvPr id="7" name="圖片 6"/>
          <p:cNvPicPr>
            <a:picLocks noChangeAspect="1"/>
          </p:cNvPicPr>
          <p:nvPr/>
        </p:nvPicPr>
        <p:blipFill>
          <a:blip r:embed="rId5"/>
          <a:stretch>
            <a:fillRect/>
          </a:stretch>
        </p:blipFill>
        <p:spPr>
          <a:xfrm>
            <a:off x="8311199" y="1158688"/>
            <a:ext cx="3405600" cy="2535845"/>
          </a:xfrm>
          <a:prstGeom prst="rect">
            <a:avLst/>
          </a:prstGeom>
        </p:spPr>
      </p:pic>
    </p:spTree>
    <p:extLst>
      <p:ext uri="{BB962C8B-B14F-4D97-AF65-F5344CB8AC3E}">
        <p14:creationId xmlns:p14="http://schemas.microsoft.com/office/powerpoint/2010/main" val="8341636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事件表</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1590511" y="1242434"/>
            <a:ext cx="3405600" cy="4853650"/>
          </a:xfrm>
          <a:prstGeom prst="rect">
            <a:avLst/>
          </a:prstGeom>
        </p:spPr>
      </p:pic>
      <p:pic>
        <p:nvPicPr>
          <p:cNvPr id="3" name="圖片 2"/>
          <p:cNvPicPr>
            <a:picLocks noChangeAspect="1"/>
          </p:cNvPicPr>
          <p:nvPr/>
        </p:nvPicPr>
        <p:blipFill>
          <a:blip r:embed="rId4"/>
          <a:stretch>
            <a:fillRect/>
          </a:stretch>
        </p:blipFill>
        <p:spPr>
          <a:xfrm>
            <a:off x="6161749" y="1242434"/>
            <a:ext cx="3749266" cy="4505071"/>
          </a:xfrm>
          <a:prstGeom prst="rect">
            <a:avLst/>
          </a:prstGeom>
        </p:spPr>
      </p:pic>
    </p:spTree>
    <p:extLst>
      <p:ext uri="{BB962C8B-B14F-4D97-AF65-F5344CB8AC3E}">
        <p14:creationId xmlns:p14="http://schemas.microsoft.com/office/powerpoint/2010/main" val="21003375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8" y="1340739"/>
            <a:ext cx="5028704" cy="4136426"/>
          </a:xfrm>
          <a:prstGeom prst="rect">
            <a:avLst/>
          </a:prstGeom>
        </p:spPr>
      </p:pic>
      <p:pic>
        <p:nvPicPr>
          <p:cNvPr id="3" name="圖片 2"/>
          <p:cNvPicPr>
            <a:picLocks noChangeAspect="1"/>
          </p:cNvPicPr>
          <p:nvPr/>
        </p:nvPicPr>
        <p:blipFill>
          <a:blip r:embed="rId4"/>
          <a:stretch>
            <a:fillRect/>
          </a:stretch>
        </p:blipFill>
        <p:spPr>
          <a:xfrm>
            <a:off x="6166764" y="1340739"/>
            <a:ext cx="5508000" cy="3850779"/>
          </a:xfrm>
          <a:prstGeom prst="rect">
            <a:avLst/>
          </a:prstGeom>
        </p:spPr>
      </p:pic>
    </p:spTree>
    <p:extLst>
      <p:ext uri="{BB962C8B-B14F-4D97-AF65-F5344CB8AC3E}">
        <p14:creationId xmlns:p14="http://schemas.microsoft.com/office/powerpoint/2010/main" val="35564028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723447" y="1382314"/>
            <a:ext cx="5188980" cy="3829558"/>
          </a:xfrm>
          <a:prstGeom prst="rect">
            <a:avLst/>
          </a:prstGeom>
        </p:spPr>
      </p:pic>
      <p:pic>
        <p:nvPicPr>
          <p:cNvPr id="5" name="圖片 4"/>
          <p:cNvPicPr>
            <a:picLocks noChangeAspect="1"/>
          </p:cNvPicPr>
          <p:nvPr/>
        </p:nvPicPr>
        <p:blipFill>
          <a:blip r:embed="rId4"/>
          <a:stretch>
            <a:fillRect/>
          </a:stretch>
        </p:blipFill>
        <p:spPr>
          <a:xfrm>
            <a:off x="6096000" y="1382313"/>
            <a:ext cx="5711695" cy="3272813"/>
          </a:xfrm>
          <a:prstGeom prst="rect">
            <a:avLst/>
          </a:prstGeom>
        </p:spPr>
      </p:pic>
    </p:spTree>
    <p:extLst>
      <p:ext uri="{BB962C8B-B14F-4D97-AF65-F5344CB8AC3E}">
        <p14:creationId xmlns:p14="http://schemas.microsoft.com/office/powerpoint/2010/main" val="20037990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TW" altLang="en-US" sz="5200" b="1" dirty="0">
                <a:solidFill>
                  <a:srgbClr val="526188"/>
                </a:solidFill>
                <a:latin typeface="微软雅黑" panose="020B0503020204020204" pitchFamily="34" charset="-122"/>
                <a:ea typeface="微软雅黑" panose="020B0503020204020204" pitchFamily="34" charset="-122"/>
              </a:rPr>
              <a:t>目錄</a:t>
            </a:r>
            <a:endParaRPr lang="zh-CN" altLang="en-US" sz="5200" b="1" dirty="0">
              <a:solidFill>
                <a:srgbClr val="526188"/>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71754" y="1910285"/>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4" y="2409098"/>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89738" y="3070223"/>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406518" y="3569036"/>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25" name="文本框 24"/>
          <p:cNvSpPr txBox="1"/>
          <p:nvPr/>
        </p:nvSpPr>
        <p:spPr>
          <a:xfrm>
            <a:off x="2196251" y="2139402"/>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2" name="文本框 31"/>
          <p:cNvSpPr txBox="1"/>
          <p:nvPr/>
        </p:nvSpPr>
        <p:spPr>
          <a:xfrm>
            <a:off x="7595259" y="2653710"/>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5" name="文本框 34"/>
          <p:cNvSpPr txBox="1"/>
          <p:nvPr/>
        </p:nvSpPr>
        <p:spPr>
          <a:xfrm>
            <a:off x="2196251" y="3294821"/>
            <a:ext cx="2729602"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8" name="文本框 37"/>
          <p:cNvSpPr txBox="1"/>
          <p:nvPr/>
        </p:nvSpPr>
        <p:spPr>
          <a:xfrm>
            <a:off x="7595259" y="3800692"/>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nvGrpSpPr>
          <p:cNvPr id="30" name="组合 5"/>
          <p:cNvGrpSpPr/>
          <p:nvPr/>
        </p:nvGrpSpPr>
        <p:grpSpPr>
          <a:xfrm>
            <a:off x="1089738" y="4149005"/>
            <a:ext cx="878795" cy="1012233"/>
            <a:chOff x="1124349" y="4377906"/>
            <a:chExt cx="878795" cy="1012233"/>
          </a:xfrm>
        </p:grpSpPr>
        <p:pic>
          <p:nvPicPr>
            <p:cNvPr id="40"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4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a:t>
              </a:r>
              <a:r>
                <a:rPr lang="en-US" altLang="zh-TW" sz="2000" b="1" dirty="0">
                  <a:solidFill>
                    <a:srgbClr val="526188"/>
                  </a:solidFill>
                  <a:latin typeface="站酷快乐体2016修订版" panose="02010600030101010101" pitchFamily="2" charset="-122"/>
                  <a:ea typeface="站酷快乐体2016修订版" panose="02010600030101010101" pitchFamily="2" charset="-122"/>
                </a:rPr>
                <a:t>5</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42" name="组合 22"/>
          <p:cNvGrpSpPr/>
          <p:nvPr/>
        </p:nvGrpSpPr>
        <p:grpSpPr>
          <a:xfrm>
            <a:off x="6406518" y="4647817"/>
            <a:ext cx="873333" cy="1012233"/>
            <a:chOff x="6368561" y="4377906"/>
            <a:chExt cx="873333" cy="1012233"/>
          </a:xfrm>
        </p:grpSpPr>
        <p:pic>
          <p:nvPicPr>
            <p:cNvPr id="43"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44"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a:t>
              </a:r>
              <a:r>
                <a:rPr lang="en-US" altLang="zh-TW" sz="2000" b="1" dirty="0">
                  <a:solidFill>
                    <a:srgbClr val="526188"/>
                  </a:solidFill>
                  <a:latin typeface="站酷快乐体2016修订版" panose="02010600030101010101" pitchFamily="2" charset="-122"/>
                  <a:ea typeface="站酷快乐体2016修订版" panose="02010600030101010101" pitchFamily="2" charset="-122"/>
                </a:rPr>
                <a:t>6</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45" name="文本框 34"/>
          <p:cNvSpPr txBox="1"/>
          <p:nvPr/>
        </p:nvSpPr>
        <p:spPr>
          <a:xfrm>
            <a:off x="2196250" y="4378122"/>
            <a:ext cx="3279989"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46" name="文本框 37"/>
          <p:cNvSpPr txBox="1"/>
          <p:nvPr/>
        </p:nvSpPr>
        <p:spPr>
          <a:xfrm>
            <a:off x="7595259" y="4874659"/>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551498" y="1320158"/>
            <a:ext cx="5367758" cy="3667478"/>
          </a:xfrm>
          <a:prstGeom prst="rect">
            <a:avLst/>
          </a:prstGeom>
        </p:spPr>
      </p:pic>
      <p:pic>
        <p:nvPicPr>
          <p:cNvPr id="3" name="圖片 2"/>
          <p:cNvPicPr>
            <a:picLocks noChangeAspect="1"/>
          </p:cNvPicPr>
          <p:nvPr/>
        </p:nvPicPr>
        <p:blipFill>
          <a:blip r:embed="rId4"/>
          <a:stretch>
            <a:fillRect/>
          </a:stretch>
        </p:blipFill>
        <p:spPr>
          <a:xfrm>
            <a:off x="6237552" y="1320157"/>
            <a:ext cx="5544000" cy="3288787"/>
          </a:xfrm>
          <a:prstGeom prst="rect">
            <a:avLst/>
          </a:prstGeom>
        </p:spPr>
      </p:pic>
    </p:spTree>
    <p:extLst>
      <p:ext uri="{BB962C8B-B14F-4D97-AF65-F5344CB8AC3E}">
        <p14:creationId xmlns:p14="http://schemas.microsoft.com/office/powerpoint/2010/main" val="2905235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812759" cy="548814"/>
            <a:chOff x="384176" y="265897"/>
            <a:chExt cx="281275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6" y="265897"/>
              <a:ext cx="2371889"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3417454" y="871861"/>
            <a:ext cx="4823467" cy="4913867"/>
          </a:xfrm>
          <a:prstGeom prst="rect">
            <a:avLst/>
          </a:prstGeom>
        </p:spPr>
      </p:pic>
    </p:spTree>
    <p:extLst>
      <p:ext uri="{BB962C8B-B14F-4D97-AF65-F5344CB8AC3E}">
        <p14:creationId xmlns:p14="http://schemas.microsoft.com/office/powerpoint/2010/main" val="5929961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812759" cy="548814"/>
            <a:chOff x="384176" y="265897"/>
            <a:chExt cx="281275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6" y="265897"/>
              <a:ext cx="2371889"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3319148" y="1234738"/>
            <a:ext cx="4820462" cy="4273414"/>
          </a:xfrm>
          <a:prstGeom prst="rect">
            <a:avLst/>
          </a:prstGeom>
        </p:spPr>
      </p:pic>
    </p:spTree>
    <p:extLst>
      <p:ext uri="{BB962C8B-B14F-4D97-AF65-F5344CB8AC3E}">
        <p14:creationId xmlns:p14="http://schemas.microsoft.com/office/powerpoint/2010/main" val="24310888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3009772" cy="707886"/>
            <a:chOff x="384176" y="265897"/>
            <a:chExt cx="2480251"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物件類別圖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2183891" y="871861"/>
            <a:ext cx="7824218" cy="5321349"/>
          </a:xfrm>
          <a:prstGeom prst="rect">
            <a:avLst/>
          </a:prstGeom>
        </p:spPr>
      </p:pic>
    </p:spTree>
    <p:extLst>
      <p:ext uri="{BB962C8B-B14F-4D97-AF65-F5344CB8AC3E}">
        <p14:creationId xmlns:p14="http://schemas.microsoft.com/office/powerpoint/2010/main" val="8044205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循序圖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3011199" y="871862"/>
            <a:ext cx="5474023" cy="4999168"/>
          </a:xfrm>
          <a:prstGeom prst="rect">
            <a:avLst/>
          </a:prstGeom>
        </p:spPr>
      </p:pic>
    </p:spTree>
    <p:extLst>
      <p:ext uri="{BB962C8B-B14F-4D97-AF65-F5344CB8AC3E}">
        <p14:creationId xmlns:p14="http://schemas.microsoft.com/office/powerpoint/2010/main" val="39198660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合約</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a:extLst>
              <a:ext uri="{FF2B5EF4-FFF2-40B4-BE49-F238E27FC236}">
                <a16:creationId xmlns:a16="http://schemas.microsoft.com/office/drawing/2014/main" id="{C8E31184-0978-BE7C-BF65-9401659F1BF0}"/>
              </a:ext>
            </a:extLst>
          </p:cNvPr>
          <p:cNvPicPr>
            <a:picLocks noChangeAspect="1"/>
          </p:cNvPicPr>
          <p:nvPr/>
        </p:nvPicPr>
        <p:blipFill>
          <a:blip r:embed="rId3"/>
          <a:stretch>
            <a:fillRect/>
          </a:stretch>
        </p:blipFill>
        <p:spPr>
          <a:xfrm>
            <a:off x="2386794" y="0"/>
            <a:ext cx="5019846" cy="6089904"/>
          </a:xfrm>
          <a:prstGeom prst="rect">
            <a:avLst/>
          </a:prstGeom>
        </p:spPr>
      </p:pic>
      <p:pic>
        <p:nvPicPr>
          <p:cNvPr id="5" name="圖片 4">
            <a:extLst>
              <a:ext uri="{FF2B5EF4-FFF2-40B4-BE49-F238E27FC236}">
                <a16:creationId xmlns:a16="http://schemas.microsoft.com/office/drawing/2014/main" id="{591440E7-3193-2EE2-B8D6-00EBE0CE4761}"/>
              </a:ext>
            </a:extLst>
          </p:cNvPr>
          <p:cNvPicPr>
            <a:picLocks noChangeAspect="1"/>
          </p:cNvPicPr>
          <p:nvPr/>
        </p:nvPicPr>
        <p:blipFill>
          <a:blip r:embed="rId4"/>
          <a:stretch>
            <a:fillRect/>
          </a:stretch>
        </p:blipFill>
        <p:spPr>
          <a:xfrm>
            <a:off x="7626097" y="0"/>
            <a:ext cx="4151376" cy="6089904"/>
          </a:xfrm>
          <a:prstGeom prst="rect">
            <a:avLst/>
          </a:prstGeom>
        </p:spPr>
      </p:pic>
    </p:spTree>
    <p:extLst>
      <p:ext uri="{BB962C8B-B14F-4D97-AF65-F5344CB8AC3E}">
        <p14:creationId xmlns:p14="http://schemas.microsoft.com/office/powerpoint/2010/main" val="15102092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595198280"/>
              </p:ext>
            </p:extLst>
          </p:nvPr>
        </p:nvGraphicFramePr>
        <p:xfrm>
          <a:off x="124147" y="1063231"/>
          <a:ext cx="2295144" cy="1787277"/>
        </p:xfrm>
        <a:graphic>
          <a:graphicData uri="http://schemas.openxmlformats.org/drawingml/2006/table">
            <a:tbl>
              <a:tblPr firstRow="1" bandRow="1">
                <a:tableStyleId>{5C22544A-7EE6-4342-B048-85BDC9FD1C3A}</a:tableStyleId>
              </a:tblPr>
              <a:tblGrid>
                <a:gridCol w="888242">
                  <a:extLst>
                    <a:ext uri="{9D8B030D-6E8A-4147-A177-3AD203B41FA5}">
                      <a16:colId xmlns:a16="http://schemas.microsoft.com/office/drawing/2014/main" val="1809385347"/>
                    </a:ext>
                  </a:extLst>
                </a:gridCol>
                <a:gridCol w="1406902">
                  <a:extLst>
                    <a:ext uri="{9D8B030D-6E8A-4147-A177-3AD203B41FA5}">
                      <a16:colId xmlns:a16="http://schemas.microsoft.com/office/drawing/2014/main" val="2615847368"/>
                    </a:ext>
                  </a:extLst>
                </a:gridCol>
              </a:tblGrid>
              <a:tr h="382399">
                <a:tc>
                  <a:txBody>
                    <a:bodyPr/>
                    <a:lstStyle/>
                    <a:p>
                      <a:r>
                        <a:rPr lang="zh-TW" altLang="en-US" baseline="0" dirty="0">
                          <a:latin typeface="Arial" panose="020B0604020202020204" pitchFamily="34" charset="0"/>
                          <a:ea typeface="微軟正黑體" panose="020B0604030504040204" pitchFamily="34" charset="-120"/>
                        </a:rPr>
                        <a:t>組員</a:t>
                      </a:r>
                      <a:endParaRPr lang="en-US" altLang="zh-TW" baseline="0" dirty="0">
                        <a:latin typeface="Arial" panose="020B0604020202020204" pitchFamily="34" charset="0"/>
                        <a:ea typeface="微軟正黑體" panose="020B0604030504040204" pitchFamily="34" charset="-120"/>
                      </a:endParaRPr>
                    </a:p>
                    <a:p>
                      <a:endParaRPr lang="zh-TW" altLang="en-US" baseline="0" dirty="0">
                        <a:latin typeface="Arial" panose="020B0604020202020204" pitchFamily="34" charset="0"/>
                        <a:ea typeface="微軟正黑體" panose="020B0604030504040204" pitchFamily="34" charset="-120"/>
                      </a:endParaRPr>
                    </a:p>
                  </a:txBody>
                  <a:tcPr/>
                </a:tc>
                <a:tc>
                  <a:txBody>
                    <a:bodyPr/>
                    <a:lstStyle/>
                    <a:p>
                      <a:r>
                        <a:rPr lang="zh-TW" altLang="en-US" baseline="0" dirty="0">
                          <a:latin typeface="Arial" panose="020B0604020202020204" pitchFamily="34" charset="0"/>
                          <a:ea typeface="微軟正黑體" panose="020B0604030504040204" pitchFamily="34" charset="-120"/>
                        </a:rPr>
                        <a:t>分工</a:t>
                      </a:r>
                    </a:p>
                  </a:txBody>
                  <a:tcPr/>
                </a:tc>
                <a:extLst>
                  <a:ext uri="{0D108BD9-81ED-4DB2-BD59-A6C34878D82A}">
                    <a16:rowId xmlns:a16="http://schemas.microsoft.com/office/drawing/2014/main" val="2650588688"/>
                  </a:ext>
                </a:extLst>
              </a:tr>
              <a:tr h="382399">
                <a:tc>
                  <a:txBody>
                    <a:bodyPr/>
                    <a:lstStyle/>
                    <a:p>
                      <a:r>
                        <a:rPr lang="zh-TW" altLang="en-US" baseline="0" dirty="0">
                          <a:latin typeface="Arial" panose="020B0604020202020204" pitchFamily="34" charset="0"/>
                          <a:ea typeface="微軟正黑體" panose="020B0604030504040204" pitchFamily="34" charset="-120"/>
                        </a:rPr>
                        <a:t>邱韋翔</a:t>
                      </a:r>
                      <a:endParaRPr lang="en-US" altLang="zh-TW" baseline="0" dirty="0">
                        <a:latin typeface="Arial" panose="020B0604020202020204" pitchFamily="34" charset="0"/>
                        <a:ea typeface="微軟正黑體" panose="020B0604030504040204" pitchFamily="34" charset="-120"/>
                      </a:endParaRPr>
                    </a:p>
                  </a:txBody>
                  <a:tcPr/>
                </a:tc>
                <a:tc>
                  <a:txBody>
                    <a:bodyPr/>
                    <a:lstStyle/>
                    <a:p>
                      <a:r>
                        <a:rPr lang="en-US" altLang="zh-TW" baseline="0" dirty="0">
                          <a:latin typeface="Arial" panose="020B0604020202020204" pitchFamily="34" charset="0"/>
                          <a:ea typeface="微軟正黑體" panose="020B0604030504040204" pitchFamily="34" charset="-120"/>
                        </a:rPr>
                        <a:t>50%</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1443483073"/>
                  </a:ext>
                </a:extLst>
              </a:tr>
              <a:tr h="382399">
                <a:tc>
                  <a:txBody>
                    <a:bodyPr/>
                    <a:lstStyle/>
                    <a:p>
                      <a:r>
                        <a:rPr lang="zh-TW" altLang="en-US" baseline="0" dirty="0">
                          <a:latin typeface="Arial" panose="020B0604020202020204" pitchFamily="34" charset="0"/>
                          <a:ea typeface="微軟正黑體" panose="020B0604030504040204" pitchFamily="34" charset="-120"/>
                        </a:rPr>
                        <a:t>陳宗誌</a:t>
                      </a:r>
                    </a:p>
                  </a:txBody>
                  <a:tcPr/>
                </a:tc>
                <a:tc>
                  <a:txBody>
                    <a:bodyPr/>
                    <a:lstStyle/>
                    <a:p>
                      <a:r>
                        <a:rPr lang="en-US" altLang="zh-TW" baseline="0" dirty="0">
                          <a:latin typeface="Arial" panose="020B0604020202020204" pitchFamily="34" charset="0"/>
                          <a:ea typeface="微軟正黑體" panose="020B0604030504040204" pitchFamily="34" charset="-120"/>
                        </a:rPr>
                        <a:t>15%</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945535378"/>
                  </a:ext>
                </a:extLst>
              </a:tr>
              <a:tr h="382399">
                <a:tc>
                  <a:txBody>
                    <a:bodyPr/>
                    <a:lstStyle/>
                    <a:p>
                      <a:r>
                        <a:rPr lang="zh-TW" altLang="en-US" baseline="0" dirty="0">
                          <a:latin typeface="Arial" panose="020B0604020202020204" pitchFamily="34" charset="0"/>
                          <a:ea typeface="微軟正黑體" panose="020B0604030504040204" pitchFamily="34" charset="-120"/>
                        </a:rPr>
                        <a:t>蔡旻蓉</a:t>
                      </a:r>
                    </a:p>
                  </a:txBody>
                  <a:tcPr/>
                </a:tc>
                <a:tc>
                  <a:txBody>
                    <a:bodyPr/>
                    <a:lstStyle/>
                    <a:p>
                      <a:r>
                        <a:rPr lang="en-US" altLang="zh-TW" baseline="0" dirty="0">
                          <a:latin typeface="Arial" panose="020B0604020202020204" pitchFamily="34" charset="0"/>
                          <a:ea typeface="微軟正黑體" panose="020B0604030504040204" pitchFamily="34" charset="-120"/>
                        </a:rPr>
                        <a:t>35%</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1152695699"/>
                  </a:ext>
                </a:extLst>
              </a:tr>
            </a:tbl>
          </a:graphicData>
        </a:graphic>
      </p:graphicFrame>
      <p:pic>
        <p:nvPicPr>
          <p:cNvPr id="4" name="圖片 3">
            <a:extLst>
              <a:ext uri="{FF2B5EF4-FFF2-40B4-BE49-F238E27FC236}">
                <a16:creationId xmlns:a16="http://schemas.microsoft.com/office/drawing/2014/main" id="{814F9036-1300-495C-DE5A-9F7FCEA8A6F5}"/>
              </a:ext>
            </a:extLst>
          </p:cNvPr>
          <p:cNvPicPr>
            <a:picLocks noChangeAspect="1"/>
          </p:cNvPicPr>
          <p:nvPr/>
        </p:nvPicPr>
        <p:blipFill>
          <a:blip r:embed="rId3"/>
          <a:stretch>
            <a:fillRect/>
          </a:stretch>
        </p:blipFill>
        <p:spPr>
          <a:xfrm>
            <a:off x="8041106" y="25261"/>
            <a:ext cx="4150894" cy="6858000"/>
          </a:xfrm>
          <a:prstGeom prst="rect">
            <a:avLst/>
          </a:prstGeom>
          <a:ln>
            <a:solidFill>
              <a:schemeClr val="tx1"/>
            </a:solidFill>
          </a:ln>
        </p:spPr>
      </p:pic>
      <p:pic>
        <p:nvPicPr>
          <p:cNvPr id="6" name="圖片 5">
            <a:extLst>
              <a:ext uri="{FF2B5EF4-FFF2-40B4-BE49-F238E27FC236}">
                <a16:creationId xmlns:a16="http://schemas.microsoft.com/office/drawing/2014/main" id="{EE27E877-CFF9-C033-B6D8-5C78A9A50FF1}"/>
              </a:ext>
            </a:extLst>
          </p:cNvPr>
          <p:cNvPicPr>
            <a:picLocks noChangeAspect="1"/>
          </p:cNvPicPr>
          <p:nvPr/>
        </p:nvPicPr>
        <p:blipFill>
          <a:blip r:embed="rId4"/>
          <a:stretch>
            <a:fillRect/>
          </a:stretch>
        </p:blipFill>
        <p:spPr>
          <a:xfrm>
            <a:off x="2599110" y="871861"/>
            <a:ext cx="4969569" cy="4365229"/>
          </a:xfrm>
          <a:prstGeom prst="rect">
            <a:avLst/>
          </a:prstGeom>
          <a:ln>
            <a:solidFill>
              <a:schemeClr val="tx1"/>
            </a:solidFill>
          </a:ln>
        </p:spPr>
      </p:pic>
    </p:spTree>
    <p:extLst>
      <p:ext uri="{BB962C8B-B14F-4D97-AF65-F5344CB8AC3E}">
        <p14:creationId xmlns:p14="http://schemas.microsoft.com/office/powerpoint/2010/main" val="13119372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5058736" cy="212365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extLst>
      <p:ext uri="{BB962C8B-B14F-4D97-AF65-F5344CB8AC3E}">
        <p14:creationId xmlns:p14="http://schemas.microsoft.com/office/powerpoint/2010/main" val="14084878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973196" cy="707886"/>
            <a:chOff x="384176" y="265897"/>
            <a:chExt cx="2073215"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內容版面配置區 2">
            <a:extLst>
              <a:ext uri="{FF2B5EF4-FFF2-40B4-BE49-F238E27FC236}">
                <a16:creationId xmlns:a16="http://schemas.microsoft.com/office/drawing/2014/main" id="{843747F3-17D2-4452-123D-3F49C14F35F0}"/>
              </a:ext>
            </a:extLst>
          </p:cNvPr>
          <p:cNvSpPr>
            <a:spLocks noGrp="1"/>
          </p:cNvSpPr>
          <p:nvPr>
            <p:ph idx="1"/>
          </p:nvPr>
        </p:nvSpPr>
        <p:spPr>
          <a:xfrm>
            <a:off x="645391" y="1558985"/>
            <a:ext cx="10901218" cy="3423907"/>
          </a:xfrm>
        </p:spPr>
        <p:txBody>
          <a:bodyPr>
            <a:normAutofit/>
          </a:bodyPr>
          <a:lstStyle/>
          <a:p>
            <a:pPr marL="0" indent="457200" algn="just" eaLnBrk="0" hangingPunct="0">
              <a:lnSpc>
                <a:spcPct val="150000"/>
              </a:lnSpc>
              <a:buNone/>
            </a:pPr>
            <a:r>
              <a:rPr lang="zh-TW" altLang="en-US" dirty="0">
                <a:latin typeface="Arial" panose="020B0604020202020204" pitchFamily="34" charset="0"/>
                <a:ea typeface="微軟正黑體" panose="020B0604030504040204" pitchFamily="34" charset="-120"/>
              </a:rPr>
              <a:t>我們這組做規格書遇到最困難的地方是規格書最後循序圖和合約的部分，因為是第一次做沒有經驗，所以做的過程中可能會遇到許多不會的部分，中途刪刪減減改了許多次，也有詢問老師怎麼去做的解決方法等，但還是有許多地方可能不是正確答案，所以我們還是硬著頭皮去嘗試去修改來盡可能完成循序圖和合約的部分</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11505124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5058736"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extLst>
      <p:ext uri="{BB962C8B-B14F-4D97-AF65-F5344CB8AC3E}">
        <p14:creationId xmlns:p14="http://schemas.microsoft.com/office/powerpoint/2010/main" val="416610139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 name="內容版面配置區 2"/>
          <p:cNvSpPr>
            <a:spLocks noGrp="1"/>
          </p:cNvSpPr>
          <p:nvPr>
            <p:ph idx="1"/>
          </p:nvPr>
        </p:nvSpPr>
        <p:spPr>
          <a:xfrm>
            <a:off x="645391" y="974357"/>
            <a:ext cx="10901218" cy="5301672"/>
          </a:xfrm>
        </p:spPr>
        <p:txBody>
          <a:bodyPr>
            <a:normAutofit/>
          </a:bodyPr>
          <a:lstStyle/>
          <a:p>
            <a:pPr marL="0" indent="457200" algn="just" eaLnBrk="0" hangingPunct="0">
              <a:lnSpc>
                <a:spcPct val="150000"/>
              </a:lnSpc>
              <a:buNone/>
            </a:pPr>
            <a:r>
              <a:rPr lang="zh-TW" altLang="en-US" dirty="0">
                <a:latin typeface="Arial" panose="020B0604020202020204" pitchFamily="34" charset="0"/>
                <a:ea typeface="微軟正黑體" panose="020B0604030504040204" pitchFamily="34" charset="-120"/>
              </a:rPr>
              <a:t>透過這次的期末分組，再次去了解到系統分析的規格書該怎麼寫，還好是小組去完成一份報告，遇到不懂的地方就求助組員，整個過程大家都齊心協力的去努力完成，有空就會約一個時間去討論今天要完成或是這禮拜要完成哪些部分，雖然說都有去完成老師給的作業，但實際要我們自己去從頭分析一個網頁，難度真的是直線上升，畢竟要花很多時間來解決這份報告，由於時間上的限制加上期末要準備的東西太多，所以沒辦法完美的呈現整份規格書的內容。</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3792236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6" name="文字版面配置區 5"/>
          <p:cNvSpPr>
            <a:spLocks noGrp="1"/>
          </p:cNvSpPr>
          <p:nvPr>
            <p:ph type="body" idx="1"/>
          </p:nvPr>
        </p:nvSpPr>
        <p:spPr>
          <a:xfrm>
            <a:off x="831850" y="1274619"/>
            <a:ext cx="10695132" cy="3584178"/>
          </a:xfrm>
        </p:spPr>
        <p:txBody>
          <a:bodyPr>
            <a:normAutofit/>
          </a:bodyPr>
          <a:lstStyle/>
          <a:p>
            <a:pPr indent="457200" algn="just" eaLnBrk="0" hangingPunct="0">
              <a:lnSpc>
                <a:spcPct val="150000"/>
              </a:lnSpc>
            </a:pPr>
            <a:r>
              <a:rPr lang="zh-TW" altLang="en-US" dirty="0">
                <a:solidFill>
                  <a:schemeClr val="tx1"/>
                </a:solidFill>
                <a:latin typeface="Arial" panose="020B0604020202020204" pitchFamily="34" charset="0"/>
                <a:ea typeface="微軟正黑體" panose="020B0604030504040204" pitchFamily="34" charset="-120"/>
              </a:rPr>
              <a:t>就在我們煩惱要用哪個網頁來做這次的期末專題時，突然在</a:t>
            </a:r>
            <a:r>
              <a:rPr lang="en-US" altLang="zh-TW" dirty="0">
                <a:solidFill>
                  <a:schemeClr val="tx1"/>
                </a:solidFill>
                <a:latin typeface="Arial" panose="020B0604020202020204" pitchFamily="34" charset="0"/>
                <a:ea typeface="微軟正黑體" panose="020B0604030504040204" pitchFamily="34" charset="-120"/>
              </a:rPr>
              <a:t>FB</a:t>
            </a:r>
            <a:r>
              <a:rPr lang="zh-TW" altLang="en-US" dirty="0">
                <a:solidFill>
                  <a:schemeClr val="tx1"/>
                </a:solidFill>
                <a:latin typeface="Arial" panose="020B0604020202020204" pitchFamily="34" charset="0"/>
                <a:ea typeface="微軟正黑體" panose="020B0604030504040204" pitchFamily="34" charset="-120"/>
              </a:rPr>
              <a:t>看到了這個網頁的廣告，也因為平常有聽歌的習慣，所以當看到廣告時就覺得可能可以拿來做，在經過我們長久的激烈溝通後，最終決定拿它來做這次的期末專題，因為在經過我們溝通後，我們發現它有</a:t>
            </a:r>
            <a:r>
              <a:rPr lang="en-US" altLang="zh-TW" dirty="0">
                <a:solidFill>
                  <a:schemeClr val="tx1"/>
                </a:solidFill>
                <a:latin typeface="Arial" panose="020B0604020202020204" pitchFamily="34" charset="0"/>
                <a:ea typeface="微軟正黑體" panose="020B0604030504040204" pitchFamily="34" charset="-120"/>
              </a:rPr>
              <a:t>WEB</a:t>
            </a:r>
            <a:r>
              <a:rPr lang="zh-TW" altLang="en-US" dirty="0">
                <a:solidFill>
                  <a:schemeClr val="tx1"/>
                </a:solidFill>
                <a:latin typeface="Arial" panose="020B0604020202020204" pitchFamily="34" charset="0"/>
                <a:ea typeface="微軟正黑體" panose="020B0604030504040204" pitchFamily="34" charset="-120"/>
              </a:rPr>
              <a:t>版及</a:t>
            </a:r>
            <a:r>
              <a:rPr lang="en-US" altLang="zh-TW" dirty="0">
                <a:solidFill>
                  <a:schemeClr val="tx1"/>
                </a:solidFill>
                <a:latin typeface="Arial" panose="020B0604020202020204" pitchFamily="34" charset="0"/>
                <a:ea typeface="微軟正黑體" panose="020B0604030504040204" pitchFamily="34" charset="-120"/>
              </a:rPr>
              <a:t>APP</a:t>
            </a:r>
            <a:r>
              <a:rPr lang="zh-TW" altLang="en-US" dirty="0">
                <a:solidFill>
                  <a:schemeClr val="tx1"/>
                </a:solidFill>
                <a:latin typeface="Arial" panose="020B0604020202020204" pitchFamily="34" charset="0"/>
                <a:ea typeface="微軟正黑體" panose="020B0604030504040204" pitchFamily="34" charset="-120"/>
              </a:rPr>
              <a:t>版，我們覺得有些人會因為懶得下載</a:t>
            </a:r>
            <a:r>
              <a:rPr lang="en-US" altLang="zh-TW" dirty="0">
                <a:solidFill>
                  <a:schemeClr val="tx1"/>
                </a:solidFill>
                <a:latin typeface="Arial" panose="020B0604020202020204" pitchFamily="34" charset="0"/>
                <a:ea typeface="微軟正黑體" panose="020B0604030504040204" pitchFamily="34" charset="-120"/>
              </a:rPr>
              <a:t>APP</a:t>
            </a:r>
            <a:r>
              <a:rPr lang="zh-TW" altLang="en-US" dirty="0">
                <a:solidFill>
                  <a:schemeClr val="tx1"/>
                </a:solidFill>
                <a:latin typeface="Arial" panose="020B0604020202020204" pitchFamily="34" charset="0"/>
                <a:ea typeface="微軟正黑體" panose="020B0604030504040204" pitchFamily="34" charset="-120"/>
              </a:rPr>
              <a:t>版，而直接選擇用</a:t>
            </a:r>
            <a:r>
              <a:rPr lang="en-US" altLang="zh-TW" dirty="0">
                <a:solidFill>
                  <a:schemeClr val="tx1"/>
                </a:solidFill>
                <a:latin typeface="Arial" panose="020B0604020202020204" pitchFamily="34" charset="0"/>
                <a:ea typeface="微軟正黑體" panose="020B0604030504040204" pitchFamily="34" charset="-120"/>
              </a:rPr>
              <a:t>WEB</a:t>
            </a:r>
            <a:r>
              <a:rPr lang="zh-TW" altLang="en-US" dirty="0">
                <a:solidFill>
                  <a:schemeClr val="tx1"/>
                </a:solidFill>
                <a:latin typeface="Arial" panose="020B0604020202020204" pitchFamily="34" charset="0"/>
                <a:ea typeface="微軟正黑體" panose="020B0604030504040204" pitchFamily="34" charset="-120"/>
              </a:rPr>
              <a:t>版搜尋</a:t>
            </a:r>
            <a:r>
              <a:rPr lang="en-US" altLang="zh-TW" dirty="0">
                <a:solidFill>
                  <a:schemeClr val="tx1"/>
                </a:solidFill>
                <a:latin typeface="Arial" panose="020B0604020202020204" pitchFamily="34" charset="0"/>
                <a:ea typeface="微軟正黑體" panose="020B0604030504040204" pitchFamily="34" charset="-120"/>
              </a:rPr>
              <a:t>Spotify web</a:t>
            </a:r>
            <a:r>
              <a:rPr lang="zh-TW" altLang="en-US" dirty="0">
                <a:solidFill>
                  <a:schemeClr val="tx1"/>
                </a:solidFill>
                <a:latin typeface="Arial" panose="020B0604020202020204" pitchFamily="34" charset="0"/>
                <a:ea typeface="微軟正黑體" panose="020B0604030504040204" pitchFamily="34" charset="-120"/>
              </a:rPr>
              <a:t>聽歌，所以我們決定拿</a:t>
            </a:r>
            <a:r>
              <a:rPr lang="en-US" altLang="zh-TW" dirty="0">
                <a:solidFill>
                  <a:schemeClr val="tx1"/>
                </a:solidFill>
                <a:latin typeface="Arial" panose="020B0604020202020204" pitchFamily="34" charset="0"/>
                <a:ea typeface="微軟正黑體" panose="020B0604030504040204" pitchFamily="34" charset="-120"/>
              </a:rPr>
              <a:t>Spotify web</a:t>
            </a:r>
            <a:r>
              <a:rPr lang="zh-TW" altLang="en-US" dirty="0">
                <a:solidFill>
                  <a:schemeClr val="tx1"/>
                </a:solidFill>
                <a:latin typeface="Arial" panose="020B0604020202020204" pitchFamily="34" charset="0"/>
                <a:ea typeface="微軟正黑體" panose="020B0604030504040204" pitchFamily="34" charset="-120"/>
              </a:rPr>
              <a:t>進行分析。</a:t>
            </a:r>
          </a:p>
        </p:txBody>
      </p:sp>
      <p:pic>
        <p:nvPicPr>
          <p:cNvPr id="1026" name="Picture 2" descr="Spotify和環球音樂集團宣佈多年期全球授權協議| Business Wir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103" b="94076" l="1228" r="99238">
                        <a14:foregroundMark x1="17231" y1="13963" x2="17231" y2="13963"/>
                        <a14:foregroundMark x1="5377" y1="19182" x2="5377" y2="19182"/>
                        <a14:foregroundMark x1="1270" y1="48519" x2="1270" y2="48519"/>
                        <a14:foregroundMark x1="17401" y1="3526" x2="17401" y2="3526"/>
                        <a14:foregroundMark x1="15580" y1="94499" x2="15580" y2="94499"/>
                        <a14:foregroundMark x1="42549" y1="33992" x2="42549" y2="33992"/>
                        <a14:foregroundMark x1="47925" y1="45134" x2="47925" y2="45134"/>
                        <a14:foregroundMark x1="63802" y1="45134" x2="63802" y2="45134"/>
                        <a14:foregroundMark x1="71253" y1="41890" x2="71253" y2="41890"/>
                        <a14:foregroundMark x1="78069" y1="29196" x2="78069" y2="29196"/>
                        <a14:foregroundMark x1="78450" y1="45980" x2="78450" y2="45980"/>
                        <a14:foregroundMark x1="82557" y1="41467" x2="82557" y2="41467"/>
                        <a14:foregroundMark x1="93438" y1="45698" x2="93438" y2="45698"/>
                        <a14:foregroundMark x1="97333" y1="44429" x2="97333" y2="44429"/>
                      </a14:backgroundRemoval>
                    </a14:imgEffect>
                  </a14:imgLayer>
                </a14:imgProps>
              </a:ext>
              <a:ext uri="{28A0092B-C50C-407E-A947-70E740481C1C}">
                <a14:useLocalDpi xmlns:a14="http://schemas.microsoft.com/office/drawing/2010/main" val="0"/>
              </a:ext>
            </a:extLst>
          </a:blip>
          <a:srcRect/>
          <a:stretch>
            <a:fillRect/>
          </a:stretch>
        </p:blipFill>
        <p:spPr bwMode="auto">
          <a:xfrm>
            <a:off x="831851" y="4719782"/>
            <a:ext cx="3835326" cy="115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795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86947" y="871861"/>
            <a:ext cx="8474364" cy="3985337"/>
          </a:xfrm>
          <a:prstGeom prst="rect">
            <a:avLst/>
          </a:prstGeom>
        </p:spPr>
      </p:pic>
      <p:sp>
        <p:nvSpPr>
          <p:cNvPr id="4" name="文字方塊 3"/>
          <p:cNvSpPr txBox="1"/>
          <p:nvPr/>
        </p:nvSpPr>
        <p:spPr>
          <a:xfrm>
            <a:off x="9504218" y="960581"/>
            <a:ext cx="2244437" cy="646331"/>
          </a:xfrm>
          <a:prstGeom prst="rect">
            <a:avLst/>
          </a:prstGeom>
          <a:noFill/>
        </p:spPr>
        <p:txBody>
          <a:bodyPr wrap="square" rtlCol="0">
            <a:spAutoFit/>
          </a:bodyPr>
          <a:lstStyle/>
          <a:p>
            <a:r>
              <a:rPr lang="zh-TW" altLang="en-US" sz="3600" dirty="0">
                <a:ea typeface="微軟正黑體" panose="020B0604030504040204" pitchFamily="34" charset="-120"/>
              </a:rPr>
              <a:t>首頁功能</a:t>
            </a:r>
          </a:p>
        </p:txBody>
      </p:sp>
    </p:spTree>
    <p:extLst>
      <p:ext uri="{BB962C8B-B14F-4D97-AF65-F5344CB8AC3E}">
        <p14:creationId xmlns:p14="http://schemas.microsoft.com/office/powerpoint/2010/main" val="8075375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877285" y="1158175"/>
            <a:ext cx="3713476" cy="4712854"/>
          </a:xfrm>
          <a:prstGeom prst="rect">
            <a:avLst/>
          </a:prstGeom>
        </p:spPr>
      </p:pic>
      <p:pic>
        <p:nvPicPr>
          <p:cNvPr id="5" name="圖片 4"/>
          <p:cNvPicPr>
            <a:picLocks noChangeAspect="1"/>
          </p:cNvPicPr>
          <p:nvPr/>
        </p:nvPicPr>
        <p:blipFill>
          <a:blip r:embed="rId4"/>
          <a:stretch>
            <a:fillRect/>
          </a:stretch>
        </p:blipFill>
        <p:spPr>
          <a:xfrm>
            <a:off x="4734791" y="1158175"/>
            <a:ext cx="4178923" cy="4032661"/>
          </a:xfrm>
          <a:prstGeom prst="rect">
            <a:avLst/>
          </a:prstGeom>
        </p:spPr>
      </p:pic>
      <p:sp>
        <p:nvSpPr>
          <p:cNvPr id="13" name="文字方塊 12"/>
          <p:cNvSpPr txBox="1"/>
          <p:nvPr/>
        </p:nvSpPr>
        <p:spPr>
          <a:xfrm>
            <a:off x="9291782" y="1158175"/>
            <a:ext cx="2281382"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註冊功能</a:t>
            </a:r>
          </a:p>
        </p:txBody>
      </p:sp>
    </p:spTree>
    <p:extLst>
      <p:ext uri="{BB962C8B-B14F-4D97-AF65-F5344CB8AC3E}">
        <p14:creationId xmlns:p14="http://schemas.microsoft.com/office/powerpoint/2010/main" val="35884142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3" name="文字方塊 12"/>
          <p:cNvSpPr txBox="1"/>
          <p:nvPr/>
        </p:nvSpPr>
        <p:spPr>
          <a:xfrm>
            <a:off x="8820728" y="1259775"/>
            <a:ext cx="2530763"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登入功能</a:t>
            </a:r>
          </a:p>
        </p:txBody>
      </p:sp>
      <p:pic>
        <p:nvPicPr>
          <p:cNvPr id="3" name="圖片 2"/>
          <p:cNvPicPr>
            <a:picLocks noChangeAspect="1"/>
          </p:cNvPicPr>
          <p:nvPr/>
        </p:nvPicPr>
        <p:blipFill>
          <a:blip r:embed="rId3"/>
          <a:stretch>
            <a:fillRect/>
          </a:stretch>
        </p:blipFill>
        <p:spPr>
          <a:xfrm>
            <a:off x="1518405" y="871861"/>
            <a:ext cx="3949522" cy="5280241"/>
          </a:xfrm>
          <a:prstGeom prst="rect">
            <a:avLst/>
          </a:prstGeom>
        </p:spPr>
      </p:pic>
    </p:spTree>
    <p:extLst>
      <p:ext uri="{BB962C8B-B14F-4D97-AF65-F5344CB8AC3E}">
        <p14:creationId xmlns:p14="http://schemas.microsoft.com/office/powerpoint/2010/main" val="2764825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23447" y="1461960"/>
            <a:ext cx="8172450" cy="3772761"/>
          </a:xfrm>
          <a:prstGeom prst="rect">
            <a:avLst/>
          </a:prstGeom>
        </p:spPr>
      </p:pic>
      <p:sp>
        <p:nvSpPr>
          <p:cNvPr id="11" name="文字方塊 10"/>
          <p:cNvSpPr txBox="1"/>
          <p:nvPr/>
        </p:nvSpPr>
        <p:spPr>
          <a:xfrm>
            <a:off x="9144001" y="1461960"/>
            <a:ext cx="2327563" cy="1200329"/>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個人資料作業</a:t>
            </a:r>
          </a:p>
        </p:txBody>
      </p:sp>
    </p:spTree>
    <p:extLst>
      <p:ext uri="{BB962C8B-B14F-4D97-AF65-F5344CB8AC3E}">
        <p14:creationId xmlns:p14="http://schemas.microsoft.com/office/powerpoint/2010/main" val="40622706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537</Words>
  <Application>Microsoft Office PowerPoint</Application>
  <PresentationFormat>寬螢幕</PresentationFormat>
  <Paragraphs>94</Paragraphs>
  <Slides>31</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等线</vt:lpstr>
      <vt:lpstr>等线 Light</vt:lpstr>
      <vt:lpstr>微软雅黑</vt:lpstr>
      <vt:lpstr>站酷快乐体2016修订版</vt:lpstr>
      <vt:lpstr>Aharoni</vt:lpstr>
      <vt:lpstr>Arial</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http://www.ypppt.com/</dc:description>
  <cp:lastModifiedBy>韋翔 邱</cp:lastModifiedBy>
  <cp:revision>71</cp:revision>
  <dcterms:created xsi:type="dcterms:W3CDTF">2020-03-11T02:21:00Z</dcterms:created>
  <dcterms:modified xsi:type="dcterms:W3CDTF">2022-06-19T11:58:02Z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