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1" r:id="rId4"/>
    <p:sldId id="267" r:id="rId5"/>
    <p:sldId id="262" r:id="rId6"/>
    <p:sldId id="269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63" r:id="rId16"/>
    <p:sldId id="270" r:id="rId17"/>
    <p:sldId id="282" r:id="rId18"/>
    <p:sldId id="283" r:id="rId19"/>
    <p:sldId id="285" r:id="rId20"/>
    <p:sldId id="286" r:id="rId21"/>
    <p:sldId id="284" r:id="rId22"/>
    <p:sldId id="289" r:id="rId23"/>
    <p:sldId id="288" r:id="rId24"/>
    <p:sldId id="292" r:id="rId25"/>
    <p:sldId id="291" r:id="rId26"/>
    <p:sldId id="264" r:id="rId27"/>
    <p:sldId id="271" r:id="rId28"/>
    <p:sldId id="265" r:id="rId29"/>
    <p:sldId id="273" r:id="rId30"/>
    <p:sldId id="266" r:id="rId31"/>
    <p:sldId id="272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C7A0"/>
    <a:srgbClr val="52618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581" autoAdjust="0"/>
  </p:normalViewPr>
  <p:slideViewPr>
    <p:cSldViewPr snapToGrid="0" showGuides="1">
      <p:cViewPr varScale="1">
        <p:scale>
          <a:sx n="83" d="100"/>
          <a:sy n="83" d="100"/>
        </p:scale>
        <p:origin x="706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7EDBB-4C7E-458C-8081-732E81F2C989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64D19-9D93-47A8-8EC6-5175BEEC1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225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857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847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15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811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340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765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848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277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373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130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193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6007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6530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0531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620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246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918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673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258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790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861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402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799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246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0CAB6-B07E-4BA4-BC4B-DDB8D129D594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14109" y="1855351"/>
            <a:ext cx="59005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5200" b="1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系統分析</a:t>
            </a:r>
            <a:r>
              <a:rPr lang="en-US" altLang="zh-TW" sz="5200" b="1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TW" altLang="en-US" sz="5200" b="1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TW" altLang="en-US" sz="52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組</a:t>
            </a:r>
            <a:endParaRPr lang="en-US" altLang="zh-TW" sz="5200" b="1" dirty="0" smtClean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38695" y="4044750"/>
            <a:ext cx="622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2800" dirty="0" smtClean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</a:rPr>
              <a:t>組員：邱韋翔、陳宗誌、蔡旻蓉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7701" y="3945095"/>
            <a:ext cx="295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zh-CN" altLang="en-US" sz="3200" dirty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8695" y="4886069"/>
            <a:ext cx="181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報告日期：</a:t>
            </a:r>
            <a:r>
              <a:rPr lang="en-US" altLang="zh-TW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111/06/21</a:t>
            </a:r>
            <a:endParaRPr lang="zh-CN" altLang="en-US" sz="16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521376" y="4595127"/>
            <a:ext cx="6112788" cy="0"/>
          </a:xfrm>
          <a:prstGeom prst="line">
            <a:avLst/>
          </a:prstGeom>
          <a:ln w="31750">
            <a:solidFill>
              <a:srgbClr val="526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698566" y="879190"/>
            <a:ext cx="5376171" cy="5485135"/>
            <a:chOff x="6698566" y="879190"/>
            <a:chExt cx="5376171" cy="5485135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6" name="文本框 18"/>
          <p:cNvSpPr txBox="1"/>
          <p:nvPr/>
        </p:nvSpPr>
        <p:spPr>
          <a:xfrm>
            <a:off x="414109" y="3011606"/>
            <a:ext cx="59005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4400" dirty="0" smtClean="0">
                <a:solidFill>
                  <a:srgbClr val="52618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主題：</a:t>
            </a:r>
            <a:r>
              <a:rPr lang="en-US" altLang="zh-TW" sz="4400" kern="0" dirty="0" smtClean="0">
                <a:solidFill>
                  <a:srgbClr val="52618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Spotify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23047"/>
            <a:ext cx="2073215" cy="548814"/>
            <a:chOff x="384176" y="265897"/>
            <a:chExt cx="2073215" cy="54881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1632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網頁功能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47" y="1649267"/>
            <a:ext cx="3038475" cy="16478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262" y="1136155"/>
            <a:ext cx="4375914" cy="3447906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9144001" y="1461960"/>
            <a:ext cx="235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會員作業</a:t>
            </a:r>
          </a:p>
        </p:txBody>
      </p:sp>
    </p:spTree>
    <p:extLst>
      <p:ext uri="{BB962C8B-B14F-4D97-AF65-F5344CB8AC3E}">
        <p14:creationId xmlns:p14="http://schemas.microsoft.com/office/powerpoint/2010/main" val="411429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23047"/>
            <a:ext cx="2073215" cy="548814"/>
            <a:chOff x="384176" y="265897"/>
            <a:chExt cx="2073215" cy="54881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1632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網頁功能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51" y="2283820"/>
            <a:ext cx="7134225" cy="962025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9144001" y="1461960"/>
            <a:ext cx="2133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音樂功能</a:t>
            </a:r>
          </a:p>
        </p:txBody>
      </p:sp>
    </p:spTree>
    <p:extLst>
      <p:ext uri="{BB962C8B-B14F-4D97-AF65-F5344CB8AC3E}">
        <p14:creationId xmlns:p14="http://schemas.microsoft.com/office/powerpoint/2010/main" val="194737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23047"/>
            <a:ext cx="2073215" cy="548814"/>
            <a:chOff x="384176" y="265897"/>
            <a:chExt cx="2073215" cy="54881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1632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網頁功能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47" y="1365759"/>
            <a:ext cx="7921625" cy="3862668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9144001" y="1461960"/>
            <a:ext cx="2189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音樂收藏作業</a:t>
            </a:r>
          </a:p>
        </p:txBody>
      </p:sp>
    </p:spTree>
    <p:extLst>
      <p:ext uri="{BB962C8B-B14F-4D97-AF65-F5344CB8AC3E}">
        <p14:creationId xmlns:p14="http://schemas.microsoft.com/office/powerpoint/2010/main" val="83096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23047"/>
            <a:ext cx="2073215" cy="548814"/>
            <a:chOff x="384176" y="265897"/>
            <a:chExt cx="2073215" cy="54881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1632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網頁功能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47" y="1433385"/>
            <a:ext cx="6894959" cy="3430349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8401051" y="1433385"/>
            <a:ext cx="2405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搜尋作業</a:t>
            </a:r>
          </a:p>
        </p:txBody>
      </p:sp>
    </p:spTree>
    <p:extLst>
      <p:ext uri="{BB962C8B-B14F-4D97-AF65-F5344CB8AC3E}">
        <p14:creationId xmlns:p14="http://schemas.microsoft.com/office/powerpoint/2010/main" val="353976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23047"/>
            <a:ext cx="2073215" cy="548814"/>
            <a:chOff x="384176" y="265897"/>
            <a:chExt cx="2073215" cy="54881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1632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網頁功能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47" y="1421603"/>
            <a:ext cx="7458075" cy="3648486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8515351" y="1421603"/>
            <a:ext cx="253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電台作業</a:t>
            </a:r>
          </a:p>
        </p:txBody>
      </p:sp>
    </p:spTree>
    <p:extLst>
      <p:ext uri="{BB962C8B-B14F-4D97-AF65-F5344CB8AC3E}">
        <p14:creationId xmlns:p14="http://schemas.microsoft.com/office/powerpoint/2010/main" val="241740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93184" y="2321004"/>
            <a:ext cx="4339399" cy="110799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just"/>
            <a:r>
              <a:rPr lang="zh-TW" altLang="en-US" sz="6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規格</a:t>
            </a:r>
            <a:r>
              <a:rPr lang="zh-TW" altLang="en-US" sz="6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書</a:t>
            </a:r>
            <a:endParaRPr lang="zh-CN" altLang="en-US" sz="6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23047"/>
            <a:ext cx="2073215" cy="707886"/>
            <a:chOff x="384176" y="265897"/>
            <a:chExt cx="2073215" cy="707886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16323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規格書</a:t>
              </a:r>
              <a:r>
                <a:rPr lang="en-US" altLang="zh-TW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-</a:t>
              </a:r>
              <a:r>
                <a:rPr lang="zh-TW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利害關係人目標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47" y="1158688"/>
            <a:ext cx="3407069" cy="471234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398" y="1158688"/>
            <a:ext cx="3405600" cy="477304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1199" y="1158688"/>
            <a:ext cx="3405600" cy="253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6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23047"/>
            <a:ext cx="2480251" cy="548814"/>
            <a:chOff x="384176" y="265897"/>
            <a:chExt cx="2480251" cy="54881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2039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規格書</a:t>
              </a:r>
              <a:r>
                <a:rPr lang="en-US" altLang="zh-TW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-</a:t>
              </a:r>
              <a:r>
                <a:rPr lang="zh-TW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事件表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511" y="1242434"/>
            <a:ext cx="3405600" cy="485365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749" y="1242434"/>
            <a:ext cx="3749266" cy="450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3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23047"/>
            <a:ext cx="2637269" cy="548814"/>
            <a:chOff x="384176" y="265897"/>
            <a:chExt cx="2637269" cy="54881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21963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規格書</a:t>
              </a:r>
              <a:r>
                <a:rPr lang="en-US" altLang="zh-TW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-</a:t>
              </a:r>
              <a:r>
                <a:rPr lang="zh-TW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使用案</a:t>
              </a:r>
              <a:r>
                <a:rPr lang="zh-TW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例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48" y="1340739"/>
            <a:ext cx="5028704" cy="413642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764" y="1340739"/>
            <a:ext cx="5508000" cy="385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0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23047"/>
            <a:ext cx="2637269" cy="548814"/>
            <a:chOff x="384176" y="265897"/>
            <a:chExt cx="2637269" cy="54881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21963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規格書</a:t>
              </a:r>
              <a:r>
                <a:rPr lang="en-US" altLang="zh-TW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-</a:t>
              </a:r>
              <a:r>
                <a:rPr lang="zh-TW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使用案</a:t>
              </a:r>
              <a:r>
                <a:rPr lang="zh-TW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例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47" y="1382314"/>
            <a:ext cx="5188980" cy="382955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82313"/>
            <a:ext cx="5711695" cy="327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9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 bwMode="auto">
          <a:xfrm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67546" y="490153"/>
            <a:ext cx="1208028" cy="902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</a:rPr>
              <a:t>●●●●●●</a:t>
            </a:r>
            <a:endParaRPr lang="en-US" altLang="zh-CN" sz="900" dirty="0">
              <a:solidFill>
                <a:srgbClr val="526188"/>
              </a:solidFill>
            </a:endParaRPr>
          </a:p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</a:rPr>
              <a:t>●●●●●●</a:t>
            </a:r>
            <a:endParaRPr lang="en-US" altLang="zh-CN" sz="900" dirty="0">
              <a:solidFill>
                <a:srgbClr val="526188"/>
              </a:solidFill>
            </a:endParaRPr>
          </a:p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</a:rPr>
              <a:t>●●●●●●</a:t>
            </a:r>
            <a:endParaRPr lang="en-US" altLang="zh-CN" sz="900" dirty="0">
              <a:solidFill>
                <a:srgbClr val="526188"/>
              </a:solidFill>
            </a:endParaRPr>
          </a:p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</a:rPr>
              <a:t>●●●●●●</a:t>
            </a:r>
            <a:endParaRPr lang="en-US" altLang="zh-CN" sz="900" dirty="0">
              <a:solidFill>
                <a:srgbClr val="526188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40667" y="464131"/>
            <a:ext cx="17575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5200" b="1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目錄</a:t>
            </a:r>
            <a:endParaRPr lang="zh-CN" altLang="en-US" sz="5200" b="1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71754" y="1910285"/>
            <a:ext cx="873333" cy="1012233"/>
            <a:chOff x="1129811" y="2664977"/>
            <a:chExt cx="873333" cy="1012233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060361" y="2734427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" name="文本框 18"/>
            <p:cNvSpPr txBox="1"/>
            <p:nvPr/>
          </p:nvSpPr>
          <p:spPr>
            <a:xfrm>
              <a:off x="1147795" y="2972489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01</a:t>
              </a:r>
              <a:endParaRPr lang="zh-CN" altLang="en-US" sz="2000" b="1" dirty="0">
                <a:solidFill>
                  <a:srgbClr val="52618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383074" y="2409098"/>
            <a:ext cx="873333" cy="1012233"/>
            <a:chOff x="6368561" y="2664977"/>
            <a:chExt cx="873333" cy="1012233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299111" y="2734427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文本框 19"/>
            <p:cNvSpPr txBox="1"/>
            <p:nvPr/>
          </p:nvSpPr>
          <p:spPr>
            <a:xfrm>
              <a:off x="6368561" y="2984212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02</a:t>
              </a:r>
              <a:endParaRPr lang="zh-CN" altLang="en-US" sz="2000" b="1" dirty="0">
                <a:solidFill>
                  <a:srgbClr val="52618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89738" y="3070223"/>
            <a:ext cx="878795" cy="1012233"/>
            <a:chOff x="1124349" y="4377906"/>
            <a:chExt cx="878795" cy="101223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060361" y="4447356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文本框 20"/>
            <p:cNvSpPr txBox="1"/>
            <p:nvPr/>
          </p:nvSpPr>
          <p:spPr>
            <a:xfrm>
              <a:off x="1124349" y="4681692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03</a:t>
              </a:r>
              <a:endParaRPr lang="zh-CN" altLang="en-US" sz="2000" b="1" dirty="0">
                <a:solidFill>
                  <a:srgbClr val="52618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406518" y="3569036"/>
            <a:ext cx="873333" cy="1012233"/>
            <a:chOff x="6368561" y="4377906"/>
            <a:chExt cx="873333" cy="1012233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299111" y="4447356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" name="文本框 21"/>
            <p:cNvSpPr txBox="1"/>
            <p:nvPr/>
          </p:nvSpPr>
          <p:spPr>
            <a:xfrm>
              <a:off x="6368561" y="4681692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04</a:t>
              </a:r>
              <a:endParaRPr lang="zh-CN" altLang="en-US" sz="2000" b="1" dirty="0">
                <a:solidFill>
                  <a:srgbClr val="52618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2196251" y="2139402"/>
            <a:ext cx="1890045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just"/>
            <a:r>
              <a:rPr lang="zh-TW" altLang="en-US" sz="3000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動機</a:t>
            </a:r>
            <a:endParaRPr lang="zh-CN" altLang="en-US" sz="3000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595259" y="2653710"/>
            <a:ext cx="1890045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dist"/>
            <a:r>
              <a:rPr lang="zh-TW" altLang="en-US" sz="3000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網頁功能</a:t>
            </a:r>
            <a:endParaRPr lang="zh-CN" altLang="en-US" sz="3000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196251" y="3294821"/>
            <a:ext cx="2729602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just"/>
            <a:r>
              <a:rPr lang="zh-TW" altLang="en-US" sz="3000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規格書</a:t>
            </a:r>
            <a:endParaRPr lang="zh-CN" altLang="en-US" sz="3000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595259" y="3800692"/>
            <a:ext cx="1890045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dist"/>
            <a:r>
              <a:rPr lang="zh-TW" altLang="en-US" sz="3000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組員分工</a:t>
            </a:r>
            <a:endParaRPr lang="zh-CN" altLang="en-US" sz="3000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grpSp>
        <p:nvGrpSpPr>
          <p:cNvPr id="30" name="组合 5"/>
          <p:cNvGrpSpPr/>
          <p:nvPr/>
        </p:nvGrpSpPr>
        <p:grpSpPr>
          <a:xfrm>
            <a:off x="1089738" y="4149005"/>
            <a:ext cx="878795" cy="1012233"/>
            <a:chOff x="1124349" y="4377906"/>
            <a:chExt cx="878795" cy="1012233"/>
          </a:xfrm>
        </p:grpSpPr>
        <p:pic>
          <p:nvPicPr>
            <p:cNvPr id="40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060361" y="4447356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1" name="文本框 20"/>
            <p:cNvSpPr txBox="1"/>
            <p:nvPr/>
          </p:nvSpPr>
          <p:spPr>
            <a:xfrm>
              <a:off x="1124349" y="4681692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</a:t>
              </a:r>
              <a:r>
                <a:rPr lang="en-US" altLang="zh-TW" sz="2000" b="1" dirty="0" smtClean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5</a:t>
              </a:r>
              <a:endParaRPr lang="zh-CN" altLang="en-US" sz="2000" b="1" dirty="0">
                <a:solidFill>
                  <a:srgbClr val="52618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42" name="组合 22"/>
          <p:cNvGrpSpPr/>
          <p:nvPr/>
        </p:nvGrpSpPr>
        <p:grpSpPr>
          <a:xfrm>
            <a:off x="6406518" y="4647817"/>
            <a:ext cx="873333" cy="1012233"/>
            <a:chOff x="6368561" y="4377906"/>
            <a:chExt cx="873333" cy="1012233"/>
          </a:xfrm>
        </p:grpSpPr>
        <p:pic>
          <p:nvPicPr>
            <p:cNvPr id="43" name="图片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299111" y="4447356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文本框 21"/>
            <p:cNvSpPr txBox="1"/>
            <p:nvPr/>
          </p:nvSpPr>
          <p:spPr>
            <a:xfrm>
              <a:off x="6368561" y="4681692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</a:t>
              </a:r>
              <a:r>
                <a:rPr lang="en-US" altLang="zh-TW" sz="2000" b="1" dirty="0" smtClean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6</a:t>
              </a:r>
              <a:endParaRPr lang="zh-CN" altLang="en-US" sz="2000" b="1" dirty="0">
                <a:solidFill>
                  <a:srgbClr val="52618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sp>
        <p:nvSpPr>
          <p:cNvPr id="45" name="文本框 34"/>
          <p:cNvSpPr txBox="1"/>
          <p:nvPr/>
        </p:nvSpPr>
        <p:spPr>
          <a:xfrm>
            <a:off x="2196250" y="4378122"/>
            <a:ext cx="3279989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just"/>
            <a:r>
              <a:rPr lang="zh-TW" altLang="en-US" sz="3000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遇到最困難的地方</a:t>
            </a:r>
            <a:endParaRPr lang="zh-CN" altLang="en-US" sz="3000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sp>
        <p:nvSpPr>
          <p:cNvPr id="46" name="文本框 37"/>
          <p:cNvSpPr txBox="1"/>
          <p:nvPr/>
        </p:nvSpPr>
        <p:spPr>
          <a:xfrm>
            <a:off x="7595259" y="4874659"/>
            <a:ext cx="1890045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just"/>
            <a:r>
              <a:rPr lang="zh-TW" altLang="en-US" sz="3000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結語</a:t>
            </a:r>
            <a:endParaRPr lang="zh-CN" altLang="en-US" sz="3000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23047"/>
            <a:ext cx="2637269" cy="548814"/>
            <a:chOff x="384176" y="265897"/>
            <a:chExt cx="2637269" cy="54881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21963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規格書</a:t>
              </a:r>
              <a:r>
                <a:rPr lang="en-US" altLang="zh-TW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-</a:t>
              </a:r>
              <a:r>
                <a:rPr lang="zh-TW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使用案</a:t>
              </a:r>
              <a:r>
                <a:rPr lang="zh-TW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例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98" y="1320158"/>
            <a:ext cx="5367758" cy="366747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552" y="1320157"/>
            <a:ext cx="5544000" cy="328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23047"/>
            <a:ext cx="2812759" cy="548814"/>
            <a:chOff x="384176" y="265897"/>
            <a:chExt cx="2812759" cy="54881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6" y="265897"/>
              <a:ext cx="23718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規格書</a:t>
              </a:r>
              <a:r>
                <a:rPr lang="en-US" altLang="zh-TW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-</a:t>
              </a:r>
              <a:r>
                <a:rPr lang="zh-TW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使用案例圖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454" y="871861"/>
            <a:ext cx="4823467" cy="491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9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23047"/>
            <a:ext cx="2812759" cy="548814"/>
            <a:chOff x="384176" y="265897"/>
            <a:chExt cx="2812759" cy="54881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6" y="265897"/>
              <a:ext cx="23718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規格書</a:t>
              </a:r>
              <a:r>
                <a:rPr lang="en-US" altLang="zh-TW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-</a:t>
              </a:r>
              <a:r>
                <a:rPr lang="zh-TW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使用案例圖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148" y="1234738"/>
            <a:ext cx="4820462" cy="427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8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23047"/>
            <a:ext cx="2480251" cy="548814"/>
            <a:chOff x="384176" y="265897"/>
            <a:chExt cx="2480251" cy="54881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2039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規格書</a:t>
              </a:r>
              <a:r>
                <a:rPr lang="en-US" altLang="zh-TW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-</a:t>
              </a:r>
              <a:r>
                <a:rPr lang="zh-TW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事件表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891" y="871861"/>
            <a:ext cx="7824218" cy="532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2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23047"/>
            <a:ext cx="2480251" cy="548814"/>
            <a:chOff x="384176" y="265897"/>
            <a:chExt cx="2480251" cy="54881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2039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規格書</a:t>
              </a:r>
              <a:r>
                <a:rPr lang="en-US" altLang="zh-TW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-</a:t>
              </a:r>
              <a:r>
                <a:rPr lang="zh-TW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循序圖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199" y="871862"/>
            <a:ext cx="5474023" cy="499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6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23047"/>
            <a:ext cx="2480251" cy="548814"/>
            <a:chOff x="384176" y="265897"/>
            <a:chExt cx="2480251" cy="54881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2039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規格書</a:t>
              </a:r>
              <a:r>
                <a:rPr lang="en-US" altLang="zh-TW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-</a:t>
              </a:r>
              <a:r>
                <a:rPr lang="zh-TW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合約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20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93184" y="2321004"/>
            <a:ext cx="4339399" cy="110799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just"/>
            <a:r>
              <a:rPr lang="zh-TW" altLang="en-US" sz="6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組員分工</a:t>
            </a:r>
            <a:endParaRPr lang="zh-CN" altLang="en-US" sz="6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23047"/>
            <a:ext cx="2073215" cy="548814"/>
            <a:chOff x="384176" y="265897"/>
            <a:chExt cx="2073215" cy="54881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1632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組員分工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179889"/>
              </p:ext>
            </p:extLst>
          </p:nvPr>
        </p:nvGraphicFramePr>
        <p:xfrm>
          <a:off x="786945" y="871861"/>
          <a:ext cx="2787528" cy="1787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800">
                  <a:extLst>
                    <a:ext uri="{9D8B030D-6E8A-4147-A177-3AD203B41FA5}">
                      <a16:colId xmlns:a16="http://schemas.microsoft.com/office/drawing/2014/main" val="1809385347"/>
                    </a:ext>
                  </a:extLst>
                </a:gridCol>
                <a:gridCol w="1708728">
                  <a:extLst>
                    <a:ext uri="{9D8B030D-6E8A-4147-A177-3AD203B41FA5}">
                      <a16:colId xmlns:a16="http://schemas.microsoft.com/office/drawing/2014/main" val="2615847368"/>
                    </a:ext>
                  </a:extLst>
                </a:gridCol>
              </a:tblGrid>
              <a:tr h="382399">
                <a:tc>
                  <a:txBody>
                    <a:bodyPr/>
                    <a:lstStyle/>
                    <a:p>
                      <a:r>
                        <a:rPr lang="zh-TW" altLang="en-US" baseline="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組員</a:t>
                      </a:r>
                      <a:endParaRPr lang="en-US" altLang="zh-TW" baseline="0" dirty="0" smtClean="0"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分工</a:t>
                      </a:r>
                      <a:endParaRPr lang="zh-TW" altLang="en-US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588688"/>
                  </a:ext>
                </a:extLst>
              </a:tr>
              <a:tr h="382399">
                <a:tc>
                  <a:txBody>
                    <a:bodyPr/>
                    <a:lstStyle/>
                    <a:p>
                      <a:r>
                        <a:rPr lang="zh-TW" altLang="en-US" baseline="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邱韋翔</a:t>
                      </a:r>
                      <a:endParaRPr lang="en-US" altLang="zh-TW" baseline="0" dirty="0" smtClean="0"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50%</a:t>
                      </a:r>
                      <a:endParaRPr lang="zh-TW" altLang="en-US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483073"/>
                  </a:ext>
                </a:extLst>
              </a:tr>
              <a:tr h="382399">
                <a:tc>
                  <a:txBody>
                    <a:bodyPr/>
                    <a:lstStyle/>
                    <a:p>
                      <a:r>
                        <a:rPr lang="zh-TW" altLang="en-US" baseline="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陳宗誌</a:t>
                      </a:r>
                      <a:endParaRPr lang="zh-TW" altLang="en-US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15%</a:t>
                      </a:r>
                      <a:endParaRPr lang="zh-TW" altLang="en-US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535378"/>
                  </a:ext>
                </a:extLst>
              </a:tr>
              <a:tr h="382399">
                <a:tc>
                  <a:txBody>
                    <a:bodyPr/>
                    <a:lstStyle/>
                    <a:p>
                      <a:r>
                        <a:rPr lang="zh-TW" altLang="en-US" baseline="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蔡旻蓉</a:t>
                      </a:r>
                      <a:endParaRPr lang="zh-TW" altLang="en-US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35%</a:t>
                      </a:r>
                      <a:endParaRPr lang="zh-TW" altLang="en-US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695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93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93184" y="2321004"/>
            <a:ext cx="5058736" cy="212365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just"/>
            <a:r>
              <a:rPr lang="zh-TW" altLang="en-US" sz="6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遇到最困難的地方</a:t>
            </a:r>
            <a:endParaRPr lang="zh-CN" altLang="en-US" sz="6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84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23047"/>
            <a:ext cx="2073215" cy="707886"/>
            <a:chOff x="384176" y="265897"/>
            <a:chExt cx="2073215" cy="707886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16323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遇到最困難的地方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51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93184" y="2321004"/>
            <a:ext cx="4339399" cy="110799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just"/>
            <a:r>
              <a:rPr lang="zh-TW" altLang="en-US" sz="6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動機</a:t>
            </a:r>
            <a:endParaRPr lang="zh-CN" altLang="en-US" sz="6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93184" y="2321004"/>
            <a:ext cx="5058736" cy="110799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just"/>
            <a:r>
              <a:rPr lang="zh-TW" altLang="en-US" sz="6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結語</a:t>
            </a:r>
            <a:endParaRPr lang="zh-CN" altLang="en-US" sz="6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610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23047"/>
            <a:ext cx="2073215" cy="548814"/>
            <a:chOff x="384176" y="265897"/>
            <a:chExt cx="2073215" cy="54881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1632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結語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5391" y="974357"/>
            <a:ext cx="10901218" cy="5301672"/>
          </a:xfrm>
        </p:spPr>
        <p:txBody>
          <a:bodyPr>
            <a:normAutofit/>
          </a:bodyPr>
          <a:lstStyle/>
          <a:p>
            <a:pPr marL="0" indent="457200" algn="just" eaLnBrk="0" hangingPunct="0">
              <a:lnSpc>
                <a:spcPct val="150000"/>
              </a:lnSpc>
              <a:buNone/>
            </a:pPr>
            <a:r>
              <a:rPr lang="zh-TW" altLang="en-US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透過這次的期末分組，再次去了解到系統分析的規格書該怎麼寫，還好是小組去完成一份報告，遇到不懂的地方就求助組員，整個過程大家都齊心協力的去努力完成，有空就會約一個時間去討論今天要完成或是這禮拜要完成哪些部分，雖然說都有去完成老師給的作業，但實際要我們自己去從頭分析一個網頁，難度真的是直線上升，畢竟要花很多時間來解決這份報告，由於時間上的限制加上期末要準備的東西太多，所以沒辦法完美的呈現整份規格書的內容。</a:t>
            </a:r>
            <a:endParaRPr lang="en-US" altLang="zh-TW" dirty="0" smtClean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22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23047"/>
            <a:ext cx="2073215" cy="548814"/>
            <a:chOff x="384176" y="265897"/>
            <a:chExt cx="2073215" cy="54881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1632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動</a:t>
              </a:r>
              <a:r>
                <a:rPr lang="zh-TW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機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831850" y="1274619"/>
            <a:ext cx="10695132" cy="3584178"/>
          </a:xfrm>
        </p:spPr>
        <p:txBody>
          <a:bodyPr>
            <a:normAutofit/>
          </a:bodyPr>
          <a:lstStyle/>
          <a:p>
            <a:pPr indent="457200" algn="just" eaLnBrk="0" hangingPunct="0">
              <a:lnSpc>
                <a:spcPct val="150000"/>
              </a:lnSpc>
            </a:pP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就在我們煩惱要用哪個網頁來做這次的期末專題時，突然在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FB</a:t>
            </a: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看到了這個網頁的廣告，也因為平常有聽歌的習慣，所以當看到廣告時就覺得可能可以拿來做，在經過我們長久的激烈溝通後，最終決定拿它來做這次的期末專題，因為在經過我們溝通後，我們發現它有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WEB</a:t>
            </a: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版及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APP</a:t>
            </a: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版，我們覺得有些人會因為懶得下載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APP</a:t>
            </a: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版，而直接選擇用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WEB</a:t>
            </a: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版</a:t>
            </a:r>
            <a:r>
              <a:rPr lang="zh-TW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搜尋</a:t>
            </a:r>
            <a:r>
              <a:rPr lang="en-US" altLang="zh-TW" dirty="0" smtClean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Spotify 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web</a:t>
            </a: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聽歌，所以我們決定</a:t>
            </a:r>
            <a:r>
              <a:rPr lang="zh-TW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拿</a:t>
            </a:r>
            <a:r>
              <a:rPr lang="en-US" altLang="zh-TW" dirty="0" smtClean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Spotify 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web</a:t>
            </a: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進行分析。</a:t>
            </a:r>
          </a:p>
        </p:txBody>
      </p:sp>
      <p:pic>
        <p:nvPicPr>
          <p:cNvPr id="1026" name="Picture 2" descr="Spotify和環球音樂集團宣佈多年期全球授權協議| Business Wi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03" b="94076" l="1228" r="99238">
                        <a14:foregroundMark x1="17231" y1="13963" x2="17231" y2="13963"/>
                        <a14:foregroundMark x1="5377" y1="19182" x2="5377" y2="19182"/>
                        <a14:foregroundMark x1="1270" y1="48519" x2="1270" y2="48519"/>
                        <a14:foregroundMark x1="17401" y1="3526" x2="17401" y2="3526"/>
                        <a14:foregroundMark x1="15580" y1="94499" x2="15580" y2="94499"/>
                        <a14:foregroundMark x1="42549" y1="33992" x2="42549" y2="33992"/>
                        <a14:foregroundMark x1="47925" y1="45134" x2="47925" y2="45134"/>
                        <a14:foregroundMark x1="63802" y1="45134" x2="63802" y2="45134"/>
                        <a14:foregroundMark x1="71253" y1="41890" x2="71253" y2="41890"/>
                        <a14:foregroundMark x1="78069" y1="29196" x2="78069" y2="29196"/>
                        <a14:foregroundMark x1="78450" y1="45980" x2="78450" y2="45980"/>
                        <a14:foregroundMark x1="82557" y1="41467" x2="82557" y2="41467"/>
                        <a14:foregroundMark x1="93438" y1="45698" x2="93438" y2="45698"/>
                        <a14:foregroundMark x1="97333" y1="44429" x2="97333" y2="44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1" y="4719782"/>
            <a:ext cx="3835326" cy="115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67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93184" y="2321004"/>
            <a:ext cx="4339399" cy="110799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just"/>
            <a:r>
              <a:rPr lang="zh-TW" altLang="en-US" sz="6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網頁功能</a:t>
            </a:r>
            <a:endParaRPr lang="zh-CN" altLang="en-US" sz="6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23047"/>
            <a:ext cx="2073215" cy="548814"/>
            <a:chOff x="384176" y="265897"/>
            <a:chExt cx="2073215" cy="54881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1632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網頁功能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47" y="871861"/>
            <a:ext cx="8474364" cy="398533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9504218" y="960581"/>
            <a:ext cx="2244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ea typeface="微軟正黑體" panose="020B0604030504040204" pitchFamily="34" charset="-120"/>
              </a:rPr>
              <a:t>首頁功能</a:t>
            </a:r>
            <a:endParaRPr lang="zh-TW" altLang="en-US" sz="36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753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23047"/>
            <a:ext cx="2073215" cy="548814"/>
            <a:chOff x="384176" y="265897"/>
            <a:chExt cx="2073215" cy="54881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1632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網頁功能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85" y="1158175"/>
            <a:ext cx="3713476" cy="471285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791" y="1158175"/>
            <a:ext cx="4178923" cy="4032661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9291782" y="1158175"/>
            <a:ext cx="2281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註冊功能</a:t>
            </a:r>
          </a:p>
        </p:txBody>
      </p:sp>
    </p:spTree>
    <p:extLst>
      <p:ext uri="{BB962C8B-B14F-4D97-AF65-F5344CB8AC3E}">
        <p14:creationId xmlns:p14="http://schemas.microsoft.com/office/powerpoint/2010/main" val="358841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23047"/>
            <a:ext cx="2073215" cy="548814"/>
            <a:chOff x="384176" y="265897"/>
            <a:chExt cx="2073215" cy="54881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1632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網頁功能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820728" y="1259775"/>
            <a:ext cx="2530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登入功能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405" y="871861"/>
            <a:ext cx="3949522" cy="528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23047"/>
            <a:ext cx="2073215" cy="548814"/>
            <a:chOff x="384176" y="265897"/>
            <a:chExt cx="2073215" cy="54881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1632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網頁功能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47" y="1461960"/>
            <a:ext cx="8172450" cy="3772761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9144001" y="1461960"/>
            <a:ext cx="2327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個人資料作業</a:t>
            </a:r>
          </a:p>
        </p:txBody>
      </p:sp>
    </p:spTree>
    <p:extLst>
      <p:ext uri="{BB962C8B-B14F-4D97-AF65-F5344CB8AC3E}">
        <p14:creationId xmlns:p14="http://schemas.microsoft.com/office/powerpoint/2010/main" val="406227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</Words>
  <Application>Microsoft Office PowerPoint</Application>
  <PresentationFormat>寬螢幕</PresentationFormat>
  <Paragraphs>93</Paragraphs>
  <Slides>31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41" baseType="lpstr">
      <vt:lpstr>Aharoni</vt:lpstr>
      <vt:lpstr>等线</vt:lpstr>
      <vt:lpstr>等线 Light</vt:lpstr>
      <vt:lpstr>微软雅黑</vt:lpstr>
      <vt:lpstr>文泉驿等宽微米黑</vt:lpstr>
      <vt:lpstr>思源黑体 CN Normal</vt:lpstr>
      <vt:lpstr>站酷快乐体2016修订版</vt:lpstr>
      <vt:lpstr>微軟正黑體</vt:lpstr>
      <vt:lpstr>Arial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/>
  <dc:description>http://www.ypppt.com/</dc:description>
  <cp:lastModifiedBy>蔡旻蓉</cp:lastModifiedBy>
  <cp:revision>68</cp:revision>
  <dcterms:created xsi:type="dcterms:W3CDTF">2020-03-11T02:21:00Z</dcterms:created>
  <dcterms:modified xsi:type="dcterms:W3CDTF">2022-06-17T15:10:06Z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