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66" r:id="rId3"/>
    <p:sldId id="267" r:id="rId4"/>
    <p:sldId id="263" r:id="rId5"/>
    <p:sldId id="268" r:id="rId6"/>
    <p:sldId id="258" r:id="rId7"/>
    <p:sldId id="269" r:id="rId8"/>
    <p:sldId id="260" r:id="rId9"/>
    <p:sldId id="281" r:id="rId10"/>
    <p:sldId id="282" r:id="rId11"/>
    <p:sldId id="283" r:id="rId12"/>
    <p:sldId id="289" r:id="rId13"/>
    <p:sldId id="270" r:id="rId14"/>
    <p:sldId id="259" r:id="rId15"/>
  </p:sldIdLst>
  <p:sldSz cx="9144000" cy="6858000" type="screen4x3"/>
  <p:notesSz cx="6858000" cy="9144000"/>
  <p:custDataLst>
    <p:tags r:id="rId1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 slides" id="{2CE6BFAB-3CEB-47A5-8458-BC09284629DF}">
          <p14:sldIdLst>
            <p14:sldId id="261"/>
            <p14:sldId id="266"/>
            <p14:sldId id="267"/>
            <p14:sldId id="263"/>
            <p14:sldId id="268"/>
            <p14:sldId id="258"/>
            <p14:sldId id="269"/>
            <p14:sldId id="260"/>
            <p14:sldId id="281"/>
            <p14:sldId id="282"/>
            <p14:sldId id="283"/>
            <p14:sldId id="289"/>
          </p14:sldIdLst>
        </p14:section>
        <p14:section name="Backup" id="{8E9AFF77-1EED-4760-8F46-ED4118E38F67}">
          <p14:sldIdLst>
            <p14:sldId id="270"/>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7"/>
    <p:restoredTop sz="95462" autoAdjust="0"/>
  </p:normalViewPr>
  <p:slideViewPr>
    <p:cSldViewPr>
      <p:cViewPr>
        <p:scale>
          <a:sx n="140" d="100"/>
          <a:sy n="140" d="100"/>
        </p:scale>
        <p:origin x="376"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tags" Target="tags/tag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D9C9E8-43AB-4A1B-ACD9-C1AD0508D7A1}" type="datetimeFigureOut">
              <a:rPr lang="en-US" smtClean="0"/>
              <a:t>5/10/17</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5CCFAF-C743-4C82-ABD2-BB9B221608A1}" type="slidenum">
              <a:rPr lang="en-US" smtClean="0"/>
              <a:t>‹#›</a:t>
            </a:fld>
            <a:endParaRPr lang="en-US"/>
          </a:p>
        </p:txBody>
      </p:sp>
    </p:spTree>
    <p:extLst>
      <p:ext uri="{BB962C8B-B14F-4D97-AF65-F5344CB8AC3E}">
        <p14:creationId xmlns:p14="http://schemas.microsoft.com/office/powerpoint/2010/main" val="57581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977917DA-54E7-43EF-9365-0411A07F89C7}" type="datetime1">
              <a:rPr lang="de-DE" smtClean="0"/>
              <a:t>10.05.17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a:t>
            </a:fld>
            <a:endParaRPr lang="de-DE"/>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F23D403-5CAE-4EF9-9056-6DF2F3A08C01}" type="datetime1">
              <a:rPr lang="de-DE" smtClean="0"/>
              <a:t>10.05.17</a:t>
            </a:fld>
            <a:endParaRPr lang="de-DE"/>
          </a:p>
        </p:txBody>
      </p:sp>
      <p:sp>
        <p:nvSpPr>
          <p:cNvPr id="5" name="Fußzeilenplatzhalter 4"/>
          <p:cNvSpPr>
            <a:spLocks noGrp="1"/>
          </p:cNvSpPr>
          <p:nvPr>
            <p:ph type="ftr" sz="quarter" idx="11"/>
          </p:nvPr>
        </p:nvSpPr>
        <p:spPr>
          <a:xfrm>
            <a:off x="251520" y="6093296"/>
            <a:ext cx="8640960" cy="365125"/>
          </a:xfrm>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a:t>
            </a:fld>
            <a:endParaRPr lang="de-D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0D123B91-C575-49DF-AF1A-F5055FB55DD4}" type="datetime1">
              <a:rPr lang="de-DE" smtClean="0"/>
              <a:t>10.05.17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a:t>
            </a:fld>
            <a:endParaRPr lang="de-DE"/>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vmlDrawing" Target="../drawings/vmlDrawing1.vml"/><Relationship Id="rId6" Type="http://schemas.openxmlformats.org/officeDocument/2006/relationships/tags" Target="../tags/tag2.xml"/><Relationship Id="rId7" Type="http://schemas.openxmlformats.org/officeDocument/2006/relationships/image" Target="../media/image2.jpg"/><Relationship Id="rId8" Type="http://schemas.openxmlformats.org/officeDocument/2006/relationships/oleObject" Target="../embeddings/oleObject1.bin"/><Relationship Id="rId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graphicFrame>
        <p:nvGraphicFramePr>
          <p:cNvPr id="92" name="Objekt 91" hidden="1"/>
          <p:cNvGraphicFramePr>
            <a:graphicFrameLocks noChangeAspect="1"/>
          </p:cNvGraphicFramePr>
          <p:nvPr userDrawn="1">
            <p:custDataLst>
              <p:tags r:id="rId6"/>
            </p:custDataLst>
            <p:extLst>
              <p:ext uri="{D42A27DB-BD31-4B8C-83A1-F6EECF244321}">
                <p14:modId xmlns:p14="http://schemas.microsoft.com/office/powerpoint/2010/main" val="19137292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4" name="think-cell Folie" r:id="rId8" imgW="423" imgH="424" progId="TCLayout.ActiveDocument.1">
                  <p:embed/>
                </p:oleObj>
              </mc:Choice>
              <mc:Fallback>
                <p:oleObj name="think-cell Folie" r:id="rId8" imgW="423" imgH="424"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2" name="Titelplatzhalter 1"/>
          <p:cNvSpPr>
            <a:spLocks noGrp="1"/>
          </p:cNvSpPr>
          <p:nvPr>
            <p:ph type="title"/>
          </p:nvPr>
        </p:nvSpPr>
        <p:spPr>
          <a:xfrm>
            <a:off x="251520" y="116632"/>
            <a:ext cx="7056784" cy="706090"/>
          </a:xfrm>
          <a:prstGeom prst="rect">
            <a:avLst/>
          </a:prstGeom>
        </p:spPr>
        <p:txBody>
          <a:bodyPr vert="horz" lIns="91440" tIns="45720" rIns="91440" bIns="45720" rtlCol="0" anchor="ctr">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1520" y="1484784"/>
            <a:ext cx="8640960" cy="4536504"/>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234403" y="6485306"/>
            <a:ext cx="1457277"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8CD3379A-EED9-46F3-B5D5-991E699BD95F}" type="datetime1">
              <a:rPr lang="de-DE" smtClean="0"/>
              <a:t>10.05.17</a:t>
            </a:fld>
            <a:endParaRPr lang="de-DE" dirty="0"/>
          </a:p>
        </p:txBody>
      </p:sp>
      <p:sp>
        <p:nvSpPr>
          <p:cNvPr id="5" name="Fußzeilenplatzhalter 4"/>
          <p:cNvSpPr>
            <a:spLocks noGrp="1"/>
          </p:cNvSpPr>
          <p:nvPr>
            <p:ph type="ftr" sz="quarter" idx="3"/>
          </p:nvPr>
        </p:nvSpPr>
        <p:spPr>
          <a:xfrm>
            <a:off x="251520" y="6093296"/>
            <a:ext cx="2895600" cy="365125"/>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8460432" y="6485306"/>
            <a:ext cx="432048"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C6AE60A-B69C-4790-82F7-3882EDF23186}" type="slidenum">
              <a:rPr lang="de-DE" smtClean="0"/>
              <a:pPr/>
              <a:t>‹#›</a:t>
            </a:fld>
            <a:endParaRPr lang="de-DE" dirty="0"/>
          </a:p>
        </p:txBody>
      </p:sp>
      <p:grpSp>
        <p:nvGrpSpPr>
          <p:cNvPr id="91" name="Gruppieren 90"/>
          <p:cNvGrpSpPr/>
          <p:nvPr userDrawn="1"/>
        </p:nvGrpSpPr>
        <p:grpSpPr>
          <a:xfrm>
            <a:off x="329" y="971573"/>
            <a:ext cx="9144802" cy="73631"/>
            <a:chOff x="329" y="980728"/>
            <a:chExt cx="9144802" cy="55320"/>
          </a:xfrm>
        </p:grpSpPr>
        <p:sp>
          <p:nvSpPr>
            <p:cNvPr id="7" name="Rechteck 6"/>
            <p:cNvSpPr/>
            <p:nvPr userDrawn="1"/>
          </p:nvSpPr>
          <p:spPr>
            <a:xfrm>
              <a:off x="329" y="980728"/>
              <a:ext cx="6696744" cy="55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p:cNvSpPr/>
            <p:nvPr userDrawn="1"/>
          </p:nvSpPr>
          <p:spPr>
            <a:xfrm>
              <a:off x="6578068" y="980728"/>
              <a:ext cx="2567063" cy="553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hteck 10"/>
          <p:cNvSpPr/>
          <p:nvPr userDrawn="1"/>
        </p:nvSpPr>
        <p:spPr>
          <a:xfrm>
            <a:off x="7740352" y="116632"/>
            <a:ext cx="1158140"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b="1" dirty="0" smtClean="0">
                <a:solidFill>
                  <a:schemeClr val="accent1"/>
                </a:solidFill>
              </a:rPr>
              <a:t>POPPY THE</a:t>
            </a:r>
            <a:r>
              <a:rPr lang="de-DE" dirty="0" smtClean="0">
                <a:solidFill>
                  <a:schemeClr val="accent1"/>
                </a:solidFill>
              </a:rPr>
              <a:t/>
            </a:r>
            <a:br>
              <a:rPr lang="de-DE" dirty="0" smtClean="0">
                <a:solidFill>
                  <a:schemeClr val="accent1"/>
                </a:solidFill>
              </a:rPr>
            </a:br>
            <a:r>
              <a:rPr lang="de-DE" b="1" dirty="0" smtClean="0">
                <a:solidFill>
                  <a:schemeClr val="bg1">
                    <a:lumMod val="65000"/>
                  </a:schemeClr>
                </a:solidFill>
              </a:rPr>
              <a:t>WATCHDOG</a:t>
            </a:r>
            <a:endParaRPr lang="en-US" b="1" dirty="0">
              <a:solidFill>
                <a:schemeClr val="bg1">
                  <a:lumMod val="65000"/>
                </a:schemeClr>
              </a:solidFill>
            </a:endParaRPr>
          </a:p>
        </p:txBody>
      </p:sp>
      <p:sp>
        <p:nvSpPr>
          <p:cNvPr id="15" name="Flussdiagramm: Prozess 14"/>
          <p:cNvSpPr/>
          <p:nvPr userDrawn="1"/>
        </p:nvSpPr>
        <p:spPr>
          <a:xfrm>
            <a:off x="7485309" y="260648"/>
            <a:ext cx="214054" cy="458492"/>
          </a:xfrm>
          <a:custGeom>
            <a:avLst/>
            <a:gdLst/>
            <a:ahLst/>
            <a:cxnLst/>
            <a:rect l="l" t="t" r="r" b="b"/>
            <a:pathLst>
              <a:path w="1742459" h="4105475">
                <a:moveTo>
                  <a:pt x="541777" y="0"/>
                </a:moveTo>
                <a:lnTo>
                  <a:pt x="1200681" y="0"/>
                </a:lnTo>
                <a:cubicBezTo>
                  <a:pt x="1257343" y="0"/>
                  <a:pt x="1303277" y="45934"/>
                  <a:pt x="1303277" y="102596"/>
                </a:cubicBezTo>
                <a:lnTo>
                  <a:pt x="1303277" y="512970"/>
                </a:lnTo>
                <a:cubicBezTo>
                  <a:pt x="1303277" y="569632"/>
                  <a:pt x="1257343" y="615566"/>
                  <a:pt x="1200681" y="615566"/>
                </a:cubicBezTo>
                <a:lnTo>
                  <a:pt x="1054459" y="615566"/>
                </a:lnTo>
                <a:lnTo>
                  <a:pt x="1054459" y="663799"/>
                </a:lnTo>
                <a:cubicBezTo>
                  <a:pt x="1054459" y="681853"/>
                  <a:pt x="1039823" y="696489"/>
                  <a:pt x="1021769" y="696489"/>
                </a:cubicBezTo>
                <a:lnTo>
                  <a:pt x="948936" y="696489"/>
                </a:lnTo>
                <a:lnTo>
                  <a:pt x="948936" y="800125"/>
                </a:lnTo>
                <a:lnTo>
                  <a:pt x="1082806" y="800125"/>
                </a:lnTo>
                <a:lnTo>
                  <a:pt x="1082806" y="702827"/>
                </a:lnTo>
                <a:lnTo>
                  <a:pt x="1455557" y="702827"/>
                </a:lnTo>
                <a:lnTo>
                  <a:pt x="1455557" y="800125"/>
                </a:lnTo>
                <a:lnTo>
                  <a:pt x="1499574" y="800125"/>
                </a:lnTo>
                <a:lnTo>
                  <a:pt x="1499574" y="702168"/>
                </a:lnTo>
                <a:lnTo>
                  <a:pt x="1742459" y="702168"/>
                </a:lnTo>
                <a:lnTo>
                  <a:pt x="1742459" y="1629357"/>
                </a:lnTo>
                <a:lnTo>
                  <a:pt x="1742459" y="1654340"/>
                </a:lnTo>
                <a:lnTo>
                  <a:pt x="1742459" y="2581529"/>
                </a:lnTo>
                <a:lnTo>
                  <a:pt x="1591645" y="2581529"/>
                </a:lnTo>
                <a:lnTo>
                  <a:pt x="1591645" y="1654340"/>
                </a:lnTo>
                <a:lnTo>
                  <a:pt x="1499574" y="1654340"/>
                </a:lnTo>
                <a:lnTo>
                  <a:pt x="1499574" y="913434"/>
                </a:lnTo>
                <a:lnTo>
                  <a:pt x="1455557" y="913434"/>
                </a:lnTo>
                <a:lnTo>
                  <a:pt x="1455557" y="1029621"/>
                </a:lnTo>
                <a:lnTo>
                  <a:pt x="1082806" y="1029621"/>
                </a:lnTo>
                <a:lnTo>
                  <a:pt x="1082806" y="913434"/>
                </a:lnTo>
                <a:lnTo>
                  <a:pt x="948936" y="913434"/>
                </a:lnTo>
                <a:lnTo>
                  <a:pt x="948936" y="1074293"/>
                </a:lnTo>
                <a:lnTo>
                  <a:pt x="954660" y="1074293"/>
                </a:lnTo>
                <a:cubicBezTo>
                  <a:pt x="977700" y="1074293"/>
                  <a:pt x="996377" y="1092970"/>
                  <a:pt x="996377" y="1116010"/>
                </a:cubicBezTo>
                <a:lnTo>
                  <a:pt x="996377" y="1845380"/>
                </a:lnTo>
                <a:lnTo>
                  <a:pt x="1082806" y="1845380"/>
                </a:lnTo>
                <a:lnTo>
                  <a:pt x="1082806" y="1800939"/>
                </a:lnTo>
                <a:lnTo>
                  <a:pt x="1455557" y="1800939"/>
                </a:lnTo>
                <a:lnTo>
                  <a:pt x="1455557" y="2125444"/>
                </a:lnTo>
                <a:lnTo>
                  <a:pt x="1455557" y="2127733"/>
                </a:lnTo>
                <a:lnTo>
                  <a:pt x="1455328" y="2127733"/>
                </a:lnTo>
                <a:lnTo>
                  <a:pt x="1366291" y="3018105"/>
                </a:lnTo>
                <a:lnTo>
                  <a:pt x="1365697" y="3018105"/>
                </a:lnTo>
                <a:lnTo>
                  <a:pt x="1365697" y="3877532"/>
                </a:lnTo>
                <a:lnTo>
                  <a:pt x="1410681" y="3877532"/>
                </a:lnTo>
                <a:lnTo>
                  <a:pt x="1410681" y="4105475"/>
                </a:lnTo>
                <a:lnTo>
                  <a:pt x="1055073" y="4105475"/>
                </a:lnTo>
                <a:lnTo>
                  <a:pt x="1055073" y="3877532"/>
                </a:lnTo>
                <a:lnTo>
                  <a:pt x="1098523" y="3877532"/>
                </a:lnTo>
                <a:lnTo>
                  <a:pt x="1098523" y="3018105"/>
                </a:lnTo>
                <a:lnTo>
                  <a:pt x="1098492" y="3018105"/>
                </a:lnTo>
                <a:lnTo>
                  <a:pt x="1186961" y="2133412"/>
                </a:lnTo>
                <a:lnTo>
                  <a:pt x="555498" y="2133412"/>
                </a:lnTo>
                <a:lnTo>
                  <a:pt x="643967" y="3018105"/>
                </a:lnTo>
                <a:lnTo>
                  <a:pt x="643936" y="3018105"/>
                </a:lnTo>
                <a:lnTo>
                  <a:pt x="643936" y="3877532"/>
                </a:lnTo>
                <a:lnTo>
                  <a:pt x="685467" y="3877532"/>
                </a:lnTo>
                <a:lnTo>
                  <a:pt x="685467" y="4105475"/>
                </a:lnTo>
                <a:lnTo>
                  <a:pt x="329859" y="4105475"/>
                </a:lnTo>
                <a:lnTo>
                  <a:pt x="329859" y="3877532"/>
                </a:lnTo>
                <a:lnTo>
                  <a:pt x="376762" y="3877532"/>
                </a:lnTo>
                <a:lnTo>
                  <a:pt x="376762" y="3018105"/>
                </a:lnTo>
                <a:lnTo>
                  <a:pt x="376168" y="3018105"/>
                </a:lnTo>
                <a:lnTo>
                  <a:pt x="287131" y="2127733"/>
                </a:lnTo>
                <a:lnTo>
                  <a:pt x="286902" y="2127733"/>
                </a:lnTo>
                <a:lnTo>
                  <a:pt x="286902" y="2125444"/>
                </a:lnTo>
                <a:lnTo>
                  <a:pt x="286902" y="1800939"/>
                </a:lnTo>
                <a:lnTo>
                  <a:pt x="659653" y="1800939"/>
                </a:lnTo>
                <a:lnTo>
                  <a:pt x="659653" y="1845380"/>
                </a:lnTo>
                <a:lnTo>
                  <a:pt x="746081" y="1845380"/>
                </a:lnTo>
                <a:lnTo>
                  <a:pt x="746081" y="1116010"/>
                </a:lnTo>
                <a:cubicBezTo>
                  <a:pt x="746081" y="1092970"/>
                  <a:pt x="764758" y="1074293"/>
                  <a:pt x="787798" y="1074293"/>
                </a:cubicBezTo>
                <a:lnTo>
                  <a:pt x="793522" y="1074293"/>
                </a:lnTo>
                <a:lnTo>
                  <a:pt x="793522" y="913434"/>
                </a:lnTo>
                <a:lnTo>
                  <a:pt x="659653" y="913434"/>
                </a:lnTo>
                <a:lnTo>
                  <a:pt x="659653" y="1029621"/>
                </a:lnTo>
                <a:lnTo>
                  <a:pt x="286902" y="1029621"/>
                </a:lnTo>
                <a:lnTo>
                  <a:pt x="286902" y="913434"/>
                </a:lnTo>
                <a:lnTo>
                  <a:pt x="242885" y="913434"/>
                </a:lnTo>
                <a:lnTo>
                  <a:pt x="242885" y="1654340"/>
                </a:lnTo>
                <a:lnTo>
                  <a:pt x="150814" y="1654340"/>
                </a:lnTo>
                <a:lnTo>
                  <a:pt x="150814" y="2581529"/>
                </a:lnTo>
                <a:lnTo>
                  <a:pt x="0" y="2581529"/>
                </a:lnTo>
                <a:lnTo>
                  <a:pt x="0" y="1654340"/>
                </a:lnTo>
                <a:lnTo>
                  <a:pt x="0" y="1629357"/>
                </a:lnTo>
                <a:lnTo>
                  <a:pt x="0" y="702168"/>
                </a:lnTo>
                <a:lnTo>
                  <a:pt x="242885" y="702168"/>
                </a:lnTo>
                <a:lnTo>
                  <a:pt x="242885" y="800125"/>
                </a:lnTo>
                <a:lnTo>
                  <a:pt x="286902" y="800125"/>
                </a:lnTo>
                <a:lnTo>
                  <a:pt x="286902" y="702827"/>
                </a:lnTo>
                <a:lnTo>
                  <a:pt x="659653" y="702827"/>
                </a:lnTo>
                <a:lnTo>
                  <a:pt x="659653" y="800125"/>
                </a:lnTo>
                <a:lnTo>
                  <a:pt x="793522" y="800125"/>
                </a:lnTo>
                <a:lnTo>
                  <a:pt x="793522" y="696489"/>
                </a:lnTo>
                <a:lnTo>
                  <a:pt x="720689" y="696489"/>
                </a:lnTo>
                <a:cubicBezTo>
                  <a:pt x="702635" y="696489"/>
                  <a:pt x="687999" y="681853"/>
                  <a:pt x="687999" y="663799"/>
                </a:cubicBezTo>
                <a:lnTo>
                  <a:pt x="687999" y="615566"/>
                </a:lnTo>
                <a:lnTo>
                  <a:pt x="541777" y="615566"/>
                </a:lnTo>
                <a:cubicBezTo>
                  <a:pt x="485115" y="615566"/>
                  <a:pt x="439181" y="569632"/>
                  <a:pt x="439181" y="512970"/>
                </a:cubicBezTo>
                <a:lnTo>
                  <a:pt x="439181" y="102596"/>
                </a:lnTo>
                <a:cubicBezTo>
                  <a:pt x="439181" y="45934"/>
                  <a:pt x="485115" y="0"/>
                  <a:pt x="541777" y="0"/>
                </a:cubicBezTo>
                <a:close/>
              </a:path>
            </a:pathLst>
          </a:custGeom>
          <a:gradFill>
            <a:gsLst>
              <a:gs pos="56000">
                <a:schemeClr val="accent1"/>
              </a:gs>
              <a:gs pos="0">
                <a:schemeClr val="accent1"/>
              </a:gs>
              <a:gs pos="64000">
                <a:schemeClr val="bg1">
                  <a:lumMod val="65000"/>
                </a:schemeClr>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iming>
    <p:tnLst>
      <p:par>
        <p:cTn id="1" dur="indefinite" restart="never" nodeType="tmRoot"/>
      </p:par>
    </p:tnLst>
  </p:timing>
  <p:hf hdr="0" ftr="0"/>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2.bin"/><Relationship Id="rId5" Type="http://schemas.openxmlformats.org/officeDocument/2006/relationships/image" Target="../media/image1.emf"/><Relationship Id="rId6" Type="http://schemas.openxmlformats.org/officeDocument/2006/relationships/image" Target="../media/image3.jpeg"/><Relationship Id="rId7" Type="http://schemas.microsoft.com/office/2007/relationships/hdphoto" Target="../media/hdphoto1.wdp"/><Relationship Id="rId8" Type="http://schemas.openxmlformats.org/officeDocument/2006/relationships/image" Target="../media/image4.jpg"/><Relationship Id="rId9" Type="http://schemas.openxmlformats.org/officeDocument/2006/relationships/image" Target="../media/image5.jpeg"/><Relationship Id="rId10" Type="http://schemas.microsoft.com/office/2007/relationships/hdphoto" Target="../media/hdphoto2.wdp"/><Relationship Id="rId1" Type="http://schemas.openxmlformats.org/officeDocument/2006/relationships/vmlDrawing" Target="../drawings/vmlDrawing2.vml"/><Relationship Id="rId2"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6.bin"/><Relationship Id="rId5" Type="http://schemas.openxmlformats.org/officeDocument/2006/relationships/image" Target="../media/image1.emf"/><Relationship Id="rId6" Type="http://schemas.openxmlformats.org/officeDocument/2006/relationships/image" Target="../media/image9.jpg"/><Relationship Id="rId1" Type="http://schemas.openxmlformats.org/officeDocument/2006/relationships/vmlDrawing" Target="../drawings/vmlDrawing6.vml"/><Relationship Id="rId2" Type="http://schemas.openxmlformats.org/officeDocument/2006/relationships/tags" Target="../tags/tag13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7.bin"/><Relationship Id="rId5" Type="http://schemas.openxmlformats.org/officeDocument/2006/relationships/image" Target="../media/image1.emf"/><Relationship Id="rId6" Type="http://schemas.openxmlformats.org/officeDocument/2006/relationships/image" Target="../media/image9.jpg"/><Relationship Id="rId1" Type="http://schemas.openxmlformats.org/officeDocument/2006/relationships/vmlDrawing" Target="../drawings/vmlDrawing7.vml"/><Relationship Id="rId2" Type="http://schemas.openxmlformats.org/officeDocument/2006/relationships/tags" Target="../tags/tag13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8.bin"/><Relationship Id="rId5" Type="http://schemas.openxmlformats.org/officeDocument/2006/relationships/image" Target="../media/image1.emf"/><Relationship Id="rId6" Type="http://schemas.openxmlformats.org/officeDocument/2006/relationships/image" Target="../media/image9.jpg"/><Relationship Id="rId1" Type="http://schemas.openxmlformats.org/officeDocument/2006/relationships/vmlDrawing" Target="../drawings/vmlDrawing8.vml"/><Relationship Id="rId2" Type="http://schemas.openxmlformats.org/officeDocument/2006/relationships/tags" Target="../tags/tag1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1" Type="http://schemas.openxmlformats.org/officeDocument/2006/relationships/tags" Target="../tags/tag142.xml"/><Relationship Id="rId12" Type="http://schemas.openxmlformats.org/officeDocument/2006/relationships/tags" Target="../tags/tag143.xml"/><Relationship Id="rId13" Type="http://schemas.openxmlformats.org/officeDocument/2006/relationships/slideLayout" Target="../slideLayouts/slideLayout2.xml"/><Relationship Id="rId14" Type="http://schemas.openxmlformats.org/officeDocument/2006/relationships/oleObject" Target="../embeddings/oleObject9.bin"/><Relationship Id="rId15" Type="http://schemas.openxmlformats.org/officeDocument/2006/relationships/image" Target="../media/image1.emf"/><Relationship Id="rId1" Type="http://schemas.openxmlformats.org/officeDocument/2006/relationships/vmlDrawing" Target="../drawings/vmlDrawing9.vml"/><Relationship Id="rId2" Type="http://schemas.openxmlformats.org/officeDocument/2006/relationships/tags" Target="../tags/tag133.xml"/><Relationship Id="rId3" Type="http://schemas.openxmlformats.org/officeDocument/2006/relationships/tags" Target="../tags/tag134.xml"/><Relationship Id="rId4" Type="http://schemas.openxmlformats.org/officeDocument/2006/relationships/tags" Target="../tags/tag135.xml"/><Relationship Id="rId5" Type="http://schemas.openxmlformats.org/officeDocument/2006/relationships/tags" Target="../tags/tag136.xml"/><Relationship Id="rId6" Type="http://schemas.openxmlformats.org/officeDocument/2006/relationships/tags" Target="../tags/tag137.xml"/><Relationship Id="rId7" Type="http://schemas.openxmlformats.org/officeDocument/2006/relationships/tags" Target="../tags/tag138.xml"/><Relationship Id="rId8" Type="http://schemas.openxmlformats.org/officeDocument/2006/relationships/tags" Target="../tags/tag139.xml"/><Relationship Id="rId9" Type="http://schemas.openxmlformats.org/officeDocument/2006/relationships/tags" Target="../tags/tag140.xml"/><Relationship Id="rId10" Type="http://schemas.openxmlformats.org/officeDocument/2006/relationships/tags" Target="../tags/tag1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3.bin"/><Relationship Id="rId5" Type="http://schemas.openxmlformats.org/officeDocument/2006/relationships/image" Target="../media/image1.emf"/><Relationship Id="rId6" Type="http://schemas.openxmlformats.org/officeDocument/2006/relationships/image" Target="../media/image7.jpeg"/><Relationship Id="rId7" Type="http://schemas.openxmlformats.org/officeDocument/2006/relationships/image" Target="../media/image8.jpg"/><Relationship Id="rId1" Type="http://schemas.openxmlformats.org/officeDocument/2006/relationships/vmlDrawing" Target="../drawings/vmlDrawing3.vml"/><Relationship Id="rId2"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0" Type="http://schemas.openxmlformats.org/officeDocument/2006/relationships/tags" Target="../tags/tag13.xml"/><Relationship Id="rId11" Type="http://schemas.openxmlformats.org/officeDocument/2006/relationships/tags" Target="../tags/tag14.xml"/><Relationship Id="rId12" Type="http://schemas.openxmlformats.org/officeDocument/2006/relationships/tags" Target="../tags/tag15.xml"/><Relationship Id="rId13" Type="http://schemas.openxmlformats.org/officeDocument/2006/relationships/tags" Target="../tags/tag16.xml"/><Relationship Id="rId14" Type="http://schemas.openxmlformats.org/officeDocument/2006/relationships/tags" Target="../tags/tag17.xml"/><Relationship Id="rId15" Type="http://schemas.openxmlformats.org/officeDocument/2006/relationships/tags" Target="../tags/tag18.xml"/><Relationship Id="rId16" Type="http://schemas.openxmlformats.org/officeDocument/2006/relationships/tags" Target="../tags/tag19.xml"/><Relationship Id="rId17" Type="http://schemas.openxmlformats.org/officeDocument/2006/relationships/tags" Target="../tags/tag20.xml"/><Relationship Id="rId18" Type="http://schemas.openxmlformats.org/officeDocument/2006/relationships/tags" Target="../tags/tag21.xml"/><Relationship Id="rId19" Type="http://schemas.openxmlformats.org/officeDocument/2006/relationships/tags" Target="../tags/tag22.xml"/><Relationship Id="rId60" Type="http://schemas.openxmlformats.org/officeDocument/2006/relationships/tags" Target="../tags/tag63.xml"/><Relationship Id="rId61" Type="http://schemas.openxmlformats.org/officeDocument/2006/relationships/tags" Target="../tags/tag64.xml"/><Relationship Id="rId62" Type="http://schemas.openxmlformats.org/officeDocument/2006/relationships/tags" Target="../tags/tag65.xml"/><Relationship Id="rId63" Type="http://schemas.openxmlformats.org/officeDocument/2006/relationships/tags" Target="../tags/tag66.xml"/><Relationship Id="rId64" Type="http://schemas.openxmlformats.org/officeDocument/2006/relationships/tags" Target="../tags/tag67.xml"/><Relationship Id="rId65" Type="http://schemas.openxmlformats.org/officeDocument/2006/relationships/tags" Target="../tags/tag68.xml"/><Relationship Id="rId66" Type="http://schemas.openxmlformats.org/officeDocument/2006/relationships/tags" Target="../tags/tag69.xml"/><Relationship Id="rId67" Type="http://schemas.openxmlformats.org/officeDocument/2006/relationships/tags" Target="../tags/tag70.xml"/><Relationship Id="rId68" Type="http://schemas.openxmlformats.org/officeDocument/2006/relationships/tags" Target="../tags/tag71.xml"/><Relationship Id="rId69" Type="http://schemas.openxmlformats.org/officeDocument/2006/relationships/tags" Target="../tags/tag72.xml"/><Relationship Id="rId120" Type="http://schemas.openxmlformats.org/officeDocument/2006/relationships/tags" Target="../tags/tag123.xml"/><Relationship Id="rId121" Type="http://schemas.openxmlformats.org/officeDocument/2006/relationships/tags" Target="../tags/tag124.xml"/><Relationship Id="rId122" Type="http://schemas.openxmlformats.org/officeDocument/2006/relationships/tags" Target="../tags/tag125.xml"/><Relationship Id="rId123" Type="http://schemas.openxmlformats.org/officeDocument/2006/relationships/tags" Target="../tags/tag126.xml"/><Relationship Id="rId124" Type="http://schemas.openxmlformats.org/officeDocument/2006/relationships/tags" Target="../tags/tag127.xml"/><Relationship Id="rId125" Type="http://schemas.openxmlformats.org/officeDocument/2006/relationships/tags" Target="../tags/tag128.xml"/><Relationship Id="rId126" Type="http://schemas.openxmlformats.org/officeDocument/2006/relationships/slideLayout" Target="../slideLayouts/slideLayout2.xml"/><Relationship Id="rId127" Type="http://schemas.openxmlformats.org/officeDocument/2006/relationships/oleObject" Target="../embeddings/oleObject4.bin"/><Relationship Id="rId128" Type="http://schemas.openxmlformats.org/officeDocument/2006/relationships/image" Target="../media/image1.emf"/><Relationship Id="rId40" Type="http://schemas.openxmlformats.org/officeDocument/2006/relationships/tags" Target="../tags/tag43.xml"/><Relationship Id="rId41" Type="http://schemas.openxmlformats.org/officeDocument/2006/relationships/tags" Target="../tags/tag44.xml"/><Relationship Id="rId42" Type="http://schemas.openxmlformats.org/officeDocument/2006/relationships/tags" Target="../tags/tag45.xml"/><Relationship Id="rId90" Type="http://schemas.openxmlformats.org/officeDocument/2006/relationships/tags" Target="../tags/tag93.xml"/><Relationship Id="rId91" Type="http://schemas.openxmlformats.org/officeDocument/2006/relationships/tags" Target="../tags/tag94.xml"/><Relationship Id="rId92" Type="http://schemas.openxmlformats.org/officeDocument/2006/relationships/tags" Target="../tags/tag95.xml"/><Relationship Id="rId93" Type="http://schemas.openxmlformats.org/officeDocument/2006/relationships/tags" Target="../tags/tag96.xml"/><Relationship Id="rId94" Type="http://schemas.openxmlformats.org/officeDocument/2006/relationships/tags" Target="../tags/tag97.xml"/><Relationship Id="rId95" Type="http://schemas.openxmlformats.org/officeDocument/2006/relationships/tags" Target="../tags/tag98.xml"/><Relationship Id="rId96" Type="http://schemas.openxmlformats.org/officeDocument/2006/relationships/tags" Target="../tags/tag99.xml"/><Relationship Id="rId101" Type="http://schemas.openxmlformats.org/officeDocument/2006/relationships/tags" Target="../tags/tag104.xml"/><Relationship Id="rId102" Type="http://schemas.openxmlformats.org/officeDocument/2006/relationships/tags" Target="../tags/tag105.xml"/><Relationship Id="rId103" Type="http://schemas.openxmlformats.org/officeDocument/2006/relationships/tags" Target="../tags/tag106.xml"/><Relationship Id="rId104" Type="http://schemas.openxmlformats.org/officeDocument/2006/relationships/tags" Target="../tags/tag107.xml"/><Relationship Id="rId105" Type="http://schemas.openxmlformats.org/officeDocument/2006/relationships/tags" Target="../tags/tag108.xml"/><Relationship Id="rId106" Type="http://schemas.openxmlformats.org/officeDocument/2006/relationships/tags" Target="../tags/tag109.xml"/><Relationship Id="rId107" Type="http://schemas.openxmlformats.org/officeDocument/2006/relationships/tags" Target="../tags/tag110.xml"/><Relationship Id="rId108" Type="http://schemas.openxmlformats.org/officeDocument/2006/relationships/tags" Target="../tags/tag111.xml"/><Relationship Id="rId109" Type="http://schemas.openxmlformats.org/officeDocument/2006/relationships/tags" Target="../tags/tag112.xml"/><Relationship Id="rId97" Type="http://schemas.openxmlformats.org/officeDocument/2006/relationships/tags" Target="../tags/tag100.xml"/><Relationship Id="rId98" Type="http://schemas.openxmlformats.org/officeDocument/2006/relationships/tags" Target="../tags/tag101.xml"/><Relationship Id="rId99" Type="http://schemas.openxmlformats.org/officeDocument/2006/relationships/tags" Target="../tags/tag102.xml"/><Relationship Id="rId43" Type="http://schemas.openxmlformats.org/officeDocument/2006/relationships/tags" Target="../tags/tag46.xml"/><Relationship Id="rId44" Type="http://schemas.openxmlformats.org/officeDocument/2006/relationships/tags" Target="../tags/tag47.xml"/><Relationship Id="rId45" Type="http://schemas.openxmlformats.org/officeDocument/2006/relationships/tags" Target="../tags/tag48.xml"/><Relationship Id="rId46" Type="http://schemas.openxmlformats.org/officeDocument/2006/relationships/tags" Target="../tags/tag49.xml"/><Relationship Id="rId47" Type="http://schemas.openxmlformats.org/officeDocument/2006/relationships/tags" Target="../tags/tag50.xml"/><Relationship Id="rId48" Type="http://schemas.openxmlformats.org/officeDocument/2006/relationships/tags" Target="../tags/tag51.xml"/><Relationship Id="rId49" Type="http://schemas.openxmlformats.org/officeDocument/2006/relationships/tags" Target="../tags/tag52.xml"/><Relationship Id="rId100" Type="http://schemas.openxmlformats.org/officeDocument/2006/relationships/tags" Target="../tags/tag103.xml"/><Relationship Id="rId20" Type="http://schemas.openxmlformats.org/officeDocument/2006/relationships/tags" Target="../tags/tag23.xml"/><Relationship Id="rId21" Type="http://schemas.openxmlformats.org/officeDocument/2006/relationships/tags" Target="../tags/tag24.xml"/><Relationship Id="rId22" Type="http://schemas.openxmlformats.org/officeDocument/2006/relationships/tags" Target="../tags/tag25.xml"/><Relationship Id="rId70" Type="http://schemas.openxmlformats.org/officeDocument/2006/relationships/tags" Target="../tags/tag73.xml"/><Relationship Id="rId71" Type="http://schemas.openxmlformats.org/officeDocument/2006/relationships/tags" Target="../tags/tag74.xml"/><Relationship Id="rId72" Type="http://schemas.openxmlformats.org/officeDocument/2006/relationships/tags" Target="../tags/tag75.xml"/><Relationship Id="rId73" Type="http://schemas.openxmlformats.org/officeDocument/2006/relationships/tags" Target="../tags/tag76.xml"/><Relationship Id="rId74" Type="http://schemas.openxmlformats.org/officeDocument/2006/relationships/tags" Target="../tags/tag77.xml"/><Relationship Id="rId75" Type="http://schemas.openxmlformats.org/officeDocument/2006/relationships/tags" Target="../tags/tag78.xml"/><Relationship Id="rId76" Type="http://schemas.openxmlformats.org/officeDocument/2006/relationships/tags" Target="../tags/tag79.xml"/><Relationship Id="rId77" Type="http://schemas.openxmlformats.org/officeDocument/2006/relationships/tags" Target="../tags/tag80.xml"/><Relationship Id="rId78" Type="http://schemas.openxmlformats.org/officeDocument/2006/relationships/tags" Target="../tags/tag81.xml"/><Relationship Id="rId79" Type="http://schemas.openxmlformats.org/officeDocument/2006/relationships/tags" Target="../tags/tag82.xml"/><Relationship Id="rId23" Type="http://schemas.openxmlformats.org/officeDocument/2006/relationships/tags" Target="../tags/tag26.xml"/><Relationship Id="rId24" Type="http://schemas.openxmlformats.org/officeDocument/2006/relationships/tags" Target="../tags/tag27.xml"/><Relationship Id="rId25" Type="http://schemas.openxmlformats.org/officeDocument/2006/relationships/tags" Target="../tags/tag28.xml"/><Relationship Id="rId26" Type="http://schemas.openxmlformats.org/officeDocument/2006/relationships/tags" Target="../tags/tag29.xml"/><Relationship Id="rId27" Type="http://schemas.openxmlformats.org/officeDocument/2006/relationships/tags" Target="../tags/tag30.xml"/><Relationship Id="rId28" Type="http://schemas.openxmlformats.org/officeDocument/2006/relationships/tags" Target="../tags/tag31.xml"/><Relationship Id="rId29" Type="http://schemas.openxmlformats.org/officeDocument/2006/relationships/tags" Target="../tags/tag32.xml"/><Relationship Id="rId1" Type="http://schemas.openxmlformats.org/officeDocument/2006/relationships/vmlDrawing" Target="../drawings/vmlDrawing4.vml"/><Relationship Id="rId2" Type="http://schemas.openxmlformats.org/officeDocument/2006/relationships/tags" Target="../tags/tag5.xml"/><Relationship Id="rId3" Type="http://schemas.openxmlformats.org/officeDocument/2006/relationships/tags" Target="../tags/tag6.xml"/><Relationship Id="rId4" Type="http://schemas.openxmlformats.org/officeDocument/2006/relationships/tags" Target="../tags/tag7.xml"/><Relationship Id="rId5" Type="http://schemas.openxmlformats.org/officeDocument/2006/relationships/tags" Target="../tags/tag8.xml"/><Relationship Id="rId6" Type="http://schemas.openxmlformats.org/officeDocument/2006/relationships/tags" Target="../tags/tag9.xml"/><Relationship Id="rId7" Type="http://schemas.openxmlformats.org/officeDocument/2006/relationships/tags" Target="../tags/tag10.xml"/><Relationship Id="rId8" Type="http://schemas.openxmlformats.org/officeDocument/2006/relationships/tags" Target="../tags/tag11.xml"/><Relationship Id="rId9" Type="http://schemas.openxmlformats.org/officeDocument/2006/relationships/tags" Target="../tags/tag12.xml"/><Relationship Id="rId50" Type="http://schemas.openxmlformats.org/officeDocument/2006/relationships/tags" Target="../tags/tag53.xml"/><Relationship Id="rId51" Type="http://schemas.openxmlformats.org/officeDocument/2006/relationships/tags" Target="../tags/tag54.xml"/><Relationship Id="rId52" Type="http://schemas.openxmlformats.org/officeDocument/2006/relationships/tags" Target="../tags/tag55.xml"/><Relationship Id="rId53" Type="http://schemas.openxmlformats.org/officeDocument/2006/relationships/tags" Target="../tags/tag56.xml"/><Relationship Id="rId54" Type="http://schemas.openxmlformats.org/officeDocument/2006/relationships/tags" Target="../tags/tag57.xml"/><Relationship Id="rId55" Type="http://schemas.openxmlformats.org/officeDocument/2006/relationships/tags" Target="../tags/tag58.xml"/><Relationship Id="rId56" Type="http://schemas.openxmlformats.org/officeDocument/2006/relationships/tags" Target="../tags/tag59.xml"/><Relationship Id="rId57" Type="http://schemas.openxmlformats.org/officeDocument/2006/relationships/tags" Target="../tags/tag60.xml"/><Relationship Id="rId58" Type="http://schemas.openxmlformats.org/officeDocument/2006/relationships/tags" Target="../tags/tag61.xml"/><Relationship Id="rId59" Type="http://schemas.openxmlformats.org/officeDocument/2006/relationships/tags" Target="../tags/tag62.xml"/><Relationship Id="rId110" Type="http://schemas.openxmlformats.org/officeDocument/2006/relationships/tags" Target="../tags/tag113.xml"/><Relationship Id="rId111" Type="http://schemas.openxmlformats.org/officeDocument/2006/relationships/tags" Target="../tags/tag114.xml"/><Relationship Id="rId112" Type="http://schemas.openxmlformats.org/officeDocument/2006/relationships/tags" Target="../tags/tag115.xml"/><Relationship Id="rId113" Type="http://schemas.openxmlformats.org/officeDocument/2006/relationships/tags" Target="../tags/tag116.xml"/><Relationship Id="rId114" Type="http://schemas.openxmlformats.org/officeDocument/2006/relationships/tags" Target="../tags/tag117.xml"/><Relationship Id="rId115" Type="http://schemas.openxmlformats.org/officeDocument/2006/relationships/tags" Target="../tags/tag118.xml"/><Relationship Id="rId116" Type="http://schemas.openxmlformats.org/officeDocument/2006/relationships/tags" Target="../tags/tag119.xml"/><Relationship Id="rId117" Type="http://schemas.openxmlformats.org/officeDocument/2006/relationships/tags" Target="../tags/tag120.xml"/><Relationship Id="rId118" Type="http://schemas.openxmlformats.org/officeDocument/2006/relationships/tags" Target="../tags/tag121.xml"/><Relationship Id="rId119" Type="http://schemas.openxmlformats.org/officeDocument/2006/relationships/tags" Target="../tags/tag122.xml"/><Relationship Id="rId30" Type="http://schemas.openxmlformats.org/officeDocument/2006/relationships/tags" Target="../tags/tag33.xml"/><Relationship Id="rId31" Type="http://schemas.openxmlformats.org/officeDocument/2006/relationships/tags" Target="../tags/tag34.xml"/><Relationship Id="rId32" Type="http://schemas.openxmlformats.org/officeDocument/2006/relationships/tags" Target="../tags/tag35.xml"/><Relationship Id="rId33" Type="http://schemas.openxmlformats.org/officeDocument/2006/relationships/tags" Target="../tags/tag36.xml"/><Relationship Id="rId34" Type="http://schemas.openxmlformats.org/officeDocument/2006/relationships/tags" Target="../tags/tag37.xml"/><Relationship Id="rId35" Type="http://schemas.openxmlformats.org/officeDocument/2006/relationships/tags" Target="../tags/tag38.xml"/><Relationship Id="rId36" Type="http://schemas.openxmlformats.org/officeDocument/2006/relationships/tags" Target="../tags/tag39.xml"/><Relationship Id="rId37" Type="http://schemas.openxmlformats.org/officeDocument/2006/relationships/tags" Target="../tags/tag40.xml"/><Relationship Id="rId38" Type="http://schemas.openxmlformats.org/officeDocument/2006/relationships/tags" Target="../tags/tag41.xml"/><Relationship Id="rId39" Type="http://schemas.openxmlformats.org/officeDocument/2006/relationships/tags" Target="../tags/tag42.xml"/><Relationship Id="rId80" Type="http://schemas.openxmlformats.org/officeDocument/2006/relationships/tags" Target="../tags/tag83.xml"/><Relationship Id="rId81" Type="http://schemas.openxmlformats.org/officeDocument/2006/relationships/tags" Target="../tags/tag84.xml"/><Relationship Id="rId82" Type="http://schemas.openxmlformats.org/officeDocument/2006/relationships/tags" Target="../tags/tag85.xml"/><Relationship Id="rId83" Type="http://schemas.openxmlformats.org/officeDocument/2006/relationships/tags" Target="../tags/tag86.xml"/><Relationship Id="rId84" Type="http://schemas.openxmlformats.org/officeDocument/2006/relationships/tags" Target="../tags/tag87.xml"/><Relationship Id="rId85" Type="http://schemas.openxmlformats.org/officeDocument/2006/relationships/tags" Target="../tags/tag88.xml"/><Relationship Id="rId86" Type="http://schemas.openxmlformats.org/officeDocument/2006/relationships/tags" Target="../tags/tag89.xml"/><Relationship Id="rId87" Type="http://schemas.openxmlformats.org/officeDocument/2006/relationships/tags" Target="../tags/tag90.xml"/><Relationship Id="rId88" Type="http://schemas.openxmlformats.org/officeDocument/2006/relationships/tags" Target="../tags/tag91.xml"/><Relationship Id="rId89" Type="http://schemas.openxmlformats.org/officeDocument/2006/relationships/tags" Target="../tags/tag9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5.bin"/><Relationship Id="rId5" Type="http://schemas.openxmlformats.org/officeDocument/2006/relationships/image" Target="../media/image1.emf"/><Relationship Id="rId6" Type="http://schemas.openxmlformats.org/officeDocument/2006/relationships/image" Target="../media/image9.jpg"/><Relationship Id="rId1" Type="http://schemas.openxmlformats.org/officeDocument/2006/relationships/vmlDrawing" Target="../drawings/vmlDrawing5.vml"/><Relationship Id="rId2" Type="http://schemas.openxmlformats.org/officeDocument/2006/relationships/tags" Target="../tags/tag12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2"/>
            </p:custDataLst>
            <p:extLst>
              <p:ext uri="{D42A27DB-BD31-4B8C-83A1-F6EECF244321}">
                <p14:modId xmlns:p14="http://schemas.microsoft.com/office/powerpoint/2010/main" val="119324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09" name="think-cell Folie" r:id="rId4" imgW="423" imgH="424" progId="TCLayout.ActiveDocument.1">
                  <p:embed/>
                </p:oleObj>
              </mc:Choice>
              <mc:Fallback>
                <p:oleObj name="think-cell Folie" r:id="rId4" imgW="423" imgH="4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5" name="Inhaltsplatzhalter 4"/>
          <p:cNvPicPr>
            <a:picLocks noGrp="1" noChangeAspect="1"/>
          </p:cNvPicPr>
          <p:nvPr>
            <p:ph idx="1"/>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0" y="2263482"/>
            <a:ext cx="2419200" cy="1512000"/>
          </a:xfrm>
        </p:spPr>
      </p:pic>
      <p:sp>
        <p:nvSpPr>
          <p:cNvPr id="4" name="Rechteck 3"/>
          <p:cNvSpPr/>
          <p:nvPr/>
        </p:nvSpPr>
        <p:spPr>
          <a:xfrm>
            <a:off x="0" y="836712"/>
            <a:ext cx="9144000" cy="1440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el 1"/>
          <p:cNvSpPr>
            <a:spLocks noGrp="1"/>
          </p:cNvSpPr>
          <p:nvPr>
            <p:ph type="title"/>
          </p:nvPr>
        </p:nvSpPr>
        <p:spPr>
          <a:xfrm>
            <a:off x="251520" y="1354758"/>
            <a:ext cx="7056784" cy="706090"/>
          </a:xfrm>
        </p:spPr>
        <p:txBody>
          <a:bodyPr/>
          <a:lstStyle/>
          <a:p>
            <a:r>
              <a:rPr lang="de-DE" dirty="0" smtClean="0">
                <a:solidFill>
                  <a:schemeClr val="bg1"/>
                </a:solidFill>
              </a:rPr>
              <a:t>Control </a:t>
            </a:r>
            <a:r>
              <a:rPr lang="de-DE" dirty="0">
                <a:solidFill>
                  <a:schemeClr val="bg1"/>
                </a:solidFill>
              </a:rPr>
              <a:t>of robotic arm with spiking neural networks</a:t>
            </a:r>
            <a:r>
              <a:rPr lang="de-DE" dirty="0"/>
              <a:t/>
            </a:r>
            <a:br>
              <a:rPr lang="de-DE" dirty="0"/>
            </a:br>
            <a:endParaRPr lang="en-US" dirty="0">
              <a:solidFill>
                <a:schemeClr val="bg1"/>
              </a:solidFill>
            </a:endParaRPr>
          </a:p>
        </p:txBody>
      </p:sp>
      <p:pic>
        <p:nvPicPr>
          <p:cNvPr id="10" name="Grafik 9"/>
          <p:cNvPicPr>
            <a:picLocks noChangeAspect="1"/>
          </p:cNvPicPr>
          <p:nvPr/>
        </p:nvPicPr>
        <p:blipFill>
          <a:blip r:embed="rId8" cstate="print">
            <a:grayscl/>
            <a:extLst>
              <a:ext uri="{28A0092B-C50C-407E-A947-70E740481C1C}">
                <a14:useLocalDpi xmlns:a14="http://schemas.microsoft.com/office/drawing/2010/main" val="0"/>
              </a:ext>
            </a:extLst>
          </a:blip>
          <a:stretch>
            <a:fillRect/>
          </a:stretch>
        </p:blipFill>
        <p:spPr>
          <a:xfrm>
            <a:off x="2411769" y="2263482"/>
            <a:ext cx="2506945" cy="1512000"/>
          </a:xfrm>
          <a:prstGeom prst="rect">
            <a:avLst/>
          </a:prstGeom>
        </p:spPr>
      </p:pic>
      <p:pic>
        <p:nvPicPr>
          <p:cNvPr id="11" name="Grafik 10"/>
          <p:cNvPicPr>
            <a:picLocks noChangeAspect="1"/>
          </p:cNvPicPr>
          <p:nvPr/>
        </p:nvPicPr>
        <p:blipFill>
          <a:blip r:embed="rId9" cstate="print">
            <a:grayscl/>
            <a:extLst>
              <a:ext uri="{BEBA8EAE-BF5A-486C-A8C5-ECC9F3942E4B}">
                <a14:imgProps xmlns:a14="http://schemas.microsoft.com/office/drawing/2010/main">
                  <a14:imgLayer r:embed="rId10">
                    <a14:imgEffect>
                      <a14:saturation sat="400000"/>
                    </a14:imgEffect>
                  </a14:imgLayer>
                </a14:imgProps>
              </a:ext>
              <a:ext uri="{28A0092B-C50C-407E-A947-70E740481C1C}">
                <a14:useLocalDpi xmlns:a14="http://schemas.microsoft.com/office/drawing/2010/main" val="0"/>
              </a:ext>
            </a:extLst>
          </a:blip>
          <a:stretch>
            <a:fillRect/>
          </a:stretch>
        </p:blipFill>
        <p:spPr>
          <a:xfrm>
            <a:off x="4860032" y="2263482"/>
            <a:ext cx="2431359" cy="1512000"/>
          </a:xfrm>
          <a:prstGeom prst="rect">
            <a:avLst/>
          </a:prstGeom>
        </p:spPr>
      </p:pic>
      <p:pic>
        <p:nvPicPr>
          <p:cNvPr id="12" name="Inhaltsplatzhalter 4"/>
          <p:cNvPicPr>
            <a:picLocks noChangeAspect="1"/>
          </p:cNvPicPr>
          <p:nvPr/>
        </p:nvPicPr>
        <p:blipFill rotWithShape="1">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r="21143"/>
          <a:stretch/>
        </p:blipFill>
        <p:spPr>
          <a:xfrm>
            <a:off x="7236296" y="2263482"/>
            <a:ext cx="1907704" cy="1512000"/>
          </a:xfrm>
          <a:prstGeom prst="rect">
            <a:avLst/>
          </a:prstGeom>
        </p:spPr>
      </p:pic>
      <p:sp>
        <p:nvSpPr>
          <p:cNvPr id="14" name="Rechteck 13"/>
          <p:cNvSpPr/>
          <p:nvPr/>
        </p:nvSpPr>
        <p:spPr>
          <a:xfrm>
            <a:off x="0" y="3754082"/>
            <a:ext cx="9144000" cy="22672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el 1"/>
          <p:cNvSpPr txBox="1">
            <a:spLocks/>
          </p:cNvSpPr>
          <p:nvPr/>
        </p:nvSpPr>
        <p:spPr>
          <a:xfrm>
            <a:off x="251520" y="4451102"/>
            <a:ext cx="7056784" cy="70609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sz="2000" dirty="0" err="1">
                <a:solidFill>
                  <a:schemeClr val="bg1"/>
                </a:solidFill>
              </a:rPr>
              <a:t>Projektpraktikum</a:t>
            </a:r>
            <a:r>
              <a:rPr lang="en-US" sz="2000" dirty="0">
                <a:solidFill>
                  <a:schemeClr val="bg1"/>
                </a:solidFill>
              </a:rPr>
              <a:t> Computational Neuro </a:t>
            </a:r>
            <a:r>
              <a:rPr lang="en-US" sz="2000" dirty="0" smtClean="0">
                <a:solidFill>
                  <a:schemeClr val="bg1"/>
                </a:solidFill>
              </a:rPr>
              <a:t>Engineering</a:t>
            </a:r>
            <a:r>
              <a:rPr lang="de-DE" sz="2000" b="0" dirty="0" smtClean="0">
                <a:solidFill>
                  <a:schemeClr val="bg1"/>
                </a:solidFill>
              </a:rPr>
              <a:t> 2017SS</a:t>
            </a:r>
          </a:p>
          <a:p>
            <a:r>
              <a:rPr lang="en-US" sz="2000" b="0" dirty="0" err="1" smtClean="0">
                <a:solidFill>
                  <a:schemeClr val="bg1"/>
                </a:solidFill>
              </a:rPr>
              <a:t>Meng</a:t>
            </a:r>
            <a:r>
              <a:rPr lang="en-US" sz="2000" b="0" dirty="0" smtClean="0">
                <a:solidFill>
                  <a:schemeClr val="bg1"/>
                </a:solidFill>
              </a:rPr>
              <a:t> Wang, Bo Huang, </a:t>
            </a:r>
            <a:r>
              <a:rPr lang="en-US" sz="2000" b="0" dirty="0" err="1" smtClean="0">
                <a:solidFill>
                  <a:schemeClr val="bg1"/>
                </a:solidFill>
              </a:rPr>
              <a:t>Zhiwei</a:t>
            </a:r>
            <a:r>
              <a:rPr lang="en-US" sz="2000" b="0" dirty="0" smtClean="0">
                <a:solidFill>
                  <a:schemeClr val="bg1"/>
                </a:solidFill>
              </a:rPr>
              <a:t> Han</a:t>
            </a:r>
            <a:endParaRPr lang="en-US" sz="2000" b="0" dirty="0">
              <a:solidFill>
                <a:schemeClr val="bg1"/>
              </a:solidFill>
            </a:endParaRPr>
          </a:p>
        </p:txBody>
      </p:sp>
      <p:sp>
        <p:nvSpPr>
          <p:cNvPr id="3" name="Datumsplatzhalter 2"/>
          <p:cNvSpPr>
            <a:spLocks noGrp="1"/>
          </p:cNvSpPr>
          <p:nvPr>
            <p:ph type="dt" sz="half" idx="10"/>
          </p:nvPr>
        </p:nvSpPr>
        <p:spPr/>
        <p:txBody>
          <a:bodyPr/>
          <a:lstStyle/>
          <a:p>
            <a:fld id="{4028EF7D-5B28-44F0-B175-3526273B213C}" type="datetime1">
              <a:rPr lang="de-DE" smtClean="0"/>
              <a:t>10.05.17</a:t>
            </a:fld>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1</a:t>
            </a:fld>
            <a:endParaRPr lang="de-DE"/>
          </a:p>
        </p:txBody>
      </p:sp>
      <p:sp>
        <p:nvSpPr>
          <p:cNvPr id="7" name="Textfeld 6"/>
          <p:cNvSpPr txBox="1"/>
          <p:nvPr/>
        </p:nvSpPr>
        <p:spPr>
          <a:xfrm>
            <a:off x="35496" y="6021288"/>
            <a:ext cx="7704856" cy="507831"/>
          </a:xfrm>
          <a:prstGeom prst="rect">
            <a:avLst/>
          </a:prstGeom>
          <a:noFill/>
        </p:spPr>
        <p:txBody>
          <a:bodyPr wrap="square" rtlCol="0">
            <a:spAutoFit/>
          </a:bodyPr>
          <a:lstStyle/>
          <a:p>
            <a:r>
              <a:rPr lang="de-DE" sz="900" dirty="0" smtClean="0">
                <a:solidFill>
                  <a:schemeClr val="bg1">
                    <a:lumMod val="65000"/>
                  </a:schemeClr>
                </a:solidFill>
              </a:rPr>
              <a:t>Image: References (</a:t>
            </a:r>
            <a:r>
              <a:rPr lang="de-DE" sz="900" dirty="0" err="1" smtClean="0">
                <a:solidFill>
                  <a:schemeClr val="bg1">
                    <a:lumMod val="65000"/>
                  </a:schemeClr>
                </a:solidFill>
              </a:rPr>
              <a:t>left</a:t>
            </a:r>
            <a:r>
              <a:rPr lang="de-DE" sz="900" dirty="0" smtClean="0">
                <a:solidFill>
                  <a:schemeClr val="bg1">
                    <a:lumMod val="65000"/>
                  </a:schemeClr>
                </a:solidFill>
              </a:rPr>
              <a:t> </a:t>
            </a:r>
            <a:r>
              <a:rPr lang="de-DE" sz="900" dirty="0" err="1" smtClean="0">
                <a:solidFill>
                  <a:schemeClr val="bg1">
                    <a:lumMod val="65000"/>
                  </a:schemeClr>
                </a:solidFill>
              </a:rPr>
              <a:t>to</a:t>
            </a:r>
            <a:r>
              <a:rPr lang="de-DE" sz="900" dirty="0" smtClean="0">
                <a:solidFill>
                  <a:schemeClr val="bg1">
                    <a:lumMod val="65000"/>
                  </a:schemeClr>
                </a:solidFill>
              </a:rPr>
              <a:t> </a:t>
            </a:r>
            <a:r>
              <a:rPr lang="de-DE" sz="900" dirty="0" err="1" smtClean="0">
                <a:solidFill>
                  <a:schemeClr val="bg1">
                    <a:lumMod val="65000"/>
                  </a:schemeClr>
                </a:solidFill>
              </a:rPr>
              <a:t>right</a:t>
            </a:r>
            <a:r>
              <a:rPr lang="de-DE" sz="900" dirty="0" smtClean="0">
                <a:solidFill>
                  <a:schemeClr val="bg1">
                    <a:lumMod val="65000"/>
                  </a:schemeClr>
                </a:solidFill>
              </a:rPr>
              <a:t>): </a:t>
            </a:r>
          </a:p>
          <a:p>
            <a:r>
              <a:rPr lang="de-DE" sz="900" dirty="0" smtClean="0">
                <a:solidFill>
                  <a:schemeClr val="bg1">
                    <a:lumMod val="65000"/>
                  </a:schemeClr>
                </a:solidFill>
              </a:rPr>
              <a:t>1) https</a:t>
            </a:r>
            <a:r>
              <a:rPr lang="de-DE" sz="900" dirty="0">
                <a:solidFill>
                  <a:schemeClr val="bg1">
                    <a:lumMod val="65000"/>
                  </a:schemeClr>
                </a:solidFill>
              </a:rPr>
              <a:t>://pixabay.com/de/sicherheit-wort-laser-modern-574079</a:t>
            </a:r>
            <a:r>
              <a:rPr lang="de-DE" sz="900" dirty="0" smtClean="0">
                <a:solidFill>
                  <a:schemeClr val="bg1">
                    <a:lumMod val="65000"/>
                  </a:schemeClr>
                </a:solidFill>
              </a:rPr>
              <a:t>/</a:t>
            </a:r>
            <a:r>
              <a:rPr lang="de-DE" sz="900" dirty="0">
                <a:solidFill>
                  <a:schemeClr val="bg1">
                    <a:lumMod val="65000"/>
                  </a:schemeClr>
                </a:solidFill>
              </a:rPr>
              <a:t> 2) https://pixabay.com/de/sicherheit-sicherheitskonzept-augen-1163108</a:t>
            </a:r>
            <a:r>
              <a:rPr lang="de-DE" sz="900" dirty="0" smtClean="0">
                <a:solidFill>
                  <a:schemeClr val="bg1">
                    <a:lumMod val="65000"/>
                  </a:schemeClr>
                </a:solidFill>
              </a:rPr>
              <a:t>/ </a:t>
            </a:r>
          </a:p>
          <a:p>
            <a:r>
              <a:rPr lang="de-DE" sz="900" dirty="0">
                <a:solidFill>
                  <a:schemeClr val="bg1">
                    <a:lumMod val="65000"/>
                  </a:schemeClr>
                </a:solidFill>
              </a:rPr>
              <a:t>3) https://pixabay.com/de/objektiv-linse-null-eins-bin%C3%A4r-1278493</a:t>
            </a:r>
            <a:r>
              <a:rPr lang="de-DE" sz="900" dirty="0" smtClean="0">
                <a:solidFill>
                  <a:schemeClr val="bg1">
                    <a:lumMod val="65000"/>
                  </a:schemeClr>
                </a:solidFill>
              </a:rPr>
              <a:t>/  4) </a:t>
            </a:r>
            <a:r>
              <a:rPr lang="de-DE" sz="900" dirty="0">
                <a:solidFill>
                  <a:schemeClr val="bg1">
                    <a:lumMod val="65000"/>
                  </a:schemeClr>
                </a:solidFill>
              </a:rPr>
              <a:t>https://pixabay.com/de/sicherheit-wort-laser-modern-574079/ </a:t>
            </a:r>
            <a:endParaRPr lang="en-US" sz="900" dirty="0">
              <a:solidFill>
                <a:schemeClr val="bg1">
                  <a:lumMod val="65000"/>
                </a:schemeClr>
              </a:solidFill>
            </a:endParaRPr>
          </a:p>
        </p:txBody>
      </p:sp>
    </p:spTree>
    <p:extLst>
      <p:ext uri="{BB962C8B-B14F-4D97-AF65-F5344CB8AC3E}">
        <p14:creationId xmlns:p14="http://schemas.microsoft.com/office/powerpoint/2010/main" val="23119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21955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76" name="think-cell Folie" r:id="rId4" imgW="423" imgH="424" progId="TCLayout.ActiveDocument.1">
                  <p:embed/>
                </p:oleObj>
              </mc:Choice>
              <mc:Fallback>
                <p:oleObj name="think-cell Folie" r:id="rId4" imgW="423" imgH="4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2" name="Inhaltsplatzhalter 3"/>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5868144" y="3284984"/>
            <a:ext cx="3024336" cy="3024336"/>
          </a:xfrm>
          <a:effectLst>
            <a:reflection stA="82000" endPos="9000" dir="5400000" sy="-100000" algn="bl" rotWithShape="0"/>
          </a:effectLst>
        </p:spPr>
      </p:pic>
      <p:sp>
        <p:nvSpPr>
          <p:cNvPr id="2" name="Titel 1"/>
          <p:cNvSpPr>
            <a:spLocks noGrp="1"/>
          </p:cNvSpPr>
          <p:nvPr>
            <p:ph type="title"/>
          </p:nvPr>
        </p:nvSpPr>
        <p:spPr/>
        <p:txBody>
          <a:bodyPr/>
          <a:lstStyle/>
          <a:p>
            <a:r>
              <a:rPr lang="de-DE" dirty="0" smtClean="0">
                <a:solidFill>
                  <a:schemeClr val="accent1"/>
                </a:solidFill>
              </a:rPr>
              <a:t>Task Distribution</a:t>
            </a:r>
            <a:endParaRPr lang="en-US" dirty="0">
              <a:solidFill>
                <a:schemeClr val="accent1"/>
              </a:solidFill>
            </a:endParaRPr>
          </a:p>
        </p:txBody>
      </p:sp>
      <p:sp>
        <p:nvSpPr>
          <p:cNvPr id="4" name="Richtungspfeil 3"/>
          <p:cNvSpPr/>
          <p:nvPr/>
        </p:nvSpPr>
        <p:spPr>
          <a:xfrm>
            <a:off x="251520" y="1273306"/>
            <a:ext cx="2340000" cy="612000"/>
          </a:xfrm>
          <a:prstGeom prst="homePlate">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Modelling</a:t>
            </a:r>
            <a:endParaRPr lang="en-US" b="1" dirty="0">
              <a:solidFill>
                <a:schemeClr val="bg1">
                  <a:lumMod val="65000"/>
                </a:schemeClr>
              </a:solidFill>
            </a:endParaRPr>
          </a:p>
        </p:txBody>
      </p:sp>
      <p:sp>
        <p:nvSpPr>
          <p:cNvPr id="6" name="Eingekerbter Richtungspfeil 5"/>
          <p:cNvSpPr/>
          <p:nvPr/>
        </p:nvSpPr>
        <p:spPr>
          <a:xfrm>
            <a:off x="2411760" y="1273306"/>
            <a:ext cx="2340000" cy="612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Reinforcement Learning</a:t>
            </a:r>
            <a:endParaRPr lang="en-US" b="1" dirty="0"/>
          </a:p>
        </p:txBody>
      </p:sp>
      <p:sp>
        <p:nvSpPr>
          <p:cNvPr id="9" name="Eingekerbter Richtungspfeil 8"/>
          <p:cNvSpPr/>
          <p:nvPr/>
        </p:nvSpPr>
        <p:spPr>
          <a:xfrm>
            <a:off x="4572000" y="1273306"/>
            <a:ext cx="2340000" cy="612000"/>
          </a:xfrm>
          <a:prstGeom prst="chevron">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Practical Implementation</a:t>
            </a:r>
            <a:endParaRPr lang="en-US" b="1" dirty="0">
              <a:solidFill>
                <a:schemeClr val="bg1">
                  <a:lumMod val="65000"/>
                </a:schemeClr>
              </a:solidFill>
            </a:endParaRPr>
          </a:p>
        </p:txBody>
      </p:sp>
      <p:cxnSp>
        <p:nvCxnSpPr>
          <p:cNvPr id="13" name="Gerade Verbindung 12"/>
          <p:cNvCxnSpPr/>
          <p:nvPr/>
        </p:nvCxnSpPr>
        <p:spPr>
          <a:xfrm flipV="1">
            <a:off x="253527" y="1889853"/>
            <a:ext cx="2158233" cy="747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flipH="1" flipV="1">
            <a:off x="4427984" y="1889852"/>
            <a:ext cx="1296144" cy="747060"/>
          </a:xfrm>
          <a:prstGeom prst="line">
            <a:avLst/>
          </a:prstGeom>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6663505" y="2088822"/>
            <a:ext cx="65462" cy="61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umsplatzhalter 14"/>
          <p:cNvSpPr>
            <a:spLocks noGrp="1"/>
          </p:cNvSpPr>
          <p:nvPr>
            <p:ph type="dt" sz="half" idx="10"/>
          </p:nvPr>
        </p:nvSpPr>
        <p:spPr/>
        <p:txBody>
          <a:bodyPr/>
          <a:lstStyle/>
          <a:p>
            <a:fld id="{2EE00980-73CF-47FC-B35E-1845CF46A70A}" type="datetime1">
              <a:rPr lang="de-DE" smtClean="0"/>
              <a:t>10.05.17</a:t>
            </a:fld>
            <a:endParaRPr lang="de-DE"/>
          </a:p>
        </p:txBody>
      </p:sp>
      <p:sp>
        <p:nvSpPr>
          <p:cNvPr id="17" name="Foliennummernplatzhalter 16"/>
          <p:cNvSpPr>
            <a:spLocks noGrp="1"/>
          </p:cNvSpPr>
          <p:nvPr>
            <p:ph type="sldNum" sz="quarter" idx="12"/>
          </p:nvPr>
        </p:nvSpPr>
        <p:spPr/>
        <p:txBody>
          <a:bodyPr/>
          <a:lstStyle/>
          <a:p>
            <a:fld id="{6C6AE60A-B69C-4790-82F7-3882EDF23186}" type="slidenum">
              <a:rPr lang="de-DE" smtClean="0"/>
              <a:t>10</a:t>
            </a:fld>
            <a:endParaRPr lang="de-DE"/>
          </a:p>
        </p:txBody>
      </p:sp>
      <p:graphicFrame>
        <p:nvGraphicFramePr>
          <p:cNvPr id="18" name="Tabelle 17"/>
          <p:cNvGraphicFramePr>
            <a:graphicFrameLocks noGrp="1"/>
          </p:cNvGraphicFramePr>
          <p:nvPr>
            <p:extLst>
              <p:ext uri="{D42A27DB-BD31-4B8C-83A1-F6EECF244321}">
                <p14:modId xmlns:p14="http://schemas.microsoft.com/office/powerpoint/2010/main" val="1703594828"/>
              </p:ext>
            </p:extLst>
          </p:nvPr>
        </p:nvGraphicFramePr>
        <p:xfrm>
          <a:off x="251520" y="2682320"/>
          <a:ext cx="5447096" cy="3627000"/>
        </p:xfrm>
        <a:graphic>
          <a:graphicData uri="http://schemas.openxmlformats.org/drawingml/2006/table">
            <a:tbl>
              <a:tblPr firstRow="1" bandRow="1">
                <a:tableStyleId>{5C22544A-7EE6-4342-B048-85BDC9FD1C3A}</a:tableStyleId>
              </a:tblPr>
              <a:tblGrid>
                <a:gridCol w="4200008"/>
                <a:gridCol w="97400"/>
                <a:gridCol w="501616"/>
                <a:gridCol w="648072"/>
              </a:tblGrid>
              <a:tr h="0">
                <a:tc>
                  <a:txBody>
                    <a:bodyPr/>
                    <a:lstStyle/>
                    <a:p>
                      <a:r>
                        <a:rPr lang="en-US" sz="1200" noProof="0" dirty="0" smtClean="0"/>
                        <a:t>Step / Subtasks</a:t>
                      </a: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solidFill>
                      <a:schemeClr val="bg1">
                        <a:lumMod val="65000"/>
                      </a:schemeClr>
                    </a:solid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200" noProof="0" dirty="0" smtClean="0"/>
                        <a:t>Who</a:t>
                      </a: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solidFill>
                      <a:prstDash val="dot"/>
                      <a:round/>
                      <a:headEnd type="none" w="med" len="med"/>
                      <a:tailEnd type="none" w="med" len="med"/>
                    </a:lnR>
                    <a:solidFill>
                      <a:schemeClr val="bg1">
                        <a:lumMod val="65000"/>
                      </a:schemeClr>
                    </a:solidFill>
                  </a:tcPr>
                </a:tc>
                <a:tc>
                  <a:txBody>
                    <a:bodyPr/>
                    <a:lstStyle/>
                    <a:p>
                      <a:r>
                        <a:rPr lang="en-US" sz="1200" noProof="0" dirty="0" smtClean="0"/>
                        <a:t>Deadline</a:t>
                      </a:r>
                      <a:endParaRPr lang="en-US" sz="1200" noProof="0" dirty="0"/>
                    </a:p>
                  </a:txBody>
                  <a:tcPr marL="36000" marR="36000" marT="18000" marB="0">
                    <a:lnL w="9525" cap="flat" cmpd="sng" algn="ctr">
                      <a:solidFill>
                        <a:schemeClr val="bg1"/>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solidFill>
                      <a:schemeClr val="bg1">
                        <a:lumMod val="65000"/>
                      </a:schemeClr>
                    </a:solid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noProof="0" dirty="0" smtClean="0"/>
                        <a:t>STATE AND ACTION SPACE FORMULATION</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100" noProof="0" dirty="0" smtClean="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r>
              <a:tr h="0">
                <a:tc>
                  <a:txBody>
                    <a:bodyPr/>
                    <a:lstStyle/>
                    <a:p>
                      <a:pPr marL="171450" marR="0" lvl="1" indent="-171450" algn="l" defTabSz="914400" rtl="0" eaLnBrk="1" fontAlgn="auto" latinLnBrk="0" hangingPunct="1">
                        <a:lnSpc>
                          <a:spcPct val="100000"/>
                        </a:lnSpc>
                        <a:spcBef>
                          <a:spcPts val="0"/>
                        </a:spcBef>
                        <a:spcAft>
                          <a:spcPts val="0"/>
                        </a:spcAft>
                        <a:buClr>
                          <a:srgbClr val="4F81BD"/>
                        </a:buClr>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mn-lt"/>
                          <a:ea typeface="+mn-ea"/>
                          <a:cs typeface="+mn-cs"/>
                        </a:rPr>
                        <a:t>Create artificial states that will be used as input data to the simulator (the artificial states can be generated based on the measurement taken with robot and based on geometrical reasoning)</a:t>
                      </a: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noFill/>
                  </a:tcPr>
                </a:tc>
                <a:tc>
                  <a:txBody>
                    <a:bodyPr/>
                    <a:lstStyle/>
                    <a:p>
                      <a:r>
                        <a:rPr lang="en-US" sz="1100" noProof="0" dirty="0" smtClean="0"/>
                        <a:t>B/W</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1100" noProof="0" dirty="0" smtClean="0"/>
                        <a:t>02/06</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200" b="1" noProof="0" dirty="0" smtClean="0"/>
                        <a:t>LEARNING ALGORITHM AND IMPLEMENTATION</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Create a python default template (i.e. import relevant modules, define spiking neural</a:t>
                      </a:r>
                      <a:r>
                        <a:rPr lang="en-US" sz="1100" baseline="0" noProof="0" dirty="0" smtClean="0"/>
                        <a:t> network </a:t>
                      </a:r>
                      <a:r>
                        <a:rPr lang="en-US" sz="1100" noProof="0" dirty="0" smtClean="0"/>
                        <a:t>and respective default values for actions, states, rewards, value function) to allow for simple coding.</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100" noProof="0" dirty="0" smtClean="0"/>
                        <a:t>W/B</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noFill/>
                  </a:tcPr>
                </a:tc>
                <a:tc>
                  <a:txBody>
                    <a:bodyPr/>
                    <a:lstStyle/>
                    <a:p>
                      <a:r>
                        <a:rPr lang="en-US" sz="1100" noProof="0" dirty="0" smtClean="0"/>
                        <a:t>16/06</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Create a function prototype for a function that returns an action according to a policy </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100" noProof="0" dirty="0" smtClean="0"/>
                        <a:t>M</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r>
                        <a:rPr lang="en-US" sz="1100" noProof="0" dirty="0" smtClean="0"/>
                        <a:t>16/06</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200" b="1" noProof="0" dirty="0" smtClean="0"/>
                        <a:t>MATHEMATICAL SIMULATION</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Try several learning algorithms with the predefined setup and make them run properly on simulator using the artificial states as an input sequence.</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171450" indent="-171450">
                        <a:buClr>
                          <a:schemeClr val="accent1"/>
                        </a:buClr>
                        <a:buFont typeface="Wingdings" panose="05000000000000000000" pitchFamily="2" charset="2"/>
                        <a:buChar char="§"/>
                      </a:pP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0" indent="0">
                        <a:buClr>
                          <a:schemeClr val="accent1"/>
                        </a:buClr>
                        <a:buFont typeface="Wingdings" panose="05000000000000000000" pitchFamily="2" charset="2"/>
                        <a:buNone/>
                      </a:pPr>
                      <a:r>
                        <a:rPr lang="en-US" sz="1100" noProof="0" dirty="0" smtClean="0"/>
                        <a:t>B/W/M</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noFill/>
                  </a:tcPr>
                </a:tc>
                <a:tc>
                  <a:txBody>
                    <a:bodyPr/>
                    <a:lstStyle/>
                    <a:p>
                      <a:pPr marL="0" indent="0">
                        <a:buClr>
                          <a:schemeClr val="accent1"/>
                        </a:buClr>
                        <a:buFont typeface="Wingdings" panose="05000000000000000000" pitchFamily="2" charset="2"/>
                        <a:buNone/>
                      </a:pPr>
                      <a:r>
                        <a:rPr lang="en-US" sz="1100" noProof="0" dirty="0" smtClean="0"/>
                        <a:t>16/06</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Compare the different learning algorithms based on stability, robustness</a:t>
                      </a:r>
                      <a:r>
                        <a:rPr lang="en-US" sz="1100" baseline="0" noProof="0" dirty="0" smtClean="0"/>
                        <a:t> and</a:t>
                      </a:r>
                      <a:r>
                        <a:rPr lang="en-US" sz="1100" noProof="0" dirty="0" smtClean="0"/>
                        <a:t> speed in the simulator</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171450" indent="-171450">
                        <a:buClr>
                          <a:schemeClr val="accent1"/>
                        </a:buClr>
                        <a:buFont typeface="Wingdings" panose="05000000000000000000" pitchFamily="2" charset="2"/>
                        <a:buChar char="§"/>
                      </a:pP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100" noProof="0" dirty="0" smtClean="0"/>
                        <a:t>B/W/M</a:t>
                      </a:r>
                    </a:p>
                    <a:p>
                      <a:pPr marL="0" indent="0">
                        <a:buClr>
                          <a:schemeClr val="accent1"/>
                        </a:buClr>
                        <a:buFont typeface="Wingdings" panose="05000000000000000000" pitchFamily="2" charset="2"/>
                        <a:buNone/>
                      </a:pP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0" indent="0">
                        <a:buClr>
                          <a:schemeClr val="accent1"/>
                        </a:buClr>
                        <a:buFont typeface="Wingdings" panose="05000000000000000000" pitchFamily="2" charset="2"/>
                        <a:buNone/>
                      </a:pPr>
                      <a:r>
                        <a:rPr lang="en-US" sz="1100" noProof="0" dirty="0" smtClean="0"/>
                        <a:t>16/06</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r h="50104">
                <a:tc>
                  <a:txBody>
                    <a:bodyPr/>
                    <a:lstStyle/>
                    <a:p>
                      <a:pPr marL="0" marR="0" lvl="1"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100" b="1" noProof="0" dirty="0" smtClean="0"/>
                        <a:t>REWARD DESIGN</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pPr marL="171450" indent="-171450">
                        <a:buClr>
                          <a:schemeClr val="accent1"/>
                        </a:buClr>
                        <a:buFont typeface="Wingdings" panose="05000000000000000000" pitchFamily="2" charset="2"/>
                        <a:buChar char="§"/>
                      </a:pP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0" indent="0">
                        <a:buClr>
                          <a:schemeClr val="accent1"/>
                        </a:buClr>
                        <a:buFont typeface="Wingdings" panose="05000000000000000000" pitchFamily="2" charset="2"/>
                        <a:buNone/>
                      </a:pPr>
                      <a:endParaRPr lang="en-US" sz="105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pPr marL="0" indent="0">
                        <a:buClr>
                          <a:schemeClr val="accent1"/>
                        </a:buClr>
                        <a:buFont typeface="Wingdings" panose="05000000000000000000" pitchFamily="2" charset="2"/>
                        <a:buNone/>
                      </a:pPr>
                      <a:endParaRPr lang="en-US" sz="105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If necessary do an additional tuning of the rewards or the discount factor using the previously created functions.</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171450" indent="-171450">
                        <a:buClr>
                          <a:schemeClr val="accent1"/>
                        </a:buClr>
                        <a:buFont typeface="Wingdings" panose="05000000000000000000" pitchFamily="2" charset="2"/>
                        <a:buChar char="§"/>
                      </a:pP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0" indent="0">
                        <a:buClr>
                          <a:schemeClr val="accent1"/>
                        </a:buClr>
                        <a:buFont typeface="Wingdings" panose="05000000000000000000" pitchFamily="2" charset="2"/>
                        <a:buNone/>
                      </a:pPr>
                      <a:r>
                        <a:rPr lang="en-US" sz="1100" noProof="0" dirty="0" smtClean="0"/>
                        <a:t>B/W/M</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0" indent="0">
                        <a:buClr>
                          <a:schemeClr val="accent1"/>
                        </a:buClr>
                        <a:buFont typeface="Wingdings" panose="05000000000000000000" pitchFamily="2" charset="2"/>
                        <a:buNone/>
                      </a:pPr>
                      <a:r>
                        <a:rPr lang="en-US" sz="1100" noProof="0" dirty="0" smtClean="0"/>
                        <a:t>16/06</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bl>
          </a:graphicData>
        </a:graphic>
      </p:graphicFrame>
      <p:sp>
        <p:nvSpPr>
          <p:cNvPr id="20" name="Textfeld 19"/>
          <p:cNvSpPr txBox="1"/>
          <p:nvPr/>
        </p:nvSpPr>
        <p:spPr>
          <a:xfrm>
            <a:off x="35496" y="6305545"/>
            <a:ext cx="8712968" cy="230832"/>
          </a:xfrm>
          <a:prstGeom prst="rect">
            <a:avLst/>
          </a:prstGeom>
          <a:noFill/>
        </p:spPr>
        <p:txBody>
          <a:bodyPr wrap="square" rtlCol="0">
            <a:spAutoFit/>
          </a:bodyPr>
          <a:lstStyle/>
          <a:p>
            <a:r>
              <a:rPr lang="de-DE" sz="900" dirty="0" smtClean="0">
                <a:solidFill>
                  <a:schemeClr val="bg1">
                    <a:lumMod val="65000"/>
                  </a:schemeClr>
                </a:solidFill>
              </a:rPr>
              <a:t>Image</a:t>
            </a:r>
            <a:r>
              <a:rPr lang="de-DE" sz="900" dirty="0">
                <a:solidFill>
                  <a:schemeClr val="bg1">
                    <a:lumMod val="65000"/>
                  </a:schemeClr>
                </a:solidFill>
              </a:rPr>
              <a:t>: Reference: https://pixabay.com/de/umzug-tragen-schrank-treppe-hoch-1015581/</a:t>
            </a:r>
            <a:endParaRPr lang="de-DE" sz="900" dirty="0" smtClean="0">
              <a:solidFill>
                <a:schemeClr val="bg1">
                  <a:lumMod val="65000"/>
                </a:schemeClr>
              </a:solidFill>
            </a:endParaRPr>
          </a:p>
        </p:txBody>
      </p:sp>
    </p:spTree>
    <p:extLst>
      <p:ext uri="{BB962C8B-B14F-4D97-AF65-F5344CB8AC3E}">
        <p14:creationId xmlns:p14="http://schemas.microsoft.com/office/powerpoint/2010/main" val="2895703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21955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99" name="think-cell Folie" r:id="rId4" imgW="423" imgH="424" progId="TCLayout.ActiveDocument.1">
                  <p:embed/>
                </p:oleObj>
              </mc:Choice>
              <mc:Fallback>
                <p:oleObj name="think-cell Folie" r:id="rId4" imgW="423" imgH="4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2" name="Inhaltsplatzhalter 3"/>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5868144" y="3284984"/>
            <a:ext cx="3024336" cy="3024336"/>
          </a:xfrm>
          <a:effectLst>
            <a:reflection stA="82000" endPos="9000" dir="5400000" sy="-100000" algn="bl" rotWithShape="0"/>
          </a:effectLst>
        </p:spPr>
      </p:pic>
      <p:sp>
        <p:nvSpPr>
          <p:cNvPr id="2" name="Titel 1"/>
          <p:cNvSpPr>
            <a:spLocks noGrp="1"/>
          </p:cNvSpPr>
          <p:nvPr>
            <p:ph type="title"/>
          </p:nvPr>
        </p:nvSpPr>
        <p:spPr/>
        <p:txBody>
          <a:bodyPr/>
          <a:lstStyle/>
          <a:p>
            <a:r>
              <a:rPr lang="de-DE" dirty="0" smtClean="0">
                <a:solidFill>
                  <a:schemeClr val="accent1"/>
                </a:solidFill>
              </a:rPr>
              <a:t>Task Distribution</a:t>
            </a:r>
            <a:endParaRPr lang="en-US" dirty="0">
              <a:solidFill>
                <a:schemeClr val="accent1"/>
              </a:solidFill>
            </a:endParaRPr>
          </a:p>
        </p:txBody>
      </p:sp>
      <p:sp>
        <p:nvSpPr>
          <p:cNvPr id="4" name="Richtungspfeil 3"/>
          <p:cNvSpPr/>
          <p:nvPr/>
        </p:nvSpPr>
        <p:spPr>
          <a:xfrm>
            <a:off x="251520" y="1273306"/>
            <a:ext cx="2340000" cy="612000"/>
          </a:xfrm>
          <a:prstGeom prst="homePlate">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Modelling</a:t>
            </a:r>
            <a:endParaRPr lang="en-US" b="1" dirty="0">
              <a:solidFill>
                <a:schemeClr val="bg1">
                  <a:lumMod val="65000"/>
                </a:schemeClr>
              </a:solidFill>
            </a:endParaRPr>
          </a:p>
        </p:txBody>
      </p:sp>
      <p:sp>
        <p:nvSpPr>
          <p:cNvPr id="6" name="Eingekerbter Richtungspfeil 5"/>
          <p:cNvSpPr/>
          <p:nvPr/>
        </p:nvSpPr>
        <p:spPr>
          <a:xfrm>
            <a:off x="2411760" y="1273306"/>
            <a:ext cx="2340000" cy="612000"/>
          </a:xfrm>
          <a:prstGeom prst="chevron">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lumMod val="65000"/>
                  </a:schemeClr>
                </a:solidFill>
              </a:rPr>
              <a:t>Reinforcement Learning</a:t>
            </a:r>
            <a:endParaRPr lang="en-US" b="1" dirty="0">
              <a:solidFill>
                <a:schemeClr val="bg1">
                  <a:lumMod val="65000"/>
                </a:schemeClr>
              </a:solidFill>
            </a:endParaRPr>
          </a:p>
        </p:txBody>
      </p:sp>
      <p:sp>
        <p:nvSpPr>
          <p:cNvPr id="9" name="Eingekerbter Richtungspfeil 8"/>
          <p:cNvSpPr/>
          <p:nvPr/>
        </p:nvSpPr>
        <p:spPr>
          <a:xfrm>
            <a:off x="4572000" y="1273306"/>
            <a:ext cx="2340000" cy="612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Practical Implementation</a:t>
            </a:r>
            <a:endParaRPr lang="en-US" b="1" dirty="0"/>
          </a:p>
        </p:txBody>
      </p:sp>
      <p:cxnSp>
        <p:nvCxnSpPr>
          <p:cNvPr id="13" name="Gerade Verbindung 12"/>
          <p:cNvCxnSpPr/>
          <p:nvPr/>
        </p:nvCxnSpPr>
        <p:spPr>
          <a:xfrm flipV="1">
            <a:off x="260811" y="1889852"/>
            <a:ext cx="4311189" cy="766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flipV="1">
            <a:off x="5742000" y="1916833"/>
            <a:ext cx="849497" cy="783989"/>
          </a:xfrm>
          <a:prstGeom prst="line">
            <a:avLst/>
          </a:prstGeom>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6663505" y="2088822"/>
            <a:ext cx="65462" cy="61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umsplatzhalter 14"/>
          <p:cNvSpPr>
            <a:spLocks noGrp="1"/>
          </p:cNvSpPr>
          <p:nvPr>
            <p:ph type="dt" sz="half" idx="10"/>
          </p:nvPr>
        </p:nvSpPr>
        <p:spPr/>
        <p:txBody>
          <a:bodyPr/>
          <a:lstStyle/>
          <a:p>
            <a:fld id="{2EE00980-73CF-47FC-B35E-1845CF46A70A}" type="datetime1">
              <a:rPr lang="de-DE" smtClean="0"/>
              <a:t>10.05.17</a:t>
            </a:fld>
            <a:endParaRPr lang="de-DE"/>
          </a:p>
        </p:txBody>
      </p:sp>
      <p:sp>
        <p:nvSpPr>
          <p:cNvPr id="17" name="Foliennummernplatzhalter 16"/>
          <p:cNvSpPr>
            <a:spLocks noGrp="1"/>
          </p:cNvSpPr>
          <p:nvPr>
            <p:ph type="sldNum" sz="quarter" idx="12"/>
          </p:nvPr>
        </p:nvSpPr>
        <p:spPr/>
        <p:txBody>
          <a:bodyPr/>
          <a:lstStyle/>
          <a:p>
            <a:fld id="{6C6AE60A-B69C-4790-82F7-3882EDF23186}" type="slidenum">
              <a:rPr lang="de-DE" smtClean="0"/>
              <a:t>11</a:t>
            </a:fld>
            <a:endParaRPr lang="de-DE"/>
          </a:p>
        </p:txBody>
      </p:sp>
      <p:graphicFrame>
        <p:nvGraphicFramePr>
          <p:cNvPr id="18" name="Tabelle 17"/>
          <p:cNvGraphicFramePr>
            <a:graphicFrameLocks noGrp="1"/>
          </p:cNvGraphicFramePr>
          <p:nvPr>
            <p:extLst>
              <p:ext uri="{D42A27DB-BD31-4B8C-83A1-F6EECF244321}">
                <p14:modId xmlns:p14="http://schemas.microsoft.com/office/powerpoint/2010/main" val="1865541799"/>
              </p:ext>
            </p:extLst>
          </p:nvPr>
        </p:nvGraphicFramePr>
        <p:xfrm>
          <a:off x="252000" y="2682000"/>
          <a:ext cx="5447096" cy="2198640"/>
        </p:xfrm>
        <a:graphic>
          <a:graphicData uri="http://schemas.openxmlformats.org/drawingml/2006/table">
            <a:tbl>
              <a:tblPr firstRow="1" bandRow="1">
                <a:tableStyleId>{5C22544A-7EE6-4342-B048-85BDC9FD1C3A}</a:tableStyleId>
              </a:tblPr>
              <a:tblGrid>
                <a:gridCol w="4200008"/>
                <a:gridCol w="97400"/>
                <a:gridCol w="501616"/>
                <a:gridCol w="648072"/>
              </a:tblGrid>
              <a:tr h="0">
                <a:tc>
                  <a:txBody>
                    <a:bodyPr/>
                    <a:lstStyle/>
                    <a:p>
                      <a:r>
                        <a:rPr lang="en-US" sz="1200" noProof="0" dirty="0" smtClean="0"/>
                        <a:t>Step / Subtasks</a:t>
                      </a: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solidFill>
                      <a:schemeClr val="bg1">
                        <a:lumMod val="65000"/>
                      </a:schemeClr>
                    </a:solid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200" noProof="0" dirty="0" smtClean="0"/>
                        <a:t>Who</a:t>
                      </a: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solidFill>
                      <a:prstDash val="dot"/>
                      <a:round/>
                      <a:headEnd type="none" w="med" len="med"/>
                      <a:tailEnd type="none" w="med" len="med"/>
                    </a:lnR>
                    <a:solidFill>
                      <a:schemeClr val="bg1">
                        <a:lumMod val="65000"/>
                      </a:schemeClr>
                    </a:solidFill>
                  </a:tcPr>
                </a:tc>
                <a:tc>
                  <a:txBody>
                    <a:bodyPr/>
                    <a:lstStyle/>
                    <a:p>
                      <a:r>
                        <a:rPr lang="en-US" sz="1200" noProof="0" dirty="0" smtClean="0"/>
                        <a:t>Deadline</a:t>
                      </a:r>
                      <a:endParaRPr lang="en-US" sz="1200" noProof="0" dirty="0"/>
                    </a:p>
                  </a:txBody>
                  <a:tcPr marL="36000" marR="36000" marT="18000" marB="0">
                    <a:lnL w="9525" cap="flat" cmpd="sng" algn="ctr">
                      <a:solidFill>
                        <a:schemeClr val="bg1"/>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solidFill>
                      <a:schemeClr val="bg1">
                        <a:lumMod val="65000"/>
                      </a:schemeClr>
                    </a:solid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noProof="0" dirty="0" smtClean="0"/>
                        <a:t>TRANSFER OF ALGORITHMS ON POPPY</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100" noProof="0" dirty="0" smtClean="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Identify possible mechanical issues and create fixes (e.g. check</a:t>
                      </a:r>
                      <a:r>
                        <a:rPr lang="en-US" sz="1100" baseline="0" noProof="0" dirty="0" smtClean="0"/>
                        <a:t> the mov</a:t>
                      </a:r>
                      <a:r>
                        <a:rPr lang="en-US" sz="1100" noProof="0" dirty="0" smtClean="0"/>
                        <a:t>ement)</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noFill/>
                  </a:tcPr>
                </a:tc>
                <a:tc>
                  <a:txBody>
                    <a:bodyPr/>
                    <a:lstStyle/>
                    <a:p>
                      <a:r>
                        <a:rPr lang="en-US" sz="1100" noProof="0" dirty="0" smtClean="0"/>
                        <a:t>B</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1100" noProof="0" dirty="0" smtClean="0"/>
                        <a:t>30.06</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200" b="1" noProof="0" dirty="0" smtClean="0"/>
                        <a:t>MECHANICS AND CONTROL</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Implement algorithm prototypes (Spiking neural</a:t>
                      </a:r>
                      <a:r>
                        <a:rPr lang="en-US" sz="1100" baseline="0" noProof="0" dirty="0" smtClean="0"/>
                        <a:t> network based </a:t>
                      </a:r>
                      <a:r>
                        <a:rPr lang="en-US" sz="1100" noProof="0" dirty="0" smtClean="0"/>
                        <a:t>Reinforcement learning) on robot</a:t>
                      </a:r>
                      <a:r>
                        <a:rPr lang="en-US" sz="1100" baseline="0" noProof="0" dirty="0" smtClean="0"/>
                        <a:t> </a:t>
                      </a:r>
                      <a:r>
                        <a:rPr lang="en-US" sz="1100" noProof="0" dirty="0" smtClean="0"/>
                        <a:t>and identify, if the performance/behavior largely deviates form the simulator</a:t>
                      </a:r>
                    </a:p>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sz="1100" noProof="0" dirty="0" smtClean="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100" noProof="0" dirty="0" smtClean="0"/>
                        <a:t>M/B/W</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r>
                        <a:rPr lang="en-US" sz="1100" noProof="0" dirty="0" smtClean="0"/>
                        <a:t>07.07</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200" b="1" noProof="0" dirty="0" smtClean="0"/>
                        <a:t>PERFORMANCE EVALUATION</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Evaluate the performance and possibly improve the algorithm using simulation and real robot.</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171450" indent="-171450">
                        <a:buClr>
                          <a:schemeClr val="accent1"/>
                        </a:buClr>
                        <a:buFont typeface="Wingdings" panose="05000000000000000000" pitchFamily="2" charset="2"/>
                        <a:buChar char="§"/>
                      </a:pP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0" indent="0">
                        <a:buClr>
                          <a:schemeClr val="accent1"/>
                        </a:buClr>
                        <a:buFont typeface="Wingdings" panose="05000000000000000000" pitchFamily="2" charset="2"/>
                        <a:buNone/>
                      </a:pPr>
                      <a:r>
                        <a:rPr lang="en-US" sz="1100" noProof="0" dirty="0" smtClean="0"/>
                        <a:t>M/B/W</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0" indent="0">
                        <a:buClr>
                          <a:schemeClr val="accent1"/>
                        </a:buClr>
                        <a:buFont typeface="Wingdings" panose="05000000000000000000" pitchFamily="2" charset="2"/>
                        <a:buNone/>
                      </a:pPr>
                      <a:r>
                        <a:rPr lang="en-US" sz="1100" noProof="0" dirty="0" smtClean="0"/>
                        <a:t>21.07</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bl>
          </a:graphicData>
        </a:graphic>
      </p:graphicFrame>
      <p:sp>
        <p:nvSpPr>
          <p:cNvPr id="19" name="Textfeld 18"/>
          <p:cNvSpPr txBox="1"/>
          <p:nvPr/>
        </p:nvSpPr>
        <p:spPr>
          <a:xfrm>
            <a:off x="35496" y="6305545"/>
            <a:ext cx="8712968" cy="230832"/>
          </a:xfrm>
          <a:prstGeom prst="rect">
            <a:avLst/>
          </a:prstGeom>
          <a:noFill/>
        </p:spPr>
        <p:txBody>
          <a:bodyPr wrap="square" rtlCol="0">
            <a:spAutoFit/>
          </a:bodyPr>
          <a:lstStyle/>
          <a:p>
            <a:r>
              <a:rPr lang="de-DE" sz="900" dirty="0" smtClean="0">
                <a:solidFill>
                  <a:schemeClr val="bg1">
                    <a:lumMod val="65000"/>
                  </a:schemeClr>
                </a:solidFill>
              </a:rPr>
              <a:t>Image</a:t>
            </a:r>
            <a:r>
              <a:rPr lang="de-DE" sz="900" dirty="0">
                <a:solidFill>
                  <a:schemeClr val="bg1">
                    <a:lumMod val="65000"/>
                  </a:schemeClr>
                </a:solidFill>
              </a:rPr>
              <a:t>: Reference: https://pixabay.com/de/umzug-tragen-schrank-treppe-hoch-1015581/</a:t>
            </a:r>
            <a:endParaRPr lang="de-DE" sz="900" dirty="0" smtClean="0">
              <a:solidFill>
                <a:schemeClr val="bg1">
                  <a:lumMod val="65000"/>
                </a:schemeClr>
              </a:solidFill>
            </a:endParaRPr>
          </a:p>
        </p:txBody>
      </p:sp>
    </p:spTree>
    <p:extLst>
      <p:ext uri="{BB962C8B-B14F-4D97-AF65-F5344CB8AC3E}">
        <p14:creationId xmlns:p14="http://schemas.microsoft.com/office/powerpoint/2010/main" val="2895703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40980592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44" name="think-cell Folie" r:id="rId4" imgW="423" imgH="424" progId="TCLayout.ActiveDocument.1">
                  <p:embed/>
                </p:oleObj>
              </mc:Choice>
              <mc:Fallback>
                <p:oleObj name="think-cell Folie" r:id="rId4" imgW="423" imgH="4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2" name="Inhaltsplatzhalter 3"/>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5868144" y="3284984"/>
            <a:ext cx="3024336" cy="3024336"/>
          </a:xfrm>
          <a:effectLst>
            <a:reflection stA="82000" endPos="9000" dir="5400000" sy="-100000" algn="bl" rotWithShape="0"/>
          </a:effectLst>
        </p:spPr>
      </p:pic>
      <p:sp>
        <p:nvSpPr>
          <p:cNvPr id="2" name="Titel 1"/>
          <p:cNvSpPr>
            <a:spLocks noGrp="1"/>
          </p:cNvSpPr>
          <p:nvPr>
            <p:ph type="title"/>
          </p:nvPr>
        </p:nvSpPr>
        <p:spPr/>
        <p:txBody>
          <a:bodyPr/>
          <a:lstStyle/>
          <a:p>
            <a:r>
              <a:rPr lang="de-DE" dirty="0" smtClean="0">
                <a:solidFill>
                  <a:schemeClr val="accent1"/>
                </a:solidFill>
              </a:rPr>
              <a:t>Task Distribution</a:t>
            </a:r>
            <a:endParaRPr lang="en-US" dirty="0">
              <a:solidFill>
                <a:schemeClr val="accent1"/>
              </a:solidFill>
            </a:endParaRPr>
          </a:p>
        </p:txBody>
      </p:sp>
      <p:sp>
        <p:nvSpPr>
          <p:cNvPr id="4" name="Richtungspfeil 3"/>
          <p:cNvSpPr/>
          <p:nvPr/>
        </p:nvSpPr>
        <p:spPr>
          <a:xfrm>
            <a:off x="251520" y="1273306"/>
            <a:ext cx="2340000" cy="612000"/>
          </a:xfrm>
          <a:prstGeom prst="homePlate">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Modelling</a:t>
            </a:r>
            <a:endParaRPr lang="en-US" b="1" dirty="0">
              <a:solidFill>
                <a:schemeClr val="bg1">
                  <a:lumMod val="65000"/>
                </a:schemeClr>
              </a:solidFill>
            </a:endParaRPr>
          </a:p>
        </p:txBody>
      </p:sp>
      <p:sp>
        <p:nvSpPr>
          <p:cNvPr id="6" name="Eingekerbter Richtungspfeil 5"/>
          <p:cNvSpPr/>
          <p:nvPr/>
        </p:nvSpPr>
        <p:spPr>
          <a:xfrm>
            <a:off x="2411760" y="1273306"/>
            <a:ext cx="2340000" cy="612000"/>
          </a:xfrm>
          <a:prstGeom prst="chevron">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lumMod val="65000"/>
                  </a:schemeClr>
                </a:solidFill>
              </a:rPr>
              <a:t>Reinforcement Learning</a:t>
            </a:r>
            <a:endParaRPr lang="en-US" b="1" dirty="0">
              <a:solidFill>
                <a:schemeClr val="bg1">
                  <a:lumMod val="65000"/>
                </a:schemeClr>
              </a:solidFill>
            </a:endParaRPr>
          </a:p>
        </p:txBody>
      </p:sp>
      <p:sp>
        <p:nvSpPr>
          <p:cNvPr id="9" name="Eingekerbter Richtungspfeil 8"/>
          <p:cNvSpPr/>
          <p:nvPr/>
        </p:nvSpPr>
        <p:spPr>
          <a:xfrm>
            <a:off x="4572000" y="1273306"/>
            <a:ext cx="2340000" cy="612000"/>
          </a:xfrm>
          <a:prstGeom prst="chevron">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Practical Implementation</a:t>
            </a:r>
            <a:endParaRPr lang="en-US" b="1" dirty="0">
              <a:solidFill>
                <a:schemeClr val="bg1">
                  <a:lumMod val="65000"/>
                </a:schemeClr>
              </a:solidFill>
            </a:endParaRPr>
          </a:p>
        </p:txBody>
      </p:sp>
      <p:cxnSp>
        <p:nvCxnSpPr>
          <p:cNvPr id="13" name="Gerade Verbindung 12"/>
          <p:cNvCxnSpPr/>
          <p:nvPr/>
        </p:nvCxnSpPr>
        <p:spPr>
          <a:xfrm flipV="1">
            <a:off x="260811" y="1889852"/>
            <a:ext cx="4311189" cy="7667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flipV="1">
            <a:off x="5742000" y="1916833"/>
            <a:ext cx="849497" cy="7839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6663505" y="2088822"/>
            <a:ext cx="65462" cy="61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umsplatzhalter 14"/>
          <p:cNvSpPr>
            <a:spLocks noGrp="1"/>
          </p:cNvSpPr>
          <p:nvPr>
            <p:ph type="dt" sz="half" idx="10"/>
          </p:nvPr>
        </p:nvSpPr>
        <p:spPr/>
        <p:txBody>
          <a:bodyPr/>
          <a:lstStyle/>
          <a:p>
            <a:fld id="{2EE00980-73CF-47FC-B35E-1845CF46A70A}" type="datetime1">
              <a:rPr lang="de-DE" smtClean="0"/>
              <a:t>10.05.17</a:t>
            </a:fld>
            <a:endParaRPr lang="de-DE"/>
          </a:p>
        </p:txBody>
      </p:sp>
      <p:sp>
        <p:nvSpPr>
          <p:cNvPr id="17" name="Foliennummernplatzhalter 16"/>
          <p:cNvSpPr>
            <a:spLocks noGrp="1"/>
          </p:cNvSpPr>
          <p:nvPr>
            <p:ph type="sldNum" sz="quarter" idx="12"/>
          </p:nvPr>
        </p:nvSpPr>
        <p:spPr/>
        <p:txBody>
          <a:bodyPr/>
          <a:lstStyle/>
          <a:p>
            <a:fld id="{6C6AE60A-B69C-4790-82F7-3882EDF23186}" type="slidenum">
              <a:rPr lang="de-DE" smtClean="0"/>
              <a:t>12</a:t>
            </a:fld>
            <a:endParaRPr lang="de-DE"/>
          </a:p>
        </p:txBody>
      </p:sp>
      <p:sp>
        <p:nvSpPr>
          <p:cNvPr id="3" name="Rechteck 2"/>
          <p:cNvSpPr/>
          <p:nvPr/>
        </p:nvSpPr>
        <p:spPr>
          <a:xfrm>
            <a:off x="251520" y="5229200"/>
            <a:ext cx="5490480" cy="792088"/>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Documentation will be handled by all group members continuously but mainly from </a:t>
            </a:r>
          </a:p>
          <a:p>
            <a:pPr algn="ctr"/>
            <a:r>
              <a:rPr lang="en-US" dirty="0" smtClean="0">
                <a:solidFill>
                  <a:schemeClr val="tx1"/>
                </a:solidFill>
              </a:rPr>
              <a:t>01/07 to 14/07 </a:t>
            </a:r>
            <a:endParaRPr lang="en-US" dirty="0">
              <a:solidFill>
                <a:schemeClr val="tx1"/>
              </a:solidFill>
            </a:endParaRPr>
          </a:p>
        </p:txBody>
      </p:sp>
      <p:sp>
        <p:nvSpPr>
          <p:cNvPr id="20" name="Textfeld 19"/>
          <p:cNvSpPr txBox="1"/>
          <p:nvPr/>
        </p:nvSpPr>
        <p:spPr>
          <a:xfrm>
            <a:off x="35496" y="6305545"/>
            <a:ext cx="8712968" cy="230832"/>
          </a:xfrm>
          <a:prstGeom prst="rect">
            <a:avLst/>
          </a:prstGeom>
          <a:noFill/>
        </p:spPr>
        <p:txBody>
          <a:bodyPr wrap="square" rtlCol="0">
            <a:spAutoFit/>
          </a:bodyPr>
          <a:lstStyle/>
          <a:p>
            <a:r>
              <a:rPr lang="de-DE" sz="900" dirty="0" smtClean="0">
                <a:solidFill>
                  <a:schemeClr val="bg1">
                    <a:lumMod val="65000"/>
                  </a:schemeClr>
                </a:solidFill>
              </a:rPr>
              <a:t>Image</a:t>
            </a:r>
            <a:r>
              <a:rPr lang="de-DE" sz="900" dirty="0">
                <a:solidFill>
                  <a:schemeClr val="bg1">
                    <a:lumMod val="65000"/>
                  </a:schemeClr>
                </a:solidFill>
              </a:rPr>
              <a:t>: Reference: https://pixabay.com/de/umzug-tragen-schrank-treppe-hoch-1015581/</a:t>
            </a:r>
            <a:endParaRPr lang="de-DE" sz="900" dirty="0" smtClean="0">
              <a:solidFill>
                <a:schemeClr val="bg1">
                  <a:lumMod val="65000"/>
                </a:schemeClr>
              </a:solidFill>
            </a:endParaRPr>
          </a:p>
        </p:txBody>
      </p:sp>
      <p:graphicFrame>
        <p:nvGraphicFramePr>
          <p:cNvPr id="19" name="Tabelle 17"/>
          <p:cNvGraphicFramePr>
            <a:graphicFrameLocks noGrp="1"/>
          </p:cNvGraphicFramePr>
          <p:nvPr>
            <p:extLst>
              <p:ext uri="{D42A27DB-BD31-4B8C-83A1-F6EECF244321}">
                <p14:modId xmlns:p14="http://schemas.microsoft.com/office/powerpoint/2010/main" val="428508137"/>
              </p:ext>
            </p:extLst>
          </p:nvPr>
        </p:nvGraphicFramePr>
        <p:xfrm>
          <a:off x="252000" y="2682000"/>
          <a:ext cx="5447096" cy="2198640"/>
        </p:xfrm>
        <a:graphic>
          <a:graphicData uri="http://schemas.openxmlformats.org/drawingml/2006/table">
            <a:tbl>
              <a:tblPr firstRow="1" bandRow="1">
                <a:tableStyleId>{5C22544A-7EE6-4342-B048-85BDC9FD1C3A}</a:tableStyleId>
              </a:tblPr>
              <a:tblGrid>
                <a:gridCol w="4200008"/>
                <a:gridCol w="97400"/>
                <a:gridCol w="501616"/>
                <a:gridCol w="648072"/>
              </a:tblGrid>
              <a:tr h="0">
                <a:tc>
                  <a:txBody>
                    <a:bodyPr/>
                    <a:lstStyle/>
                    <a:p>
                      <a:r>
                        <a:rPr lang="en-US" sz="1200" noProof="0" dirty="0" smtClean="0">
                          <a:solidFill>
                            <a:schemeClr val="tx1">
                              <a:lumMod val="50000"/>
                              <a:lumOff val="50000"/>
                            </a:schemeClr>
                          </a:solidFill>
                        </a:rPr>
                        <a:t>Step / Subtasks</a:t>
                      </a:r>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solidFill>
                      <a:schemeClr val="bg1">
                        <a:lumMod val="65000"/>
                      </a:schemeClr>
                    </a:solidFill>
                  </a:tcPr>
                </a:tc>
                <a:tc>
                  <a:txBody>
                    <a:bodyPr/>
                    <a:lstStyle/>
                    <a:p>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200" noProof="0" dirty="0" smtClean="0">
                          <a:solidFill>
                            <a:schemeClr val="tx1">
                              <a:lumMod val="50000"/>
                              <a:lumOff val="50000"/>
                            </a:schemeClr>
                          </a:solidFill>
                        </a:rPr>
                        <a:t>Who</a:t>
                      </a:r>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solidFill>
                      <a:prstDash val="dot"/>
                      <a:round/>
                      <a:headEnd type="none" w="med" len="med"/>
                      <a:tailEnd type="none" w="med" len="med"/>
                    </a:lnR>
                    <a:solidFill>
                      <a:schemeClr val="bg1">
                        <a:lumMod val="65000"/>
                      </a:schemeClr>
                    </a:solidFill>
                  </a:tcPr>
                </a:tc>
                <a:tc>
                  <a:txBody>
                    <a:bodyPr/>
                    <a:lstStyle/>
                    <a:p>
                      <a:r>
                        <a:rPr lang="en-US" sz="1200" noProof="0" dirty="0" smtClean="0">
                          <a:solidFill>
                            <a:schemeClr val="tx1">
                              <a:lumMod val="50000"/>
                              <a:lumOff val="50000"/>
                            </a:schemeClr>
                          </a:solidFill>
                        </a:rPr>
                        <a:t>Deadline</a:t>
                      </a:r>
                      <a:endParaRPr lang="en-US" sz="1200" noProof="0" dirty="0">
                        <a:solidFill>
                          <a:schemeClr val="tx1">
                            <a:lumMod val="50000"/>
                            <a:lumOff val="50000"/>
                          </a:schemeClr>
                        </a:solidFill>
                      </a:endParaRPr>
                    </a:p>
                  </a:txBody>
                  <a:tcPr marL="36000" marR="36000" marT="18000" marB="0">
                    <a:lnL w="9525" cap="flat" cmpd="sng" algn="ctr">
                      <a:solidFill>
                        <a:schemeClr val="bg1"/>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solidFill>
                      <a:schemeClr val="bg1">
                        <a:lumMod val="65000"/>
                      </a:schemeClr>
                    </a:solid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noProof="0" dirty="0" smtClean="0">
                          <a:solidFill>
                            <a:schemeClr val="tx1">
                              <a:lumMod val="50000"/>
                              <a:lumOff val="50000"/>
                            </a:schemeClr>
                          </a:solidFill>
                        </a:rPr>
                        <a:t>TRANSFER OF ALGORITHMS ON POPPY</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100" noProof="0" dirty="0" smtClean="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100" noProof="0" dirty="0">
                        <a:solidFill>
                          <a:schemeClr val="tx1">
                            <a:lumMod val="50000"/>
                            <a:lumOff val="50000"/>
                          </a:schemeClr>
                        </a:solidFill>
                      </a:endParaRPr>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solidFill>
                            <a:schemeClr val="tx1">
                              <a:lumMod val="50000"/>
                              <a:lumOff val="50000"/>
                            </a:schemeClr>
                          </a:solidFill>
                        </a:rPr>
                        <a:t>Identify possible mechanical issues and create fixes (e.g. check</a:t>
                      </a:r>
                      <a:r>
                        <a:rPr lang="en-US" sz="1100" baseline="0" noProof="0" dirty="0" smtClean="0">
                          <a:solidFill>
                            <a:schemeClr val="tx1">
                              <a:lumMod val="50000"/>
                              <a:lumOff val="50000"/>
                            </a:schemeClr>
                          </a:solidFill>
                        </a:rPr>
                        <a:t> the mov</a:t>
                      </a:r>
                      <a:r>
                        <a:rPr lang="en-US" sz="1100" noProof="0" dirty="0" smtClean="0">
                          <a:solidFill>
                            <a:schemeClr val="tx1">
                              <a:lumMod val="50000"/>
                              <a:lumOff val="50000"/>
                            </a:schemeClr>
                          </a:solidFill>
                        </a:rPr>
                        <a:t>ement)</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noFill/>
                  </a:tcPr>
                </a:tc>
                <a:tc>
                  <a:txBody>
                    <a:bodyPr/>
                    <a:lstStyle/>
                    <a:p>
                      <a:r>
                        <a:rPr lang="en-US" sz="1100" noProof="0" dirty="0" smtClean="0">
                          <a:solidFill>
                            <a:schemeClr val="tx1">
                              <a:lumMod val="50000"/>
                              <a:lumOff val="50000"/>
                            </a:schemeClr>
                          </a:solidFill>
                        </a:rPr>
                        <a:t>B</a:t>
                      </a:r>
                      <a:endParaRPr lang="en-US" sz="11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1100" noProof="0" dirty="0" smtClean="0">
                          <a:solidFill>
                            <a:schemeClr val="tx1">
                              <a:lumMod val="50000"/>
                              <a:lumOff val="50000"/>
                            </a:schemeClr>
                          </a:solidFill>
                        </a:rPr>
                        <a:t>30.06</a:t>
                      </a:r>
                      <a:endParaRPr lang="en-US" sz="1100" noProof="0" dirty="0">
                        <a:solidFill>
                          <a:schemeClr val="tx1">
                            <a:lumMod val="50000"/>
                            <a:lumOff val="50000"/>
                          </a:schemeClr>
                        </a:solidFill>
                      </a:endParaRPr>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200" b="1" noProof="0" dirty="0" smtClean="0">
                          <a:solidFill>
                            <a:schemeClr val="tx1">
                              <a:lumMod val="50000"/>
                              <a:lumOff val="50000"/>
                            </a:schemeClr>
                          </a:solidFill>
                        </a:rPr>
                        <a:t>MECHANICS AND CONTROL</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1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100" noProof="0" dirty="0">
                        <a:solidFill>
                          <a:schemeClr val="tx1">
                            <a:lumMod val="50000"/>
                            <a:lumOff val="50000"/>
                          </a:schemeClr>
                        </a:solidFill>
                      </a:endParaRPr>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solidFill>
                            <a:schemeClr val="tx1">
                              <a:lumMod val="50000"/>
                              <a:lumOff val="50000"/>
                            </a:schemeClr>
                          </a:solidFill>
                        </a:rPr>
                        <a:t>Implement algorithm prototypes (Spiking neural</a:t>
                      </a:r>
                      <a:r>
                        <a:rPr lang="en-US" sz="1100" baseline="0" noProof="0" dirty="0" smtClean="0">
                          <a:solidFill>
                            <a:schemeClr val="tx1">
                              <a:lumMod val="50000"/>
                              <a:lumOff val="50000"/>
                            </a:schemeClr>
                          </a:solidFill>
                        </a:rPr>
                        <a:t> network based </a:t>
                      </a:r>
                      <a:r>
                        <a:rPr lang="en-US" sz="1100" noProof="0" dirty="0" smtClean="0">
                          <a:solidFill>
                            <a:schemeClr val="tx1">
                              <a:lumMod val="50000"/>
                              <a:lumOff val="50000"/>
                            </a:schemeClr>
                          </a:solidFill>
                        </a:rPr>
                        <a:t>Reinforcement learning) on robot</a:t>
                      </a:r>
                      <a:r>
                        <a:rPr lang="en-US" sz="1100" baseline="0" noProof="0" dirty="0" smtClean="0">
                          <a:solidFill>
                            <a:schemeClr val="tx1">
                              <a:lumMod val="50000"/>
                              <a:lumOff val="50000"/>
                            </a:schemeClr>
                          </a:solidFill>
                        </a:rPr>
                        <a:t> </a:t>
                      </a:r>
                      <a:r>
                        <a:rPr lang="en-US" sz="1100" noProof="0" dirty="0" smtClean="0">
                          <a:solidFill>
                            <a:schemeClr val="tx1">
                              <a:lumMod val="50000"/>
                              <a:lumOff val="50000"/>
                            </a:schemeClr>
                          </a:solidFill>
                        </a:rPr>
                        <a:t>and identify, if the performance/behavior largely deviates form the simulator</a:t>
                      </a:r>
                    </a:p>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sz="1100" noProof="0" dirty="0" smtClean="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100" noProof="0" dirty="0" smtClean="0">
                          <a:solidFill>
                            <a:schemeClr val="tx1">
                              <a:lumMod val="50000"/>
                              <a:lumOff val="50000"/>
                            </a:schemeClr>
                          </a:solidFill>
                        </a:rPr>
                        <a:t>M/B/W</a:t>
                      </a:r>
                      <a:endParaRPr lang="en-US" sz="11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r>
                        <a:rPr lang="en-US" sz="1100" noProof="0" dirty="0" smtClean="0">
                          <a:solidFill>
                            <a:schemeClr val="tx1">
                              <a:lumMod val="50000"/>
                              <a:lumOff val="50000"/>
                            </a:schemeClr>
                          </a:solidFill>
                        </a:rPr>
                        <a:t>07.07</a:t>
                      </a:r>
                      <a:endParaRPr lang="en-US" sz="1100" noProof="0" dirty="0">
                        <a:solidFill>
                          <a:schemeClr val="tx1">
                            <a:lumMod val="50000"/>
                            <a:lumOff val="50000"/>
                          </a:schemeClr>
                        </a:solidFill>
                      </a:endParaRPr>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200" b="1" noProof="0" dirty="0" smtClean="0">
                          <a:solidFill>
                            <a:schemeClr val="tx1">
                              <a:lumMod val="50000"/>
                              <a:lumOff val="50000"/>
                            </a:schemeClr>
                          </a:solidFill>
                        </a:rPr>
                        <a:t>PERFORMANCE EVALUATION</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1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100" noProof="0" dirty="0">
                        <a:solidFill>
                          <a:schemeClr val="tx1">
                            <a:lumMod val="50000"/>
                            <a:lumOff val="50000"/>
                          </a:schemeClr>
                        </a:solidFill>
                      </a:endParaRPr>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solidFill>
                            <a:schemeClr val="tx1">
                              <a:lumMod val="50000"/>
                              <a:lumOff val="50000"/>
                            </a:schemeClr>
                          </a:solidFill>
                        </a:rPr>
                        <a:t>Evaluate the performance and possibly improve the algorithm using simulation and real robot.</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171450" indent="-171450">
                        <a:buClr>
                          <a:schemeClr val="accent1"/>
                        </a:buClr>
                        <a:buFont typeface="Wingdings" panose="05000000000000000000" pitchFamily="2" charset="2"/>
                        <a:buChar char="§"/>
                      </a:pPr>
                      <a:endParaRPr lang="en-US" sz="12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0" indent="0">
                        <a:buClr>
                          <a:schemeClr val="accent1"/>
                        </a:buClr>
                        <a:buFont typeface="Wingdings" panose="05000000000000000000" pitchFamily="2" charset="2"/>
                        <a:buNone/>
                      </a:pPr>
                      <a:r>
                        <a:rPr lang="en-US" sz="1100" noProof="0" dirty="0" smtClean="0">
                          <a:solidFill>
                            <a:schemeClr val="tx1">
                              <a:lumMod val="50000"/>
                              <a:lumOff val="50000"/>
                            </a:schemeClr>
                          </a:solidFill>
                        </a:rPr>
                        <a:t>M/B/W</a:t>
                      </a:r>
                      <a:endParaRPr lang="en-US" sz="1100" noProof="0" dirty="0">
                        <a:solidFill>
                          <a:schemeClr val="tx1">
                            <a:lumMod val="50000"/>
                            <a:lumOff val="50000"/>
                          </a:schemeClr>
                        </a:solidFill>
                      </a:endParaRPr>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0" indent="0">
                        <a:buClr>
                          <a:schemeClr val="accent1"/>
                        </a:buClr>
                        <a:buFont typeface="Wingdings" panose="05000000000000000000" pitchFamily="2" charset="2"/>
                        <a:buNone/>
                      </a:pPr>
                      <a:r>
                        <a:rPr lang="en-US" sz="1100" noProof="0" dirty="0" smtClean="0">
                          <a:solidFill>
                            <a:schemeClr val="tx1">
                              <a:lumMod val="50000"/>
                              <a:lumOff val="50000"/>
                            </a:schemeClr>
                          </a:solidFill>
                        </a:rPr>
                        <a:t>21.07</a:t>
                      </a:r>
                      <a:endParaRPr lang="en-US" sz="1100" noProof="0" dirty="0">
                        <a:solidFill>
                          <a:schemeClr val="tx1">
                            <a:lumMod val="50000"/>
                            <a:lumOff val="50000"/>
                          </a:schemeClr>
                        </a:solidFill>
                      </a:endParaRPr>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29206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7" name="Eine Ecke des Rechtecks schneiden 6"/>
          <p:cNvSpPr/>
          <p:nvPr/>
        </p:nvSpPr>
        <p:spPr>
          <a:xfrm>
            <a:off x="971600" y="1772816"/>
            <a:ext cx="7200800" cy="3804052"/>
          </a:xfrm>
          <a:prstGeom prst="snip1Rect">
            <a:avLst/>
          </a:prstGeom>
          <a:solidFill>
            <a:schemeClr val="bg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800" b="1" dirty="0" smtClean="0"/>
              <a:t>BACKUP</a:t>
            </a:r>
            <a:endParaRPr lang="en-US" sz="4800" b="1" dirty="0"/>
          </a:p>
        </p:txBody>
      </p:sp>
      <p:sp>
        <p:nvSpPr>
          <p:cNvPr id="8" name="Datumsplatzhalter 7"/>
          <p:cNvSpPr>
            <a:spLocks noGrp="1"/>
          </p:cNvSpPr>
          <p:nvPr>
            <p:ph type="dt" sz="half" idx="10"/>
          </p:nvPr>
        </p:nvSpPr>
        <p:spPr/>
        <p:txBody>
          <a:bodyPr/>
          <a:lstStyle/>
          <a:p>
            <a:fld id="{EAFD35CB-7A99-4776-ACA5-1862C4FFD9F3}" type="datetime1">
              <a:rPr lang="de-DE" smtClean="0"/>
              <a:t>10.05.17</a:t>
            </a:fld>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13</a:t>
            </a:fld>
            <a:endParaRPr lang="de-DE"/>
          </a:p>
        </p:txBody>
      </p:sp>
    </p:spTree>
    <p:extLst>
      <p:ext uri="{BB962C8B-B14F-4D97-AF65-F5344CB8AC3E}">
        <p14:creationId xmlns:p14="http://schemas.microsoft.com/office/powerpoint/2010/main" val="2291856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4" name="Objekt 23" hidden="1"/>
          <p:cNvGraphicFramePr>
            <a:graphicFrameLocks noChangeAspect="1"/>
          </p:cNvGraphicFramePr>
          <p:nvPr>
            <p:custDataLst>
              <p:tags r:id="rId2"/>
            </p:custDataLst>
            <p:extLst>
              <p:ext uri="{D42A27DB-BD31-4B8C-83A1-F6EECF244321}">
                <p14:modId xmlns:p14="http://schemas.microsoft.com/office/powerpoint/2010/main" val="4838912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48" name="think-cell Folie" r:id="rId14" imgW="423" imgH="424" progId="TCLayout.ActiveDocument.1">
                  <p:embed/>
                </p:oleObj>
              </mc:Choice>
              <mc:Fallback>
                <p:oleObj name="think-cell Folie" r:id="rId14" imgW="423" imgH="424"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42" name="Rechteck 41"/>
          <p:cNvSpPr/>
          <p:nvPr/>
        </p:nvSpPr>
        <p:spPr>
          <a:xfrm>
            <a:off x="7206966" y="5175272"/>
            <a:ext cx="504056"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hteck 42"/>
          <p:cNvSpPr/>
          <p:nvPr/>
        </p:nvSpPr>
        <p:spPr>
          <a:xfrm>
            <a:off x="7737585" y="5175272"/>
            <a:ext cx="504056"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hteck 43"/>
          <p:cNvSpPr/>
          <p:nvPr/>
        </p:nvSpPr>
        <p:spPr>
          <a:xfrm>
            <a:off x="6676347" y="5175272"/>
            <a:ext cx="504056"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lstStyle/>
          <a:p>
            <a:r>
              <a:rPr lang="de-DE" dirty="0" smtClean="0">
                <a:solidFill>
                  <a:schemeClr val="accent1"/>
                </a:solidFill>
              </a:rPr>
              <a:t>Module: </a:t>
            </a:r>
            <a:r>
              <a:rPr lang="en-US" dirty="0" smtClean="0">
                <a:solidFill>
                  <a:schemeClr val="accent1"/>
                </a:solidFill>
              </a:rPr>
              <a:t>Modelling</a:t>
            </a:r>
            <a:endParaRPr lang="en-US" dirty="0">
              <a:solidFill>
                <a:schemeClr val="accent1"/>
              </a:solidFill>
            </a:endParaRPr>
          </a:p>
        </p:txBody>
      </p:sp>
      <p:grpSp>
        <p:nvGrpSpPr>
          <p:cNvPr id="4" name="Gruppieren 3"/>
          <p:cNvGrpSpPr/>
          <p:nvPr/>
        </p:nvGrpSpPr>
        <p:grpSpPr>
          <a:xfrm>
            <a:off x="251520" y="1398901"/>
            <a:ext cx="5616624" cy="1505153"/>
            <a:chOff x="164929" y="1202457"/>
            <a:chExt cx="2664296" cy="4148850"/>
          </a:xfrm>
        </p:grpSpPr>
        <p:sp>
          <p:nvSpPr>
            <p:cNvPr id="5" name="Inhaltsplatzhalter 2"/>
            <p:cNvSpPr txBox="1">
              <a:spLocks/>
            </p:cNvSpPr>
            <p:nvPr/>
          </p:nvSpPr>
          <p:spPr>
            <a:xfrm>
              <a:off x="164929" y="1670540"/>
              <a:ext cx="2664296" cy="3680767"/>
            </a:xfrm>
            <a:prstGeom prst="rect">
              <a:avLst/>
            </a:prstGeom>
            <a:ln>
              <a:solidFill>
                <a:schemeClr val="bg1">
                  <a:lumMod val="65000"/>
                </a:schemeClr>
              </a:solidFill>
            </a:ln>
          </p:spPr>
          <p:txBody>
            <a:bodyPr vert="horz" lIns="91440" tIns="216000" rIns="91440" bIns="45720" rtlCol="0">
              <a:sp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200" dirty="0" err="1" smtClean="0"/>
                <a:t>Result</a:t>
              </a:r>
              <a:r>
                <a:rPr lang="de-DE" sz="1200" dirty="0" smtClean="0"/>
                <a:t> 1</a:t>
              </a:r>
            </a:p>
            <a:p>
              <a:r>
                <a:rPr lang="de-DE" sz="1200" dirty="0" err="1" smtClean="0"/>
                <a:t>Result</a:t>
              </a:r>
              <a:r>
                <a:rPr lang="de-DE" sz="1200" dirty="0" smtClean="0"/>
                <a:t> 2</a:t>
              </a:r>
            </a:p>
            <a:p>
              <a:r>
                <a:rPr lang="de-DE" sz="1200" dirty="0" err="1" smtClean="0"/>
                <a:t>Result</a:t>
              </a:r>
              <a:r>
                <a:rPr lang="de-DE" sz="1200" dirty="0" smtClean="0"/>
                <a:t> 3</a:t>
              </a:r>
            </a:p>
            <a:p>
              <a:r>
                <a:rPr lang="de-DE" sz="1200" dirty="0" err="1" smtClean="0"/>
                <a:t>Result</a:t>
              </a:r>
              <a:r>
                <a:rPr lang="de-DE" sz="1200" dirty="0" smtClean="0"/>
                <a:t> 4</a:t>
              </a:r>
            </a:p>
            <a:p>
              <a:r>
                <a:rPr lang="de-DE" sz="1200" dirty="0" err="1" smtClean="0"/>
                <a:t>Result</a:t>
              </a:r>
              <a:r>
                <a:rPr lang="de-DE" sz="1200" dirty="0" smtClean="0"/>
                <a:t> 5</a:t>
              </a:r>
              <a:endParaRPr lang="de-DE" sz="1200" dirty="0"/>
            </a:p>
          </p:txBody>
        </p:sp>
        <p:sp>
          <p:nvSpPr>
            <p:cNvPr id="6" name="Textfeld 5"/>
            <p:cNvSpPr txBox="1"/>
            <p:nvPr/>
          </p:nvSpPr>
          <p:spPr>
            <a:xfrm>
              <a:off x="239667" y="1202457"/>
              <a:ext cx="697469" cy="936208"/>
            </a:xfrm>
            <a:prstGeom prst="rect">
              <a:avLst/>
            </a:prstGeom>
            <a:solidFill>
              <a:schemeClr val="bg1"/>
            </a:solidFill>
            <a:ln>
              <a:noFill/>
            </a:ln>
          </p:spPr>
          <p:txBody>
            <a:bodyPr wrap="none" tIns="46800" rtlCol="0">
              <a:spAutoFit/>
            </a:bodyPr>
            <a:lstStyle/>
            <a:p>
              <a:r>
                <a:rPr lang="de-DE" sz="1600" b="1" dirty="0" err="1" smtClean="0"/>
                <a:t>Recent</a:t>
              </a:r>
              <a:r>
                <a:rPr lang="de-DE" sz="1600" b="1" dirty="0" smtClean="0"/>
                <a:t> </a:t>
              </a:r>
              <a:r>
                <a:rPr lang="de-DE" sz="1600" b="1" dirty="0" err="1" smtClean="0"/>
                <a:t>Results</a:t>
              </a:r>
              <a:r>
                <a:rPr lang="de-DE" sz="1600" b="1" dirty="0" smtClean="0"/>
                <a:t> </a:t>
              </a:r>
              <a:endParaRPr lang="en-US" sz="1600" b="1" dirty="0"/>
            </a:p>
          </p:txBody>
        </p:sp>
      </p:grpSp>
      <p:grpSp>
        <p:nvGrpSpPr>
          <p:cNvPr id="10" name="Gruppieren 9"/>
          <p:cNvGrpSpPr/>
          <p:nvPr/>
        </p:nvGrpSpPr>
        <p:grpSpPr>
          <a:xfrm>
            <a:off x="251520" y="2961250"/>
            <a:ext cx="5616624" cy="1505153"/>
            <a:chOff x="164929" y="1202457"/>
            <a:chExt cx="2664296" cy="4148850"/>
          </a:xfrm>
        </p:grpSpPr>
        <p:sp>
          <p:nvSpPr>
            <p:cNvPr id="11" name="Inhaltsplatzhalter 2"/>
            <p:cNvSpPr txBox="1">
              <a:spLocks/>
            </p:cNvSpPr>
            <p:nvPr/>
          </p:nvSpPr>
          <p:spPr>
            <a:xfrm>
              <a:off x="164929" y="1670540"/>
              <a:ext cx="2664296" cy="3680767"/>
            </a:xfrm>
            <a:prstGeom prst="rect">
              <a:avLst/>
            </a:prstGeom>
            <a:ln>
              <a:solidFill>
                <a:schemeClr val="bg1">
                  <a:lumMod val="65000"/>
                </a:schemeClr>
              </a:solidFill>
            </a:ln>
          </p:spPr>
          <p:txBody>
            <a:bodyPr vert="horz" lIns="91440" tIns="216000" rIns="91440" bIns="45720" rtlCol="0">
              <a:sp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200" dirty="0" err="1" smtClean="0"/>
                <a:t>Risk</a:t>
              </a:r>
              <a:r>
                <a:rPr lang="de-DE" sz="1200" dirty="0" smtClean="0"/>
                <a:t> 1</a:t>
              </a:r>
            </a:p>
            <a:p>
              <a:r>
                <a:rPr lang="de-DE" sz="1200" dirty="0" err="1" smtClean="0"/>
                <a:t>Risk</a:t>
              </a:r>
              <a:r>
                <a:rPr lang="de-DE" sz="1200" dirty="0" smtClean="0"/>
                <a:t> 2</a:t>
              </a:r>
            </a:p>
            <a:p>
              <a:r>
                <a:rPr lang="de-DE" sz="1200" dirty="0" err="1" smtClean="0"/>
                <a:t>Risk</a:t>
              </a:r>
              <a:r>
                <a:rPr lang="de-DE" sz="1200" dirty="0" smtClean="0"/>
                <a:t> 3</a:t>
              </a:r>
            </a:p>
            <a:p>
              <a:r>
                <a:rPr lang="de-DE" sz="1200" dirty="0" err="1" smtClean="0"/>
                <a:t>Risk</a:t>
              </a:r>
              <a:r>
                <a:rPr lang="de-DE" sz="1200" dirty="0" smtClean="0"/>
                <a:t> 4</a:t>
              </a:r>
            </a:p>
            <a:p>
              <a:r>
                <a:rPr lang="de-DE" sz="1200" dirty="0" err="1" smtClean="0"/>
                <a:t>Risk</a:t>
              </a:r>
              <a:r>
                <a:rPr lang="de-DE" sz="1200" dirty="0" smtClean="0"/>
                <a:t> 5</a:t>
              </a:r>
              <a:endParaRPr lang="de-DE" sz="1200" dirty="0"/>
            </a:p>
          </p:txBody>
        </p:sp>
        <p:sp>
          <p:nvSpPr>
            <p:cNvPr id="12" name="Textfeld 11"/>
            <p:cNvSpPr txBox="1"/>
            <p:nvPr/>
          </p:nvSpPr>
          <p:spPr>
            <a:xfrm>
              <a:off x="239667" y="1202457"/>
              <a:ext cx="311095" cy="936208"/>
            </a:xfrm>
            <a:prstGeom prst="rect">
              <a:avLst/>
            </a:prstGeom>
            <a:solidFill>
              <a:schemeClr val="bg1"/>
            </a:solidFill>
            <a:ln>
              <a:noFill/>
            </a:ln>
          </p:spPr>
          <p:txBody>
            <a:bodyPr wrap="none" tIns="46800" rtlCol="0">
              <a:spAutoFit/>
            </a:bodyPr>
            <a:lstStyle/>
            <a:p>
              <a:r>
                <a:rPr lang="de-DE" sz="1600" b="1" dirty="0" err="1" smtClean="0"/>
                <a:t>Risks</a:t>
              </a:r>
              <a:r>
                <a:rPr lang="de-DE" sz="1600" b="1" dirty="0" smtClean="0"/>
                <a:t> </a:t>
              </a:r>
              <a:endParaRPr lang="en-US" sz="1600" b="1" dirty="0"/>
            </a:p>
          </p:txBody>
        </p:sp>
      </p:grpSp>
      <p:grpSp>
        <p:nvGrpSpPr>
          <p:cNvPr id="13" name="Gruppieren 12"/>
          <p:cNvGrpSpPr/>
          <p:nvPr/>
        </p:nvGrpSpPr>
        <p:grpSpPr>
          <a:xfrm>
            <a:off x="251520" y="4593154"/>
            <a:ext cx="5616624" cy="1505153"/>
            <a:chOff x="164929" y="1202457"/>
            <a:chExt cx="2664296" cy="4148850"/>
          </a:xfrm>
        </p:grpSpPr>
        <p:sp>
          <p:nvSpPr>
            <p:cNvPr id="14" name="Inhaltsplatzhalter 2"/>
            <p:cNvSpPr txBox="1">
              <a:spLocks/>
            </p:cNvSpPr>
            <p:nvPr/>
          </p:nvSpPr>
          <p:spPr>
            <a:xfrm>
              <a:off x="164929" y="1670540"/>
              <a:ext cx="2664296" cy="3680767"/>
            </a:xfrm>
            <a:prstGeom prst="rect">
              <a:avLst/>
            </a:prstGeom>
            <a:ln>
              <a:solidFill>
                <a:schemeClr val="bg1">
                  <a:lumMod val="65000"/>
                </a:schemeClr>
              </a:solidFill>
            </a:ln>
          </p:spPr>
          <p:txBody>
            <a:bodyPr vert="horz" lIns="91440" tIns="216000" rIns="91440" bIns="45720" rtlCol="0">
              <a:sp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200" dirty="0" smtClean="0"/>
                <a:t>Task 1</a:t>
              </a:r>
            </a:p>
            <a:p>
              <a:r>
                <a:rPr lang="de-DE" sz="1200" dirty="0" smtClean="0"/>
                <a:t>Task 2</a:t>
              </a:r>
            </a:p>
            <a:p>
              <a:r>
                <a:rPr lang="de-DE" sz="1200" dirty="0" smtClean="0"/>
                <a:t>Task 3</a:t>
              </a:r>
            </a:p>
            <a:p>
              <a:r>
                <a:rPr lang="de-DE" sz="1200" dirty="0" smtClean="0"/>
                <a:t>Task 4</a:t>
              </a:r>
            </a:p>
            <a:p>
              <a:r>
                <a:rPr lang="de-DE" sz="1200" dirty="0" smtClean="0"/>
                <a:t>Task 5</a:t>
              </a:r>
              <a:endParaRPr lang="de-DE" sz="1200" dirty="0"/>
            </a:p>
          </p:txBody>
        </p:sp>
        <p:sp>
          <p:nvSpPr>
            <p:cNvPr id="15" name="Textfeld 14"/>
            <p:cNvSpPr txBox="1"/>
            <p:nvPr/>
          </p:nvSpPr>
          <p:spPr>
            <a:xfrm>
              <a:off x="239667" y="1202457"/>
              <a:ext cx="754164" cy="936208"/>
            </a:xfrm>
            <a:prstGeom prst="rect">
              <a:avLst/>
            </a:prstGeom>
            <a:solidFill>
              <a:schemeClr val="bg1"/>
            </a:solidFill>
            <a:ln>
              <a:noFill/>
            </a:ln>
          </p:spPr>
          <p:txBody>
            <a:bodyPr wrap="none" tIns="46800" rtlCol="0">
              <a:spAutoFit/>
            </a:bodyPr>
            <a:lstStyle/>
            <a:p>
              <a:r>
                <a:rPr lang="de-DE" sz="1600" b="1" dirty="0" err="1" smtClean="0"/>
                <a:t>Upcoming</a:t>
              </a:r>
              <a:r>
                <a:rPr lang="de-DE" sz="1600" b="1" dirty="0" smtClean="0"/>
                <a:t> Tasks </a:t>
              </a:r>
              <a:endParaRPr lang="en-US" sz="1600" b="1" dirty="0"/>
            </a:p>
          </p:txBody>
        </p:sp>
      </p:grpSp>
      <p:graphicFrame>
        <p:nvGraphicFramePr>
          <p:cNvPr id="20" name="Tabelle 19"/>
          <p:cNvGraphicFramePr>
            <a:graphicFrameLocks noGrp="1"/>
          </p:cNvGraphicFramePr>
          <p:nvPr>
            <p:extLst>
              <p:ext uri="{D42A27DB-BD31-4B8C-83A1-F6EECF244321}">
                <p14:modId xmlns:p14="http://schemas.microsoft.com/office/powerpoint/2010/main" val="918699005"/>
              </p:ext>
            </p:extLst>
          </p:nvPr>
        </p:nvGraphicFramePr>
        <p:xfrm>
          <a:off x="6012160" y="1568716"/>
          <a:ext cx="2880000" cy="2890840"/>
        </p:xfrm>
        <a:graphic>
          <a:graphicData uri="http://schemas.openxmlformats.org/drawingml/2006/table">
            <a:tbl>
              <a:tblPr firstRow="1" bandRow="1">
                <a:tableStyleId>{2D5ABB26-0587-4C30-8999-92F81FD0307C}</a:tableStyleId>
              </a:tblPr>
              <a:tblGrid>
                <a:gridCol w="2196000"/>
                <a:gridCol w="684000"/>
              </a:tblGrid>
              <a:tr h="370840">
                <a:tc>
                  <a:txBody>
                    <a:bodyPr/>
                    <a:lstStyle/>
                    <a:p>
                      <a:r>
                        <a:rPr lang="de-DE" sz="1400" b="1" dirty="0" err="1" smtClean="0">
                          <a:solidFill>
                            <a:schemeClr val="bg1"/>
                          </a:solidFill>
                        </a:rPr>
                        <a:t>Subgoal</a:t>
                      </a:r>
                      <a:r>
                        <a:rPr lang="de-DE" sz="1400" b="1" dirty="0" smtClean="0">
                          <a:solidFill>
                            <a:schemeClr val="bg1"/>
                          </a:solidFill>
                        </a:rPr>
                        <a:t> / </a:t>
                      </a:r>
                      <a:r>
                        <a:rPr lang="de-DE" sz="1400" b="1" dirty="0" err="1" smtClean="0">
                          <a:solidFill>
                            <a:schemeClr val="bg1"/>
                          </a:solidFill>
                        </a:rPr>
                        <a:t>Step</a:t>
                      </a:r>
                      <a:endParaRPr lang="en-US" sz="1400" b="1" dirty="0">
                        <a:solidFill>
                          <a:schemeClr val="bg1"/>
                        </a:solidFill>
                      </a:endParaRPr>
                    </a:p>
                  </a:txBody>
                  <a:tcPr>
                    <a:lnR w="19050" cap="flat" cmpd="sng" algn="ctr">
                      <a:solidFill>
                        <a:schemeClr val="bg1">
                          <a:lumMod val="65000"/>
                        </a:schemeClr>
                      </a:solidFill>
                      <a:prstDash val="lgDash"/>
                      <a:round/>
                      <a:headEnd type="none" w="med" len="med"/>
                      <a:tailEnd type="none" w="med" len="med"/>
                    </a:lnR>
                    <a:lnB w="1270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r>
                        <a:rPr lang="de-DE" sz="1400" b="1" dirty="0" smtClean="0">
                          <a:solidFill>
                            <a:schemeClr val="bg1"/>
                          </a:solidFill>
                        </a:rPr>
                        <a:t>Status</a:t>
                      </a:r>
                      <a:endParaRPr lang="en-US" sz="1400" b="1" dirty="0">
                        <a:solidFill>
                          <a:schemeClr val="bg1"/>
                        </a:solidFill>
                      </a:endParaRPr>
                    </a:p>
                  </a:txBody>
                  <a:tcPr>
                    <a:lnL w="19050" cap="flat" cmpd="sng" algn="ctr">
                      <a:solidFill>
                        <a:schemeClr val="bg1">
                          <a:lumMod val="65000"/>
                        </a:schemeClr>
                      </a:solidFill>
                      <a:prstDash val="lgDash"/>
                      <a:round/>
                      <a:headEnd type="none" w="med" len="med"/>
                      <a:tailEnd type="none" w="med" len="med"/>
                    </a:lnL>
                    <a:lnB w="12700" cap="flat" cmpd="sng" algn="ctr">
                      <a:solidFill>
                        <a:schemeClr val="bg1">
                          <a:lumMod val="65000"/>
                        </a:schemeClr>
                      </a:solidFill>
                      <a:prstDash val="solid"/>
                      <a:round/>
                      <a:headEnd type="none" w="med" len="med"/>
                      <a:tailEnd type="none" w="med" len="med"/>
                    </a:lnB>
                    <a:solidFill>
                      <a:schemeClr val="bg1">
                        <a:lumMod val="65000"/>
                      </a:schemeClr>
                    </a:solidFill>
                  </a:tcPr>
                </a:tc>
              </a:tr>
              <a:tr h="504000">
                <a:tc>
                  <a:txBody>
                    <a:bodyPr/>
                    <a:lstStyle/>
                    <a:p>
                      <a:pPr marL="285750" marR="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de-DE" sz="1200" dirty="0" err="1" smtClean="0"/>
                        <a:t>Modelling</a:t>
                      </a:r>
                      <a:r>
                        <a:rPr lang="de-DE" sz="1200" dirty="0" smtClean="0"/>
                        <a:t> Goal 1 </a:t>
                      </a:r>
                      <a:r>
                        <a:rPr lang="en-US" sz="1200" baseline="0" dirty="0" smtClean="0"/>
                        <a:t>…………………………………</a:t>
                      </a:r>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12700"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12700"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r>
              <a:tr h="504000">
                <a:tc>
                  <a:txBody>
                    <a:bodyPr/>
                    <a:lstStyle/>
                    <a:p>
                      <a:pPr marL="285750" marR="0" lvl="0" indent="-285750" algn="l" defTabSz="914400" rtl="0" eaLnBrk="1" fontAlgn="auto" latinLnBrk="0" hangingPunct="1">
                        <a:lnSpc>
                          <a:spcPct val="100000"/>
                        </a:lnSpc>
                        <a:spcBef>
                          <a:spcPts val="0"/>
                        </a:spcBef>
                        <a:spcAft>
                          <a:spcPts val="0"/>
                        </a:spcAft>
                        <a:buClr>
                          <a:srgbClr val="4F81BD"/>
                        </a:buClr>
                        <a:buSzTx/>
                        <a:buFont typeface="Wingdings" panose="05000000000000000000" pitchFamily="2" charset="2"/>
                        <a:buChar char="§"/>
                        <a:tabLst/>
                        <a:defRPr/>
                      </a:pPr>
                      <a:r>
                        <a:rPr lang="de-DE" sz="1200" dirty="0" err="1" smtClean="0"/>
                        <a:t>Modelling</a:t>
                      </a:r>
                      <a:r>
                        <a:rPr kumimoji="0" lang="de-DE" sz="1200" b="0" i="0" u="none" strike="noStrike" kern="1200" cap="none" spc="0" normalizeH="0" baseline="0" noProof="0" dirty="0" smtClean="0">
                          <a:ln>
                            <a:noFill/>
                          </a:ln>
                          <a:solidFill>
                            <a:prstClr val="black"/>
                          </a:solidFill>
                          <a:effectLst/>
                          <a:uLnTx/>
                          <a:uFillTx/>
                          <a:latin typeface="+mn-lt"/>
                          <a:ea typeface="+mn-ea"/>
                          <a:cs typeface="+mn-cs"/>
                        </a:rPr>
                        <a:t> Goal 1 </a:t>
                      </a:r>
                      <a:r>
                        <a:rPr lang="en-US" sz="1200" baseline="0" dirty="0" smtClean="0"/>
                        <a:t>…………………………………</a:t>
                      </a:r>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r>
              <a:tr h="504000">
                <a:tc>
                  <a:txBody>
                    <a:bodyPr/>
                    <a:lstStyle/>
                    <a:p>
                      <a:pPr marL="285750" marR="0" lvl="0" indent="-285750" algn="l" defTabSz="914400" rtl="0" eaLnBrk="1" fontAlgn="auto" latinLnBrk="0" hangingPunct="1">
                        <a:lnSpc>
                          <a:spcPct val="100000"/>
                        </a:lnSpc>
                        <a:spcBef>
                          <a:spcPts val="0"/>
                        </a:spcBef>
                        <a:spcAft>
                          <a:spcPts val="0"/>
                        </a:spcAft>
                        <a:buClr>
                          <a:srgbClr val="4F81BD"/>
                        </a:buClr>
                        <a:buSzTx/>
                        <a:buFont typeface="Wingdings" panose="05000000000000000000" pitchFamily="2" charset="2"/>
                        <a:buChar char="§"/>
                        <a:tabLst/>
                        <a:defRPr/>
                      </a:pPr>
                      <a:r>
                        <a:rPr lang="de-DE" sz="1200" dirty="0" err="1" smtClean="0"/>
                        <a:t>Modelling</a:t>
                      </a:r>
                      <a:r>
                        <a:rPr kumimoji="0" lang="de-DE" sz="1200" b="0" i="0" u="none" strike="noStrike" kern="1200" cap="none" spc="0" normalizeH="0" baseline="0" noProof="0" dirty="0" smtClean="0">
                          <a:ln>
                            <a:noFill/>
                          </a:ln>
                          <a:solidFill>
                            <a:prstClr val="black"/>
                          </a:solidFill>
                          <a:effectLst/>
                          <a:uLnTx/>
                          <a:uFillTx/>
                          <a:latin typeface="+mn-lt"/>
                          <a:ea typeface="+mn-ea"/>
                          <a:cs typeface="+mn-cs"/>
                        </a:rPr>
                        <a:t> Goal 1</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lang="en-US" sz="1200" baseline="0" dirty="0" smtClean="0"/>
                        <a:t>…………………………………</a:t>
                      </a:r>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r>
              <a:tr h="504000">
                <a:tc>
                  <a:txBody>
                    <a:bodyPr/>
                    <a:lstStyle/>
                    <a:p>
                      <a:pPr marL="285750" marR="0" lvl="0" indent="-285750" algn="l" defTabSz="914400" rtl="0" eaLnBrk="1" fontAlgn="auto" latinLnBrk="0" hangingPunct="1">
                        <a:lnSpc>
                          <a:spcPct val="100000"/>
                        </a:lnSpc>
                        <a:spcBef>
                          <a:spcPts val="0"/>
                        </a:spcBef>
                        <a:spcAft>
                          <a:spcPts val="0"/>
                        </a:spcAft>
                        <a:buClr>
                          <a:srgbClr val="4F81BD"/>
                        </a:buClr>
                        <a:buSzTx/>
                        <a:buFont typeface="Wingdings" panose="05000000000000000000" pitchFamily="2" charset="2"/>
                        <a:buChar char="§"/>
                        <a:tabLst/>
                        <a:defRPr/>
                      </a:pPr>
                      <a:r>
                        <a:rPr lang="de-DE" sz="1200" dirty="0" err="1" smtClean="0"/>
                        <a:t>Modelling</a:t>
                      </a:r>
                      <a:r>
                        <a:rPr lang="de-DE" sz="1200" dirty="0" smtClean="0"/>
                        <a:t> </a:t>
                      </a:r>
                      <a:r>
                        <a:rPr kumimoji="0" lang="de-DE" sz="1200" b="0" i="0" u="none" strike="noStrike" kern="1200" cap="none" spc="0" normalizeH="0" baseline="0" noProof="0" dirty="0" smtClean="0">
                          <a:ln>
                            <a:noFill/>
                          </a:ln>
                          <a:solidFill>
                            <a:prstClr val="black"/>
                          </a:solidFill>
                          <a:effectLst/>
                          <a:uLnTx/>
                          <a:uFillTx/>
                          <a:latin typeface="+mn-lt"/>
                          <a:ea typeface="+mn-ea"/>
                          <a:cs typeface="+mn-cs"/>
                        </a:rPr>
                        <a:t>Goal 1 </a:t>
                      </a:r>
                      <a:r>
                        <a:rPr lang="en-US" sz="1200" baseline="0" dirty="0" smtClean="0"/>
                        <a:t>…………………………………</a:t>
                      </a:r>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r>
              <a:tr h="504000">
                <a:tc>
                  <a:txBody>
                    <a:bodyPr/>
                    <a:lstStyle/>
                    <a:p>
                      <a:pPr marL="285750" marR="0" lvl="0" indent="-285750" algn="l" defTabSz="914400" rtl="0" eaLnBrk="1" fontAlgn="auto" latinLnBrk="0" hangingPunct="1">
                        <a:lnSpc>
                          <a:spcPct val="100000"/>
                        </a:lnSpc>
                        <a:spcBef>
                          <a:spcPts val="0"/>
                        </a:spcBef>
                        <a:spcAft>
                          <a:spcPts val="0"/>
                        </a:spcAft>
                        <a:buClr>
                          <a:srgbClr val="4F81BD"/>
                        </a:buClr>
                        <a:buSzTx/>
                        <a:buFont typeface="Wingdings" panose="05000000000000000000" pitchFamily="2" charset="2"/>
                        <a:buChar char="§"/>
                        <a:tabLst/>
                        <a:defRPr/>
                      </a:pPr>
                      <a:r>
                        <a:rPr lang="de-DE" sz="1200" dirty="0" err="1" smtClean="0"/>
                        <a:t>Modelling</a:t>
                      </a:r>
                      <a:r>
                        <a:rPr lang="de-DE" sz="1200" dirty="0" smtClean="0"/>
                        <a:t> </a:t>
                      </a:r>
                      <a:r>
                        <a:rPr kumimoji="0" lang="de-DE" sz="1200" b="0" i="0" u="none" strike="noStrike" kern="1200" cap="none" spc="0" normalizeH="0" baseline="0" noProof="0" dirty="0" smtClean="0">
                          <a:ln>
                            <a:noFill/>
                          </a:ln>
                          <a:solidFill>
                            <a:prstClr val="black"/>
                          </a:solidFill>
                          <a:effectLst/>
                          <a:uLnTx/>
                          <a:uFillTx/>
                          <a:latin typeface="+mn-lt"/>
                          <a:ea typeface="+mn-ea"/>
                          <a:cs typeface="+mn-cs"/>
                        </a:rPr>
                        <a:t>Goal 1 </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a:t>
                      </a:r>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19050" cap="flat" cmpd="sng" algn="ctr">
                      <a:solidFill>
                        <a:schemeClr val="bg1">
                          <a:lumMod val="65000"/>
                        </a:schemeClr>
                      </a:solidFill>
                      <a:prstDash val="lgDash"/>
                      <a:round/>
                      <a:headEnd type="none" w="med" len="med"/>
                      <a:tailEnd type="none" w="med" len="med"/>
                    </a:lnL>
                    <a:lnR w="19050" cap="flat" cmpd="sng" algn="ctr">
                      <a:solidFill>
                        <a:schemeClr val="bg1">
                          <a:lumMod val="65000"/>
                        </a:schemeClr>
                      </a:solidFill>
                      <a:prstDash val="lgDash"/>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r>
            </a:tbl>
          </a:graphicData>
        </a:graphic>
      </p:graphicFrame>
      <p:sp>
        <p:nvSpPr>
          <p:cNvPr id="22" name="Ellipse 21"/>
          <p:cNvSpPr/>
          <p:nvPr>
            <p:custDataLst>
              <p:tags r:id="rId3"/>
            </p:custDataLst>
          </p:nvPr>
        </p:nvSpPr>
        <p:spPr bwMode="auto">
          <a:xfrm>
            <a:off x="8410575" y="2068513"/>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ogen 22"/>
          <p:cNvSpPr/>
          <p:nvPr>
            <p:custDataLst>
              <p:tags r:id="rId4"/>
            </p:custDataLst>
          </p:nvPr>
        </p:nvSpPr>
        <p:spPr bwMode="gray">
          <a:xfrm>
            <a:off x="8410575" y="2068513"/>
            <a:ext cx="203200" cy="203200"/>
          </a:xfrm>
          <a:prstGeom prst="arc">
            <a:avLst>
              <a:gd name="adj1" fmla="val 16200000"/>
              <a:gd name="adj2" fmla="val 0"/>
            </a:avLst>
          </a:prstGeom>
          <a:solidFill>
            <a:schemeClr val="tx1"/>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Ellipse 24"/>
          <p:cNvSpPr/>
          <p:nvPr>
            <p:custDataLst>
              <p:tags r:id="rId5"/>
            </p:custDataLst>
          </p:nvPr>
        </p:nvSpPr>
        <p:spPr bwMode="auto">
          <a:xfrm>
            <a:off x="8410575" y="2592388"/>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Bogen 25"/>
          <p:cNvSpPr/>
          <p:nvPr>
            <p:custDataLst>
              <p:tags r:id="rId6"/>
            </p:custDataLst>
          </p:nvPr>
        </p:nvSpPr>
        <p:spPr bwMode="gray">
          <a:xfrm>
            <a:off x="8410575" y="2592388"/>
            <a:ext cx="203200" cy="203200"/>
          </a:xfrm>
          <a:prstGeom prst="arc">
            <a:avLst>
              <a:gd name="adj1" fmla="val 16200000"/>
              <a:gd name="adj2" fmla="val 0"/>
            </a:avLst>
          </a:prstGeom>
          <a:solidFill>
            <a:schemeClr val="tx1"/>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Ellipse 26"/>
          <p:cNvSpPr/>
          <p:nvPr>
            <p:custDataLst>
              <p:tags r:id="rId7"/>
            </p:custDataLst>
          </p:nvPr>
        </p:nvSpPr>
        <p:spPr bwMode="auto">
          <a:xfrm>
            <a:off x="8410575" y="3076575"/>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Bogen 27"/>
          <p:cNvSpPr/>
          <p:nvPr>
            <p:custDataLst>
              <p:tags r:id="rId8"/>
            </p:custDataLst>
          </p:nvPr>
        </p:nvSpPr>
        <p:spPr bwMode="gray">
          <a:xfrm>
            <a:off x="8410575" y="3076575"/>
            <a:ext cx="203200" cy="203200"/>
          </a:xfrm>
          <a:prstGeom prst="arc">
            <a:avLst>
              <a:gd name="adj1" fmla="val 16200000"/>
              <a:gd name="adj2" fmla="val 0"/>
            </a:avLst>
          </a:prstGeom>
          <a:solidFill>
            <a:schemeClr val="tx1"/>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Ellipse 28"/>
          <p:cNvSpPr/>
          <p:nvPr>
            <p:custDataLst>
              <p:tags r:id="rId9"/>
            </p:custDataLst>
          </p:nvPr>
        </p:nvSpPr>
        <p:spPr bwMode="auto">
          <a:xfrm>
            <a:off x="8410575" y="4084638"/>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Bogen 29"/>
          <p:cNvSpPr/>
          <p:nvPr>
            <p:custDataLst>
              <p:tags r:id="rId10"/>
            </p:custDataLst>
          </p:nvPr>
        </p:nvSpPr>
        <p:spPr bwMode="gray">
          <a:xfrm>
            <a:off x="8410575" y="4084638"/>
            <a:ext cx="203200" cy="203200"/>
          </a:xfrm>
          <a:prstGeom prst="arc">
            <a:avLst>
              <a:gd name="adj1" fmla="val 16200000"/>
              <a:gd name="adj2" fmla="val 0"/>
            </a:avLst>
          </a:prstGeom>
          <a:solidFill>
            <a:schemeClr val="tx1"/>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Ellipse 30"/>
          <p:cNvSpPr/>
          <p:nvPr>
            <p:custDataLst>
              <p:tags r:id="rId11"/>
            </p:custDataLst>
          </p:nvPr>
        </p:nvSpPr>
        <p:spPr bwMode="auto">
          <a:xfrm>
            <a:off x="8410575" y="3600450"/>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ogen 31"/>
          <p:cNvSpPr/>
          <p:nvPr>
            <p:custDataLst>
              <p:tags r:id="rId12"/>
            </p:custDataLst>
          </p:nvPr>
        </p:nvSpPr>
        <p:spPr bwMode="gray">
          <a:xfrm>
            <a:off x="8410575" y="3600450"/>
            <a:ext cx="203200" cy="203200"/>
          </a:xfrm>
          <a:prstGeom prst="arc">
            <a:avLst>
              <a:gd name="adj1" fmla="val 16200000"/>
              <a:gd name="adj2" fmla="val 0"/>
            </a:avLst>
          </a:prstGeom>
          <a:solidFill>
            <a:schemeClr val="tx1"/>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hteck 33"/>
          <p:cNvSpPr/>
          <p:nvPr/>
        </p:nvSpPr>
        <p:spPr>
          <a:xfrm>
            <a:off x="6012160" y="4762976"/>
            <a:ext cx="2880320" cy="1335331"/>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hteck 35"/>
          <p:cNvSpPr/>
          <p:nvPr/>
        </p:nvSpPr>
        <p:spPr>
          <a:xfrm>
            <a:off x="6624228" y="5122366"/>
            <a:ext cx="1656184" cy="616551"/>
          </a:xfrm>
          <a:custGeom>
            <a:avLst/>
            <a:gdLst/>
            <a:ahLst/>
            <a:cxnLst/>
            <a:rect l="l" t="t" r="r" b="b"/>
            <a:pathLst>
              <a:path w="1656184" h="616551">
                <a:moveTo>
                  <a:pt x="1368152" y="92251"/>
                </a:moveTo>
                <a:cubicBezTo>
                  <a:pt x="1248845" y="92251"/>
                  <a:pt x="1152128" y="188968"/>
                  <a:pt x="1152128" y="308275"/>
                </a:cubicBezTo>
                <a:cubicBezTo>
                  <a:pt x="1152128" y="427582"/>
                  <a:pt x="1248845" y="524299"/>
                  <a:pt x="1368152" y="524299"/>
                </a:cubicBezTo>
                <a:cubicBezTo>
                  <a:pt x="1487459" y="524299"/>
                  <a:pt x="1584176" y="427582"/>
                  <a:pt x="1584176" y="308275"/>
                </a:cubicBezTo>
                <a:cubicBezTo>
                  <a:pt x="1584176" y="188968"/>
                  <a:pt x="1487459" y="92251"/>
                  <a:pt x="1368152" y="92251"/>
                </a:cubicBezTo>
                <a:close/>
                <a:moveTo>
                  <a:pt x="828092" y="92251"/>
                </a:moveTo>
                <a:cubicBezTo>
                  <a:pt x="708785" y="92251"/>
                  <a:pt x="612068" y="188968"/>
                  <a:pt x="612068" y="308275"/>
                </a:cubicBezTo>
                <a:cubicBezTo>
                  <a:pt x="612068" y="427582"/>
                  <a:pt x="708785" y="524299"/>
                  <a:pt x="828092" y="524299"/>
                </a:cubicBezTo>
                <a:cubicBezTo>
                  <a:pt x="947399" y="524299"/>
                  <a:pt x="1044116" y="427582"/>
                  <a:pt x="1044116" y="308275"/>
                </a:cubicBezTo>
                <a:cubicBezTo>
                  <a:pt x="1044116" y="188968"/>
                  <a:pt x="947399" y="92251"/>
                  <a:pt x="828092" y="92251"/>
                </a:cubicBezTo>
                <a:close/>
                <a:moveTo>
                  <a:pt x="288032" y="92251"/>
                </a:moveTo>
                <a:cubicBezTo>
                  <a:pt x="168725" y="92251"/>
                  <a:pt x="72008" y="188968"/>
                  <a:pt x="72008" y="308275"/>
                </a:cubicBezTo>
                <a:cubicBezTo>
                  <a:pt x="72008" y="427582"/>
                  <a:pt x="168725" y="524299"/>
                  <a:pt x="288032" y="524299"/>
                </a:cubicBezTo>
                <a:cubicBezTo>
                  <a:pt x="407339" y="524299"/>
                  <a:pt x="504056" y="427582"/>
                  <a:pt x="504056" y="308275"/>
                </a:cubicBezTo>
                <a:cubicBezTo>
                  <a:pt x="504056" y="188968"/>
                  <a:pt x="407339" y="92251"/>
                  <a:pt x="288032" y="92251"/>
                </a:cubicBezTo>
                <a:close/>
                <a:moveTo>
                  <a:pt x="0" y="0"/>
                </a:moveTo>
                <a:lnTo>
                  <a:pt x="1656184" y="0"/>
                </a:lnTo>
                <a:lnTo>
                  <a:pt x="1656184" y="616551"/>
                </a:lnTo>
                <a:lnTo>
                  <a:pt x="0" y="61655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Eine Ecke des Rechtecks schneiden 32"/>
          <p:cNvSpPr/>
          <p:nvPr/>
        </p:nvSpPr>
        <p:spPr>
          <a:xfrm rot="1321593">
            <a:off x="6701416" y="464300"/>
            <a:ext cx="2448272" cy="1080120"/>
          </a:xfrm>
          <a:prstGeom prst="snip1Rect">
            <a:avLst/>
          </a:prstGeom>
          <a:solidFill>
            <a:srgbClr val="FF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400" b="1" dirty="0" smtClean="0"/>
              <a:t>BACKUP</a:t>
            </a:r>
            <a:endParaRPr lang="en-US" sz="1400" b="1" dirty="0"/>
          </a:p>
        </p:txBody>
      </p:sp>
      <p:sp>
        <p:nvSpPr>
          <p:cNvPr id="3" name="Datumsplatzhalter 2"/>
          <p:cNvSpPr>
            <a:spLocks noGrp="1"/>
          </p:cNvSpPr>
          <p:nvPr>
            <p:ph type="dt" sz="half" idx="10"/>
          </p:nvPr>
        </p:nvSpPr>
        <p:spPr/>
        <p:txBody>
          <a:bodyPr/>
          <a:lstStyle/>
          <a:p>
            <a:fld id="{7587BFA9-322E-4FB7-91E9-9930277A6E1F}" type="datetime1">
              <a:rPr lang="de-DE" smtClean="0"/>
              <a:t>10.05.17</a:t>
            </a:fld>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14</a:t>
            </a:fld>
            <a:endParaRPr lang="de-DE"/>
          </a:p>
        </p:txBody>
      </p:sp>
    </p:spTree>
    <p:extLst>
      <p:ext uri="{BB962C8B-B14F-4D97-AF65-F5344CB8AC3E}">
        <p14:creationId xmlns:p14="http://schemas.microsoft.com/office/powerpoint/2010/main" val="1036240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accent1"/>
                </a:solidFill>
              </a:rPr>
              <a:t>Content</a:t>
            </a:r>
            <a:endParaRPr lang="en-US" dirty="0">
              <a:solidFill>
                <a:schemeClr val="accent1"/>
              </a:solidFill>
            </a:endParaRPr>
          </a:p>
        </p:txBody>
      </p:sp>
      <p:sp>
        <p:nvSpPr>
          <p:cNvPr id="4" name="Rechteck 3"/>
          <p:cNvSpPr/>
          <p:nvPr/>
        </p:nvSpPr>
        <p:spPr>
          <a:xfrm>
            <a:off x="1450936" y="2777170"/>
            <a:ext cx="1082014" cy="2235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pieren 6"/>
          <p:cNvGrpSpPr/>
          <p:nvPr/>
        </p:nvGrpSpPr>
        <p:grpSpPr>
          <a:xfrm>
            <a:off x="1907704" y="3030856"/>
            <a:ext cx="5616624" cy="1728192"/>
            <a:chOff x="1907704" y="2996952"/>
            <a:chExt cx="5616624" cy="1728192"/>
          </a:xfrm>
        </p:grpSpPr>
        <p:sp>
          <p:nvSpPr>
            <p:cNvPr id="5" name="Rechteck 4"/>
            <p:cNvSpPr/>
            <p:nvPr/>
          </p:nvSpPr>
          <p:spPr>
            <a:xfrm>
              <a:off x="1907704" y="2996952"/>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Introduction and Motivation</a:t>
              </a:r>
              <a:endParaRPr lang="en-US" b="1" dirty="0">
                <a:solidFill>
                  <a:schemeClr val="bg1">
                    <a:lumMod val="65000"/>
                  </a:schemeClr>
                </a:solidFill>
              </a:endParaRPr>
            </a:p>
          </p:txBody>
        </p:sp>
        <p:sp>
          <p:nvSpPr>
            <p:cNvPr id="6" name="Rechteck 5"/>
            <p:cNvSpPr/>
            <p:nvPr/>
          </p:nvSpPr>
          <p:spPr>
            <a:xfrm>
              <a:off x="1907704" y="3645024"/>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Goals and Steps</a:t>
              </a:r>
              <a:endParaRPr lang="en-US" b="1" dirty="0">
                <a:solidFill>
                  <a:schemeClr val="bg1">
                    <a:lumMod val="65000"/>
                  </a:schemeClr>
                </a:solidFill>
              </a:endParaRPr>
            </a:p>
          </p:txBody>
        </p:sp>
        <p:sp>
          <p:nvSpPr>
            <p:cNvPr id="8" name="Rechteck 7"/>
            <p:cNvSpPr/>
            <p:nvPr/>
          </p:nvSpPr>
          <p:spPr>
            <a:xfrm>
              <a:off x="1907704" y="4293096"/>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Project Plan and Distribution of Workload</a:t>
              </a:r>
              <a:endParaRPr lang="en-US" b="1" dirty="0">
                <a:solidFill>
                  <a:schemeClr val="bg1">
                    <a:lumMod val="65000"/>
                  </a:schemeClr>
                </a:solidFill>
              </a:endParaRPr>
            </a:p>
          </p:txBody>
        </p:sp>
      </p:grpSp>
      <p:sp>
        <p:nvSpPr>
          <p:cNvPr id="9" name="Datumsplatzhalter 8"/>
          <p:cNvSpPr>
            <a:spLocks noGrp="1"/>
          </p:cNvSpPr>
          <p:nvPr>
            <p:ph type="dt" sz="half" idx="10"/>
          </p:nvPr>
        </p:nvSpPr>
        <p:spPr/>
        <p:txBody>
          <a:bodyPr/>
          <a:lstStyle/>
          <a:p>
            <a:fld id="{45FFDA05-7686-4BA0-BE42-7482D003861A}" type="datetime1">
              <a:rPr lang="de-DE" smtClean="0"/>
              <a:t>10.05.17</a:t>
            </a:fld>
            <a:endParaRPr lang="de-DE"/>
          </a:p>
        </p:txBody>
      </p:sp>
      <p:sp>
        <p:nvSpPr>
          <p:cNvPr id="10" name="Foliennummernplatzhalter 9"/>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3443219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accent1"/>
                </a:solidFill>
              </a:rPr>
              <a:t>Content</a:t>
            </a:r>
            <a:endParaRPr lang="en-US" dirty="0"/>
          </a:p>
        </p:txBody>
      </p:sp>
      <p:sp>
        <p:nvSpPr>
          <p:cNvPr id="4" name="Rechteck 3"/>
          <p:cNvSpPr/>
          <p:nvPr/>
        </p:nvSpPr>
        <p:spPr>
          <a:xfrm>
            <a:off x="1450936" y="2777170"/>
            <a:ext cx="1082014" cy="2235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1907704" y="3030856"/>
            <a:ext cx="5616624" cy="432048"/>
          </a:xfrm>
          <a:prstGeom prst="rect">
            <a:avLst/>
          </a:prstGeom>
          <a:solidFill>
            <a:schemeClr val="bg1">
              <a:lumMod val="6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Introduction and Motivation</a:t>
            </a:r>
            <a:endParaRPr lang="en-US" b="1" dirty="0">
              <a:solidFill>
                <a:schemeClr val="bg1"/>
              </a:solidFill>
            </a:endParaRPr>
          </a:p>
        </p:txBody>
      </p:sp>
      <p:sp>
        <p:nvSpPr>
          <p:cNvPr id="6" name="Rechteck 5"/>
          <p:cNvSpPr/>
          <p:nvPr/>
        </p:nvSpPr>
        <p:spPr>
          <a:xfrm>
            <a:off x="1907704" y="3678928"/>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Goals and Steps</a:t>
            </a:r>
            <a:endParaRPr lang="en-US" b="1" dirty="0">
              <a:solidFill>
                <a:schemeClr val="bg1">
                  <a:lumMod val="65000"/>
                </a:schemeClr>
              </a:solidFill>
            </a:endParaRPr>
          </a:p>
        </p:txBody>
      </p:sp>
      <p:sp>
        <p:nvSpPr>
          <p:cNvPr id="8" name="Rechteck 7"/>
          <p:cNvSpPr/>
          <p:nvPr/>
        </p:nvSpPr>
        <p:spPr>
          <a:xfrm>
            <a:off x="1907704" y="4327000"/>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Project Plan and Distribution of Workload</a:t>
            </a:r>
            <a:endParaRPr lang="en-US" b="1" dirty="0">
              <a:solidFill>
                <a:schemeClr val="bg1">
                  <a:lumMod val="65000"/>
                </a:schemeClr>
              </a:solidFill>
            </a:endParaRPr>
          </a:p>
        </p:txBody>
      </p:sp>
      <p:sp>
        <p:nvSpPr>
          <p:cNvPr id="3" name="Datumsplatzhalter 2"/>
          <p:cNvSpPr>
            <a:spLocks noGrp="1"/>
          </p:cNvSpPr>
          <p:nvPr>
            <p:ph type="dt" sz="half" idx="10"/>
          </p:nvPr>
        </p:nvSpPr>
        <p:spPr/>
        <p:txBody>
          <a:bodyPr/>
          <a:lstStyle/>
          <a:p>
            <a:fld id="{4532BDF0-4ED9-46C7-8329-8A76B78A14DA}" type="datetime1">
              <a:rPr lang="de-DE" smtClean="0"/>
              <a:t>10.05.17</a:t>
            </a:fld>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4223030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chemeClr val="accent1"/>
                </a:solidFill>
              </a:rPr>
              <a:t>Introduction and Motivation</a:t>
            </a:r>
            <a:endParaRPr lang="en-US" dirty="0"/>
          </a:p>
        </p:txBody>
      </p:sp>
      <p:pic>
        <p:nvPicPr>
          <p:cNvPr id="6" name="Inhaltsplatzhalt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flipH="1">
            <a:off x="34925" y="1484784"/>
            <a:ext cx="4537075" cy="4537075"/>
          </a:xfrm>
        </p:spPr>
      </p:pic>
      <p:grpSp>
        <p:nvGrpSpPr>
          <p:cNvPr id="7" name="Gruppieren 6"/>
          <p:cNvGrpSpPr/>
          <p:nvPr/>
        </p:nvGrpSpPr>
        <p:grpSpPr>
          <a:xfrm>
            <a:off x="3851920" y="1340768"/>
            <a:ext cx="5040560" cy="2329994"/>
            <a:chOff x="164929" y="1202457"/>
            <a:chExt cx="2664296" cy="6422463"/>
          </a:xfrm>
        </p:grpSpPr>
        <p:sp>
          <p:nvSpPr>
            <p:cNvPr id="8" name="Inhaltsplatzhalter 2"/>
            <p:cNvSpPr txBox="1">
              <a:spLocks/>
            </p:cNvSpPr>
            <p:nvPr/>
          </p:nvSpPr>
          <p:spPr>
            <a:xfrm>
              <a:off x="164929" y="1670540"/>
              <a:ext cx="2664296" cy="5954380"/>
            </a:xfrm>
            <a:prstGeom prst="rect">
              <a:avLst/>
            </a:prstGeom>
            <a:ln>
              <a:solidFill>
                <a:schemeClr val="bg1">
                  <a:lumMod val="65000"/>
                </a:schemeClr>
              </a:solidFill>
            </a:ln>
          </p:spPr>
          <p:txBody>
            <a:bodyPr vert="horz" lIns="91440" tIns="216000" rIns="91440" bIns="45720" rtlCol="0">
              <a:sp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smtClean="0"/>
                <a:t>Point its weapons (i.e. robot arm) only towards hostile intruders</a:t>
              </a:r>
            </a:p>
            <a:p>
              <a:r>
                <a:rPr lang="en-US" sz="1400" dirty="0" smtClean="0"/>
                <a:t>Welcome allies with a friendly greeting</a:t>
              </a:r>
            </a:p>
            <a:p>
              <a:r>
                <a:rPr lang="en-US" sz="1400" dirty="0" smtClean="0"/>
                <a:t>Emulation pre-calculated distance</a:t>
              </a:r>
            </a:p>
            <a:p>
              <a:r>
                <a:rPr lang="en-US" sz="1400" dirty="0" smtClean="0"/>
                <a:t>Implement the procedure using spiking neural network based reinforcement learning algorithm (potentially Q-Learning)</a:t>
              </a:r>
            </a:p>
            <a:p>
              <a:r>
                <a:rPr lang="en-US" sz="1400" b="1" dirty="0" smtClean="0"/>
                <a:t>Overall goal: finding a policy that allows the robot to reach a specific region through massive self learning</a:t>
              </a:r>
            </a:p>
          </p:txBody>
        </p:sp>
        <p:sp>
          <p:nvSpPr>
            <p:cNvPr id="9" name="Textfeld 8"/>
            <p:cNvSpPr txBox="1"/>
            <p:nvPr/>
          </p:nvSpPr>
          <p:spPr>
            <a:xfrm>
              <a:off x="239667" y="1202457"/>
              <a:ext cx="344004" cy="936208"/>
            </a:xfrm>
            <a:prstGeom prst="rect">
              <a:avLst/>
            </a:prstGeom>
            <a:solidFill>
              <a:schemeClr val="bg1"/>
            </a:solidFill>
            <a:ln>
              <a:noFill/>
            </a:ln>
          </p:spPr>
          <p:txBody>
            <a:bodyPr wrap="none" tIns="46800" rtlCol="0">
              <a:spAutoFit/>
            </a:bodyPr>
            <a:lstStyle/>
            <a:p>
              <a:r>
                <a:rPr lang="en-US" sz="1600" b="1" dirty="0" smtClean="0"/>
                <a:t>What</a:t>
              </a:r>
              <a:endParaRPr lang="en-US" sz="1600" b="1" dirty="0"/>
            </a:p>
          </p:txBody>
        </p:sp>
      </p:grpSp>
      <p:grpSp>
        <p:nvGrpSpPr>
          <p:cNvPr id="13" name="Gruppieren 12"/>
          <p:cNvGrpSpPr/>
          <p:nvPr/>
        </p:nvGrpSpPr>
        <p:grpSpPr>
          <a:xfrm>
            <a:off x="3851920" y="3969232"/>
            <a:ext cx="5040560" cy="1338954"/>
            <a:chOff x="164929" y="1202457"/>
            <a:chExt cx="2664296" cy="3690733"/>
          </a:xfrm>
        </p:grpSpPr>
        <p:sp>
          <p:nvSpPr>
            <p:cNvPr id="14" name="Inhaltsplatzhalter 2"/>
            <p:cNvSpPr txBox="1">
              <a:spLocks/>
            </p:cNvSpPr>
            <p:nvPr/>
          </p:nvSpPr>
          <p:spPr>
            <a:xfrm>
              <a:off x="164929" y="1670540"/>
              <a:ext cx="2664296" cy="3222650"/>
            </a:xfrm>
            <a:prstGeom prst="rect">
              <a:avLst/>
            </a:prstGeom>
            <a:ln>
              <a:solidFill>
                <a:schemeClr val="bg1">
                  <a:lumMod val="65000"/>
                </a:schemeClr>
              </a:solidFill>
            </a:ln>
          </p:spPr>
          <p:txBody>
            <a:bodyPr vert="horz" lIns="91440" tIns="216000" rIns="91440" bIns="45720" rtlCol="0">
              <a:sp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smtClean="0"/>
                <a:t>Detection and tracking are important problems in autonomous systems</a:t>
              </a:r>
            </a:p>
            <a:p>
              <a:r>
                <a:rPr lang="en-US" sz="1400" dirty="0" smtClean="0"/>
                <a:t>Using spiking neural network based reinforcement learning approach we can achieve more complex or dynamic behavior</a:t>
              </a:r>
            </a:p>
          </p:txBody>
        </p:sp>
        <p:sp>
          <p:nvSpPr>
            <p:cNvPr id="15" name="Textfeld 14"/>
            <p:cNvSpPr txBox="1"/>
            <p:nvPr/>
          </p:nvSpPr>
          <p:spPr>
            <a:xfrm>
              <a:off x="239667" y="1202457"/>
              <a:ext cx="304080" cy="936208"/>
            </a:xfrm>
            <a:prstGeom prst="rect">
              <a:avLst/>
            </a:prstGeom>
            <a:solidFill>
              <a:schemeClr val="bg1"/>
            </a:solidFill>
            <a:ln>
              <a:noFill/>
            </a:ln>
          </p:spPr>
          <p:txBody>
            <a:bodyPr wrap="none" tIns="46800" rtlCol="0">
              <a:spAutoFit/>
            </a:bodyPr>
            <a:lstStyle/>
            <a:p>
              <a:r>
                <a:rPr lang="en-US" sz="1600" b="1" dirty="0" smtClean="0"/>
                <a:t>Why</a:t>
              </a:r>
              <a:endParaRPr lang="en-US" sz="1600" b="1" dirty="0"/>
            </a:p>
          </p:txBody>
        </p:sp>
      </p:grpSp>
      <p:sp>
        <p:nvSpPr>
          <p:cNvPr id="16" name="Datumsplatzhalter 15"/>
          <p:cNvSpPr>
            <a:spLocks noGrp="1"/>
          </p:cNvSpPr>
          <p:nvPr>
            <p:ph type="dt" sz="half" idx="10"/>
          </p:nvPr>
        </p:nvSpPr>
        <p:spPr/>
        <p:txBody>
          <a:bodyPr/>
          <a:lstStyle/>
          <a:p>
            <a:fld id="{D8C6BA4B-412F-4845-9020-9962A62C1905}" type="datetime1">
              <a:rPr lang="de-DE" smtClean="0"/>
              <a:t>10.05.17</a:t>
            </a:fld>
            <a:endParaRPr lang="de-DE"/>
          </a:p>
        </p:txBody>
      </p:sp>
      <p:sp>
        <p:nvSpPr>
          <p:cNvPr id="17" name="Foliennummernplatzhalter 16"/>
          <p:cNvSpPr>
            <a:spLocks noGrp="1"/>
          </p:cNvSpPr>
          <p:nvPr>
            <p:ph type="sldNum" sz="quarter" idx="12"/>
          </p:nvPr>
        </p:nvSpPr>
        <p:spPr/>
        <p:txBody>
          <a:bodyPr/>
          <a:lstStyle/>
          <a:p>
            <a:fld id="{6C6AE60A-B69C-4790-82F7-3882EDF23186}" type="slidenum">
              <a:rPr lang="de-DE" smtClean="0"/>
              <a:t>4</a:t>
            </a:fld>
            <a:endParaRPr lang="de-DE"/>
          </a:p>
        </p:txBody>
      </p:sp>
      <p:sp>
        <p:nvSpPr>
          <p:cNvPr id="18" name="Textfeld 17"/>
          <p:cNvSpPr txBox="1"/>
          <p:nvPr/>
        </p:nvSpPr>
        <p:spPr>
          <a:xfrm>
            <a:off x="35496" y="6305545"/>
            <a:ext cx="8712968" cy="230832"/>
          </a:xfrm>
          <a:prstGeom prst="rect">
            <a:avLst/>
          </a:prstGeom>
          <a:noFill/>
        </p:spPr>
        <p:txBody>
          <a:bodyPr wrap="square" rtlCol="0">
            <a:spAutoFit/>
          </a:bodyPr>
          <a:lstStyle/>
          <a:p>
            <a:r>
              <a:rPr lang="de-DE" sz="900" dirty="0" smtClean="0">
                <a:solidFill>
                  <a:schemeClr val="bg1">
                    <a:lumMod val="65000"/>
                  </a:schemeClr>
                </a:solidFill>
              </a:rPr>
              <a:t>Image</a:t>
            </a:r>
            <a:r>
              <a:rPr lang="de-DE" sz="900" dirty="0">
                <a:solidFill>
                  <a:schemeClr val="bg1">
                    <a:lumMod val="65000"/>
                  </a:schemeClr>
                </a:solidFill>
              </a:rPr>
              <a:t>: https://pixabay.com/de/idee-antwort-erleuchtung-klugheit-1026393/</a:t>
            </a:r>
            <a:endParaRPr lang="de-DE" sz="900" dirty="0" smtClean="0">
              <a:solidFill>
                <a:schemeClr val="bg1">
                  <a:lumMod val="65000"/>
                </a:schemeClr>
              </a:solidFill>
            </a:endParaRPr>
          </a:p>
        </p:txBody>
      </p:sp>
    </p:spTree>
    <p:extLst>
      <p:ext uri="{BB962C8B-B14F-4D97-AF65-F5344CB8AC3E}">
        <p14:creationId xmlns:p14="http://schemas.microsoft.com/office/powerpoint/2010/main" val="418043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accent1"/>
                </a:solidFill>
              </a:rPr>
              <a:t>Content</a:t>
            </a:r>
            <a:endParaRPr lang="en-US" dirty="0"/>
          </a:p>
        </p:txBody>
      </p:sp>
      <p:sp>
        <p:nvSpPr>
          <p:cNvPr id="4" name="Rechteck 3"/>
          <p:cNvSpPr/>
          <p:nvPr/>
        </p:nvSpPr>
        <p:spPr>
          <a:xfrm>
            <a:off x="1450936" y="2777170"/>
            <a:ext cx="1082014" cy="2235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1907704" y="3030856"/>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Introduction and Motivation</a:t>
            </a:r>
            <a:endParaRPr lang="en-US" b="1" dirty="0">
              <a:solidFill>
                <a:schemeClr val="bg1">
                  <a:lumMod val="65000"/>
                </a:schemeClr>
              </a:solidFill>
            </a:endParaRPr>
          </a:p>
        </p:txBody>
      </p:sp>
      <p:sp>
        <p:nvSpPr>
          <p:cNvPr id="6" name="Rechteck 5"/>
          <p:cNvSpPr/>
          <p:nvPr/>
        </p:nvSpPr>
        <p:spPr>
          <a:xfrm>
            <a:off x="1907704" y="3678928"/>
            <a:ext cx="5616624" cy="432048"/>
          </a:xfrm>
          <a:prstGeom prst="rect">
            <a:avLst/>
          </a:prstGeom>
          <a:solidFill>
            <a:schemeClr val="bg1">
              <a:lumMod val="6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Goals and Steps</a:t>
            </a:r>
            <a:endParaRPr lang="en-US" b="1" dirty="0">
              <a:solidFill>
                <a:schemeClr val="bg1"/>
              </a:solidFill>
            </a:endParaRPr>
          </a:p>
        </p:txBody>
      </p:sp>
      <p:sp>
        <p:nvSpPr>
          <p:cNvPr id="8" name="Rechteck 7"/>
          <p:cNvSpPr/>
          <p:nvPr/>
        </p:nvSpPr>
        <p:spPr>
          <a:xfrm>
            <a:off x="1907704" y="4327000"/>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Project Plan and Distribution of Workload</a:t>
            </a:r>
            <a:endParaRPr lang="en-US" b="1" dirty="0">
              <a:solidFill>
                <a:schemeClr val="bg1">
                  <a:lumMod val="65000"/>
                </a:schemeClr>
              </a:solidFill>
            </a:endParaRPr>
          </a:p>
        </p:txBody>
      </p:sp>
      <p:sp>
        <p:nvSpPr>
          <p:cNvPr id="3" name="Datumsplatzhalter 2"/>
          <p:cNvSpPr>
            <a:spLocks noGrp="1"/>
          </p:cNvSpPr>
          <p:nvPr>
            <p:ph type="dt" sz="half" idx="10"/>
          </p:nvPr>
        </p:nvSpPr>
        <p:spPr/>
        <p:txBody>
          <a:bodyPr/>
          <a:lstStyle/>
          <a:p>
            <a:fld id="{F6949817-BA02-4B1D-A4B2-C1386E24FD67}" type="datetime1">
              <a:rPr lang="de-DE" smtClean="0"/>
              <a:t>10.05.17</a:t>
            </a:fld>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5</a:t>
            </a:fld>
            <a:endParaRPr lang="de-DE"/>
          </a:p>
        </p:txBody>
      </p:sp>
    </p:spTree>
    <p:extLst>
      <p:ext uri="{BB962C8B-B14F-4D97-AF65-F5344CB8AC3E}">
        <p14:creationId xmlns:p14="http://schemas.microsoft.com/office/powerpoint/2010/main" val="1890528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077" name="Objekt 3076" hidden="1"/>
          <p:cNvGraphicFramePr>
            <a:graphicFrameLocks noChangeAspect="1"/>
          </p:cNvGraphicFramePr>
          <p:nvPr>
            <p:custDataLst>
              <p:tags r:id="rId2"/>
            </p:custDataLst>
            <p:extLst>
              <p:ext uri="{D42A27DB-BD31-4B8C-83A1-F6EECF244321}">
                <p14:modId xmlns:p14="http://schemas.microsoft.com/office/powerpoint/2010/main" val="36574767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69" name="think-cell Folie" r:id="rId4" imgW="423" imgH="424" progId="TCLayout.ActiveDocument.1">
                  <p:embed/>
                </p:oleObj>
              </mc:Choice>
              <mc:Fallback>
                <p:oleObj name="think-cell Folie" r:id="rId4" imgW="423" imgH="4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7" name="Inhaltsplatzhalter 2"/>
          <p:cNvSpPr txBox="1">
            <a:spLocks/>
          </p:cNvSpPr>
          <p:nvPr/>
        </p:nvSpPr>
        <p:spPr>
          <a:xfrm>
            <a:off x="7610536" y="1854689"/>
            <a:ext cx="1281945" cy="1342726"/>
          </a:xfrm>
          <a:prstGeom prst="rect">
            <a:avLst/>
          </a:prstGeom>
          <a:noFill/>
          <a:ln w="9525">
            <a:solidFill>
              <a:schemeClr val="bg1">
                <a:lumMod val="65000"/>
              </a:schemeClr>
            </a:solidFill>
          </a:ln>
        </p:spPr>
        <p:txBody>
          <a:bodyPr vert="horz" lIns="91440" tIns="46800" rIns="91440" bIns="45720" rtlCol="0" anchor="ctr">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de-DE" sz="1400" b="1" dirty="0" smtClean="0">
              <a:solidFill>
                <a:schemeClr val="bg1"/>
              </a:solidFill>
            </a:endParaRPr>
          </a:p>
        </p:txBody>
      </p:sp>
      <p:sp>
        <p:nvSpPr>
          <p:cNvPr id="71" name="Inhaltsplatzhalter 2"/>
          <p:cNvSpPr txBox="1">
            <a:spLocks/>
          </p:cNvSpPr>
          <p:nvPr/>
        </p:nvSpPr>
        <p:spPr>
          <a:xfrm>
            <a:off x="7610537" y="5019523"/>
            <a:ext cx="1281944" cy="1288484"/>
          </a:xfrm>
          <a:prstGeom prst="rect">
            <a:avLst/>
          </a:prstGeom>
          <a:noFill/>
          <a:ln w="9525">
            <a:solidFill>
              <a:schemeClr val="bg1">
                <a:lumMod val="65000"/>
              </a:schemeClr>
            </a:solidFill>
          </a:ln>
        </p:spPr>
        <p:txBody>
          <a:bodyPr vert="horz" lIns="91440" tIns="46800" rIns="91440" bIns="45720" rtlCol="0" anchor="ctr">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de-DE" sz="1400" b="1" dirty="0" smtClean="0">
              <a:solidFill>
                <a:schemeClr val="bg1"/>
              </a:solidFill>
            </a:endParaRPr>
          </a:p>
        </p:txBody>
      </p:sp>
      <p:sp>
        <p:nvSpPr>
          <p:cNvPr id="2" name="Titel 1"/>
          <p:cNvSpPr>
            <a:spLocks noGrp="1"/>
          </p:cNvSpPr>
          <p:nvPr>
            <p:ph type="title"/>
          </p:nvPr>
        </p:nvSpPr>
        <p:spPr>
          <a:xfrm>
            <a:off x="251520" y="116632"/>
            <a:ext cx="7056784" cy="706090"/>
          </a:xfrm>
        </p:spPr>
        <p:txBody>
          <a:bodyPr/>
          <a:lstStyle/>
          <a:p>
            <a:r>
              <a:rPr lang="en-US" dirty="0" smtClean="0">
                <a:solidFill>
                  <a:schemeClr val="accent1"/>
                </a:solidFill>
              </a:rPr>
              <a:t>Overall goal: Acting properly</a:t>
            </a:r>
            <a:endParaRPr lang="en-US" dirty="0">
              <a:solidFill>
                <a:schemeClr val="accent1"/>
              </a:solidFill>
            </a:endParaRPr>
          </a:p>
        </p:txBody>
      </p:sp>
      <p:grpSp>
        <p:nvGrpSpPr>
          <p:cNvPr id="10" name="Gruppieren 9"/>
          <p:cNvGrpSpPr/>
          <p:nvPr/>
        </p:nvGrpSpPr>
        <p:grpSpPr>
          <a:xfrm>
            <a:off x="2411760" y="1700005"/>
            <a:ext cx="5040560" cy="1511999"/>
            <a:chOff x="164929" y="1501099"/>
            <a:chExt cx="2664296" cy="1639869"/>
          </a:xfrm>
        </p:grpSpPr>
        <p:sp>
          <p:nvSpPr>
            <p:cNvPr id="6" name="Inhaltsplatzhalter 2"/>
            <p:cNvSpPr txBox="1">
              <a:spLocks/>
            </p:cNvSpPr>
            <p:nvPr/>
          </p:nvSpPr>
          <p:spPr>
            <a:xfrm>
              <a:off x="164929" y="1670540"/>
              <a:ext cx="2664296" cy="1470428"/>
            </a:xfrm>
            <a:prstGeom prst="rect">
              <a:avLst/>
            </a:prstGeom>
            <a:ln>
              <a:solidFill>
                <a:schemeClr val="bg1">
                  <a:lumMod val="65000"/>
                </a:schemeClr>
              </a:solidFill>
            </a:ln>
          </p:spPr>
          <p:txBody>
            <a:bodyPr vert="horz" lIns="91440" tIns="216000" rIns="91440" bIns="45720" rtlCol="0">
              <a:normAutofit lnSpcReduction="10000"/>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smtClean="0"/>
                <a:t>Construction and Transformation of world coordinate to relative coordinate</a:t>
              </a:r>
            </a:p>
            <a:p>
              <a:r>
                <a:rPr lang="en-US" sz="1200" dirty="0" smtClean="0"/>
                <a:t>Algorithm research</a:t>
              </a:r>
            </a:p>
            <a:p>
              <a:pPr lvl="1"/>
              <a:r>
                <a:rPr lang="en-US" sz="1000" dirty="0" smtClean="0"/>
                <a:t>Localization through pseudo-localization algorithm</a:t>
              </a:r>
            </a:p>
            <a:p>
              <a:pPr lvl="1"/>
              <a:r>
                <a:rPr lang="en-US" sz="1000" dirty="0" smtClean="0"/>
                <a:t>Create the penalty schema</a:t>
              </a:r>
              <a:endParaRPr lang="en-US" sz="1200" dirty="0" smtClean="0"/>
            </a:p>
            <a:p>
              <a:r>
                <a:rPr lang="en-US" sz="1200" dirty="0" smtClean="0"/>
                <a:t>Algorithm Testing and Implementation</a:t>
              </a:r>
            </a:p>
          </p:txBody>
        </p:sp>
        <p:sp>
          <p:nvSpPr>
            <p:cNvPr id="9" name="Textfeld 8"/>
            <p:cNvSpPr txBox="1"/>
            <p:nvPr/>
          </p:nvSpPr>
          <p:spPr>
            <a:xfrm>
              <a:off x="246007" y="1501099"/>
              <a:ext cx="718211" cy="334988"/>
            </a:xfrm>
            <a:prstGeom prst="rect">
              <a:avLst/>
            </a:prstGeom>
            <a:solidFill>
              <a:schemeClr val="bg1"/>
            </a:solidFill>
            <a:ln>
              <a:noFill/>
            </a:ln>
          </p:spPr>
          <p:txBody>
            <a:bodyPr wrap="square" tIns="46800" rtlCol="0">
              <a:spAutoFit/>
            </a:bodyPr>
            <a:lstStyle/>
            <a:p>
              <a:r>
                <a:rPr lang="de-DE" sz="1400" b="1" dirty="0" err="1" smtClean="0"/>
                <a:t>Modelling</a:t>
              </a:r>
              <a:r>
                <a:rPr lang="de-DE" sz="1400" b="1" dirty="0" smtClean="0"/>
                <a:t> Task   </a:t>
              </a:r>
              <a:endParaRPr lang="en-US" sz="1400" b="1" dirty="0"/>
            </a:p>
          </p:txBody>
        </p:sp>
      </p:grpSp>
      <p:sp>
        <p:nvSpPr>
          <p:cNvPr id="21" name="Inhaltsplatzhalter 2"/>
          <p:cNvSpPr txBox="1">
            <a:spLocks/>
          </p:cNvSpPr>
          <p:nvPr/>
        </p:nvSpPr>
        <p:spPr>
          <a:xfrm>
            <a:off x="251520" y="1844976"/>
            <a:ext cx="1576115" cy="1368000"/>
          </a:xfrm>
          <a:prstGeom prst="rect">
            <a:avLst/>
          </a:prstGeom>
          <a:solidFill>
            <a:schemeClr val="bg1">
              <a:lumMod val="65000"/>
            </a:schemeClr>
          </a:solidFill>
          <a:ln>
            <a:solidFill>
              <a:schemeClr val="bg1"/>
            </a:solidFill>
          </a:ln>
        </p:spPr>
        <p:txBody>
          <a:bodyPr vert="horz" lIns="91440" tIns="46800" rIns="91440" bIns="45720" rtlCol="0" anchor="ctr">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smtClean="0">
                <a:solidFill>
                  <a:schemeClr val="bg1"/>
                </a:solidFill>
              </a:rPr>
              <a:t>Mathematical Model and object localization</a:t>
            </a:r>
          </a:p>
        </p:txBody>
      </p:sp>
      <p:grpSp>
        <p:nvGrpSpPr>
          <p:cNvPr id="14" name="Gruppieren 13"/>
          <p:cNvGrpSpPr/>
          <p:nvPr/>
        </p:nvGrpSpPr>
        <p:grpSpPr>
          <a:xfrm>
            <a:off x="2411760" y="3241904"/>
            <a:ext cx="5040560" cy="1512168"/>
            <a:chOff x="251520" y="1501098"/>
            <a:chExt cx="3736675" cy="1512168"/>
          </a:xfrm>
        </p:grpSpPr>
        <p:sp>
          <p:nvSpPr>
            <p:cNvPr id="15" name="Inhaltsplatzhalter 2"/>
            <p:cNvSpPr txBox="1">
              <a:spLocks/>
            </p:cNvSpPr>
            <p:nvPr/>
          </p:nvSpPr>
          <p:spPr>
            <a:xfrm>
              <a:off x="251520" y="1670540"/>
              <a:ext cx="3736675" cy="1342726"/>
            </a:xfrm>
            <a:prstGeom prst="rect">
              <a:avLst/>
            </a:prstGeom>
            <a:ln>
              <a:solidFill>
                <a:schemeClr val="bg1">
                  <a:lumMod val="65000"/>
                </a:schemeClr>
              </a:solidFill>
            </a:ln>
          </p:spPr>
          <p:txBody>
            <a:bodyPr vert="horz" lIns="91440" tIns="216000" rIns="91440" bIns="45720" rtlCol="0">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smtClean="0"/>
                <a:t>State and action space formulation</a:t>
              </a:r>
            </a:p>
            <a:p>
              <a:r>
                <a:rPr lang="en-US" sz="1200" dirty="0" smtClean="0"/>
                <a:t>Reward design</a:t>
              </a:r>
            </a:p>
            <a:p>
              <a:r>
                <a:rPr lang="en-US" sz="1200" dirty="0" smtClean="0"/>
                <a:t>Learning Algorithm and Implementation</a:t>
              </a:r>
            </a:p>
            <a:p>
              <a:r>
                <a:rPr lang="en-US" sz="1200" dirty="0" smtClean="0"/>
                <a:t>Simulation (Mathematical model + </a:t>
              </a:r>
              <a:r>
                <a:rPr lang="en-US" sz="1200" dirty="0" err="1" smtClean="0"/>
                <a:t>Nengo</a:t>
              </a:r>
              <a:r>
                <a:rPr lang="en-US" sz="1200" dirty="0" smtClean="0"/>
                <a:t>)</a:t>
              </a:r>
              <a:endParaRPr lang="en-US" sz="1200" dirty="0"/>
            </a:p>
          </p:txBody>
        </p:sp>
        <p:sp>
          <p:nvSpPr>
            <p:cNvPr id="16" name="Textfeld 15"/>
            <p:cNvSpPr txBox="1"/>
            <p:nvPr/>
          </p:nvSpPr>
          <p:spPr>
            <a:xfrm>
              <a:off x="365229" y="1501098"/>
              <a:ext cx="1719171" cy="308867"/>
            </a:xfrm>
            <a:prstGeom prst="rect">
              <a:avLst/>
            </a:prstGeom>
            <a:solidFill>
              <a:schemeClr val="bg1"/>
            </a:solidFill>
            <a:ln>
              <a:noFill/>
            </a:ln>
          </p:spPr>
          <p:txBody>
            <a:bodyPr wrap="square" tIns="46800" rtlCol="0">
              <a:spAutoFit/>
            </a:bodyPr>
            <a:lstStyle/>
            <a:p>
              <a:r>
                <a:rPr lang="de-DE" sz="1400" b="1" dirty="0" smtClean="0"/>
                <a:t>Reinforcement Learning Task</a:t>
              </a:r>
              <a:endParaRPr lang="en-US" sz="1400" b="1" dirty="0"/>
            </a:p>
          </p:txBody>
        </p:sp>
      </p:grpSp>
      <p:sp>
        <p:nvSpPr>
          <p:cNvPr id="24" name="Inhaltsplatzhalter 2"/>
          <p:cNvSpPr txBox="1">
            <a:spLocks/>
          </p:cNvSpPr>
          <p:nvPr/>
        </p:nvSpPr>
        <p:spPr>
          <a:xfrm>
            <a:off x="251520" y="3400224"/>
            <a:ext cx="1576116" cy="1368000"/>
          </a:xfrm>
          <a:prstGeom prst="rect">
            <a:avLst/>
          </a:prstGeom>
          <a:solidFill>
            <a:schemeClr val="bg1">
              <a:lumMod val="65000"/>
            </a:schemeClr>
          </a:solidFill>
          <a:ln>
            <a:solidFill>
              <a:schemeClr val="bg1"/>
            </a:solidFill>
          </a:ln>
        </p:spPr>
        <p:txBody>
          <a:bodyPr vert="horz" lIns="91440" tIns="46800" rIns="91440" bIns="45720" rtlCol="0" anchor="ctr">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smtClean="0">
                <a:solidFill>
                  <a:schemeClr val="bg1"/>
                </a:solidFill>
              </a:rPr>
              <a:t>Finding optimal policy</a:t>
            </a:r>
          </a:p>
        </p:txBody>
      </p:sp>
      <p:grpSp>
        <p:nvGrpSpPr>
          <p:cNvPr id="17" name="Gruppieren 16"/>
          <p:cNvGrpSpPr/>
          <p:nvPr/>
        </p:nvGrpSpPr>
        <p:grpSpPr>
          <a:xfrm>
            <a:off x="2411760" y="4861678"/>
            <a:ext cx="5040560" cy="1447478"/>
            <a:chOff x="251520" y="1550264"/>
            <a:chExt cx="2664296" cy="1102962"/>
          </a:xfrm>
        </p:grpSpPr>
        <p:sp>
          <p:nvSpPr>
            <p:cNvPr id="18" name="Inhaltsplatzhalter 2"/>
            <p:cNvSpPr txBox="1">
              <a:spLocks/>
            </p:cNvSpPr>
            <p:nvPr/>
          </p:nvSpPr>
          <p:spPr>
            <a:xfrm>
              <a:off x="251520" y="1670540"/>
              <a:ext cx="2664296" cy="982686"/>
            </a:xfrm>
            <a:prstGeom prst="rect">
              <a:avLst/>
            </a:prstGeom>
            <a:ln>
              <a:solidFill>
                <a:schemeClr val="bg1">
                  <a:lumMod val="65000"/>
                </a:schemeClr>
              </a:solidFill>
            </a:ln>
          </p:spPr>
          <p:txBody>
            <a:bodyPr vert="horz" lIns="91440" tIns="216000" rIns="91440" bIns="45720" rtlCol="0">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smtClean="0"/>
                <a:t>Mechanics and Control</a:t>
              </a:r>
            </a:p>
            <a:p>
              <a:r>
                <a:rPr lang="en-US" sz="1200" dirty="0" smtClean="0"/>
                <a:t>Transfer of Algorithms on </a:t>
              </a:r>
              <a:r>
                <a:rPr lang="en-US" altLang="zh-CN" sz="1200" dirty="0" smtClean="0"/>
                <a:t>real robot arm</a:t>
              </a:r>
            </a:p>
            <a:p>
              <a:r>
                <a:rPr lang="en-US" sz="1200" dirty="0" smtClean="0"/>
                <a:t>Modelling the uncertainty</a:t>
              </a:r>
            </a:p>
            <a:p>
              <a:r>
                <a:rPr lang="en-US" sz="1200" dirty="0" smtClean="0"/>
                <a:t>Performance Evaluation</a:t>
              </a:r>
            </a:p>
            <a:p>
              <a:endParaRPr lang="en-US" sz="1200" dirty="0"/>
            </a:p>
          </p:txBody>
        </p:sp>
        <p:sp>
          <p:nvSpPr>
            <p:cNvPr id="19" name="Textfeld 18"/>
            <p:cNvSpPr txBox="1"/>
            <p:nvPr/>
          </p:nvSpPr>
          <p:spPr>
            <a:xfrm>
              <a:off x="332596" y="1550264"/>
              <a:ext cx="1110745" cy="235353"/>
            </a:xfrm>
            <a:prstGeom prst="rect">
              <a:avLst/>
            </a:prstGeom>
            <a:solidFill>
              <a:schemeClr val="bg1"/>
            </a:solidFill>
            <a:ln>
              <a:noFill/>
            </a:ln>
          </p:spPr>
          <p:txBody>
            <a:bodyPr wrap="none" tIns="46800" rtlCol="0">
              <a:spAutoFit/>
            </a:bodyPr>
            <a:lstStyle/>
            <a:p>
              <a:r>
                <a:rPr lang="en-US" sz="1400" b="1" dirty="0" smtClean="0"/>
                <a:t>Practical Implementation</a:t>
              </a:r>
              <a:endParaRPr lang="en-US" sz="1400" b="1" dirty="0"/>
            </a:p>
          </p:txBody>
        </p:sp>
      </p:grpSp>
      <p:sp>
        <p:nvSpPr>
          <p:cNvPr id="27" name="Inhaltsplatzhalter 2"/>
          <p:cNvSpPr txBox="1">
            <a:spLocks/>
          </p:cNvSpPr>
          <p:nvPr/>
        </p:nvSpPr>
        <p:spPr>
          <a:xfrm>
            <a:off x="251520" y="5019520"/>
            <a:ext cx="1576115" cy="1296000"/>
          </a:xfrm>
          <a:prstGeom prst="rect">
            <a:avLst/>
          </a:prstGeom>
          <a:solidFill>
            <a:schemeClr val="bg1">
              <a:lumMod val="65000"/>
            </a:schemeClr>
          </a:solidFill>
          <a:ln>
            <a:solidFill>
              <a:schemeClr val="bg1"/>
            </a:solidFill>
          </a:ln>
        </p:spPr>
        <p:txBody>
          <a:bodyPr vert="horz" lIns="91440" tIns="46800" rIns="91440" bIns="45720" rtlCol="0" anchor="ctr">
            <a:no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smtClean="0">
                <a:solidFill>
                  <a:schemeClr val="bg1"/>
                </a:solidFill>
              </a:rPr>
              <a:t>Making Robot</a:t>
            </a:r>
          </a:p>
          <a:p>
            <a:pPr marL="0" indent="0" algn="ctr">
              <a:buNone/>
            </a:pPr>
            <a:r>
              <a:rPr lang="en-US" sz="1400" b="1" dirty="0" smtClean="0">
                <a:solidFill>
                  <a:schemeClr val="bg1"/>
                </a:solidFill>
              </a:rPr>
              <a:t>what the simulator does</a:t>
            </a:r>
          </a:p>
        </p:txBody>
      </p:sp>
      <p:sp>
        <p:nvSpPr>
          <p:cNvPr id="32" name="Eingekerbter Richtungspfeil 31"/>
          <p:cNvSpPr/>
          <p:nvPr/>
        </p:nvSpPr>
        <p:spPr>
          <a:xfrm>
            <a:off x="1907704" y="2132932"/>
            <a:ext cx="432048" cy="792088"/>
          </a:xfrm>
          <a:prstGeom prst="chevron">
            <a:avLst/>
          </a:prstGeom>
          <a:ln>
            <a:noFill/>
          </a:ln>
          <a:effectLst>
            <a:reflection stA="40000" endPos="15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Eingekerbter Richtungspfeil 32"/>
          <p:cNvSpPr/>
          <p:nvPr/>
        </p:nvSpPr>
        <p:spPr>
          <a:xfrm>
            <a:off x="1907704" y="3688180"/>
            <a:ext cx="432048" cy="792088"/>
          </a:xfrm>
          <a:prstGeom prst="chevron">
            <a:avLst/>
          </a:prstGeom>
          <a:ln>
            <a:noFill/>
          </a:ln>
          <a:effectLst>
            <a:reflection stA="40000" endPos="15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Eingekerbter Richtungspfeil 33"/>
          <p:cNvSpPr/>
          <p:nvPr/>
        </p:nvSpPr>
        <p:spPr>
          <a:xfrm>
            <a:off x="1907704" y="5271476"/>
            <a:ext cx="432048" cy="792088"/>
          </a:xfrm>
          <a:prstGeom prst="chevron">
            <a:avLst/>
          </a:prstGeom>
          <a:ln>
            <a:noFill/>
          </a:ln>
          <a:effectLst>
            <a:reflection stA="40000" endPos="15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6" name="Gerade Verbindung 35"/>
          <p:cNvCxnSpPr/>
          <p:nvPr/>
        </p:nvCxnSpPr>
        <p:spPr>
          <a:xfrm>
            <a:off x="251520" y="3306600"/>
            <a:ext cx="8640961" cy="0"/>
          </a:xfrm>
          <a:prstGeom prst="line">
            <a:avLst/>
          </a:prstGeom>
          <a:ln w="6350">
            <a:prstDash val="solid"/>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p:nvCxnSpPr>
        <p:spPr>
          <a:xfrm>
            <a:off x="251520" y="4893872"/>
            <a:ext cx="8640961" cy="0"/>
          </a:xfrm>
          <a:prstGeom prst="line">
            <a:avLst/>
          </a:prstGeom>
          <a:ln w="6350">
            <a:prstDash val="solid"/>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p:nvCxnSpPr>
        <p:spPr>
          <a:xfrm>
            <a:off x="251520" y="1733520"/>
            <a:ext cx="8626761" cy="0"/>
          </a:xfrm>
          <a:prstGeom prst="line">
            <a:avLst/>
          </a:prstGeom>
          <a:ln w="6350">
            <a:prstDash val="solid"/>
          </a:ln>
        </p:spPr>
        <p:style>
          <a:lnRef idx="1">
            <a:schemeClr val="accent1"/>
          </a:lnRef>
          <a:fillRef idx="0">
            <a:schemeClr val="accent1"/>
          </a:fillRef>
          <a:effectRef idx="0">
            <a:schemeClr val="accent1"/>
          </a:effectRef>
          <a:fontRef idx="minor">
            <a:schemeClr val="tx1"/>
          </a:fontRef>
        </p:style>
      </p:cxnSp>
      <p:sp>
        <p:nvSpPr>
          <p:cNvPr id="41" name="Inhaltsplatzhalter 2"/>
          <p:cNvSpPr txBox="1">
            <a:spLocks/>
          </p:cNvSpPr>
          <p:nvPr/>
        </p:nvSpPr>
        <p:spPr>
          <a:xfrm>
            <a:off x="251520" y="1278265"/>
            <a:ext cx="1576115" cy="327487"/>
          </a:xfrm>
          <a:prstGeom prst="rect">
            <a:avLst/>
          </a:prstGeom>
          <a:solidFill>
            <a:schemeClr val="bg1">
              <a:lumMod val="65000"/>
            </a:schemeClr>
          </a:solidFill>
          <a:ln>
            <a:solidFill>
              <a:schemeClr val="bg1"/>
            </a:solidFill>
          </a:ln>
        </p:spPr>
        <p:txBody>
          <a:bodyPr vert="horz" lIns="91440" tIns="46800" rIns="91440" bIns="45720" rtlCol="0" anchor="ctr">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smtClean="0">
                <a:solidFill>
                  <a:schemeClr val="bg1"/>
                </a:solidFill>
              </a:rPr>
              <a:t>Subgoal</a:t>
            </a:r>
            <a:endParaRPr lang="en-US" sz="1400" b="1" dirty="0" smtClean="0">
              <a:solidFill>
                <a:schemeClr val="bg1"/>
              </a:solidFill>
            </a:endParaRPr>
          </a:p>
        </p:txBody>
      </p:sp>
      <p:sp>
        <p:nvSpPr>
          <p:cNvPr id="42" name="Inhaltsplatzhalter 2"/>
          <p:cNvSpPr txBox="1">
            <a:spLocks/>
          </p:cNvSpPr>
          <p:nvPr/>
        </p:nvSpPr>
        <p:spPr>
          <a:xfrm>
            <a:off x="2397356" y="1278265"/>
            <a:ext cx="5054964" cy="327487"/>
          </a:xfrm>
          <a:prstGeom prst="rect">
            <a:avLst/>
          </a:prstGeom>
          <a:solidFill>
            <a:schemeClr val="bg1">
              <a:lumMod val="65000"/>
            </a:schemeClr>
          </a:solidFill>
          <a:ln>
            <a:solidFill>
              <a:schemeClr val="bg1"/>
            </a:solidFill>
          </a:ln>
        </p:spPr>
        <p:txBody>
          <a:bodyPr vert="horz" lIns="91440" tIns="46800" rIns="91440" bIns="45720" rtlCol="0" anchor="ctr">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smtClean="0">
                <a:solidFill>
                  <a:schemeClr val="bg1"/>
                </a:solidFill>
              </a:rPr>
              <a:t>Tasks and Steps</a:t>
            </a:r>
          </a:p>
        </p:txBody>
      </p:sp>
      <p:cxnSp>
        <p:nvCxnSpPr>
          <p:cNvPr id="43" name="Gerade Verbindung 42"/>
          <p:cNvCxnSpPr/>
          <p:nvPr/>
        </p:nvCxnSpPr>
        <p:spPr>
          <a:xfrm rot="16200000">
            <a:off x="-382645" y="3801016"/>
            <a:ext cx="5016607"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51" name="Flussdiagramm: Prozess 50"/>
          <p:cNvSpPr/>
          <p:nvPr/>
        </p:nvSpPr>
        <p:spPr>
          <a:xfrm>
            <a:off x="7740352" y="3933056"/>
            <a:ext cx="432048" cy="216024"/>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ussdiagramm: Prozess 53"/>
          <p:cNvSpPr/>
          <p:nvPr/>
        </p:nvSpPr>
        <p:spPr>
          <a:xfrm>
            <a:off x="8398594" y="3933056"/>
            <a:ext cx="432048" cy="216024"/>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Gewinkelte Verbindung 56"/>
          <p:cNvCxnSpPr>
            <a:stCxn id="51" idx="0"/>
            <a:endCxn id="54" idx="0"/>
          </p:cNvCxnSpPr>
          <p:nvPr/>
        </p:nvCxnSpPr>
        <p:spPr>
          <a:xfrm rot="5400000" flipH="1" flipV="1">
            <a:off x="8285497" y="3603935"/>
            <a:ext cx="12700" cy="658242"/>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73" name="Gewinkelte Verbindung 3072"/>
          <p:cNvCxnSpPr>
            <a:stCxn id="54" idx="2"/>
            <a:endCxn id="51" idx="2"/>
          </p:cNvCxnSpPr>
          <p:nvPr/>
        </p:nvCxnSpPr>
        <p:spPr>
          <a:xfrm rot="5400000">
            <a:off x="8285497" y="3819959"/>
            <a:ext cx="12700" cy="658242"/>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76" name="Gerade Verbindung mit Pfeil 3075"/>
          <p:cNvCxnSpPr>
            <a:stCxn id="54" idx="1"/>
          </p:cNvCxnSpPr>
          <p:nvPr/>
        </p:nvCxnSpPr>
        <p:spPr>
          <a:xfrm flipH="1">
            <a:off x="8172400" y="4041068"/>
            <a:ext cx="2261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Inhaltsplatzhalter 2"/>
          <p:cNvSpPr txBox="1">
            <a:spLocks/>
          </p:cNvSpPr>
          <p:nvPr/>
        </p:nvSpPr>
        <p:spPr>
          <a:xfrm>
            <a:off x="7610536" y="3411346"/>
            <a:ext cx="1281945" cy="1342726"/>
          </a:xfrm>
          <a:prstGeom prst="rect">
            <a:avLst/>
          </a:prstGeom>
          <a:noFill/>
          <a:ln w="9525">
            <a:solidFill>
              <a:schemeClr val="bg1">
                <a:lumMod val="65000"/>
              </a:schemeClr>
            </a:solidFill>
          </a:ln>
        </p:spPr>
        <p:txBody>
          <a:bodyPr vert="horz" lIns="91440" tIns="46800" rIns="91440" bIns="45720" rtlCol="0" anchor="ctr">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de-DE" sz="1400" b="1" dirty="0" smtClean="0">
              <a:solidFill>
                <a:schemeClr val="bg1"/>
              </a:solidFill>
            </a:endParaRPr>
          </a:p>
        </p:txBody>
      </p:sp>
      <p:sp>
        <p:nvSpPr>
          <p:cNvPr id="3078" name="Ellipse 3077"/>
          <p:cNvSpPr/>
          <p:nvPr/>
        </p:nvSpPr>
        <p:spPr>
          <a:xfrm rot="5400000">
            <a:off x="8676472" y="5301224"/>
            <a:ext cx="144000" cy="14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Ellipse 73"/>
          <p:cNvSpPr/>
          <p:nvPr/>
        </p:nvSpPr>
        <p:spPr>
          <a:xfrm rot="5400000">
            <a:off x="7740367" y="5301224"/>
            <a:ext cx="144000" cy="14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Grafik 307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66273" y="2108965"/>
            <a:ext cx="1178182" cy="883636"/>
          </a:xfrm>
          <a:prstGeom prst="rect">
            <a:avLst/>
          </a:prstGeom>
        </p:spPr>
      </p:pic>
      <p:sp>
        <p:nvSpPr>
          <p:cNvPr id="3081" name="Textfeld 3080"/>
          <p:cNvSpPr txBox="1"/>
          <p:nvPr/>
        </p:nvSpPr>
        <p:spPr>
          <a:xfrm>
            <a:off x="8071486" y="3856911"/>
            <a:ext cx="432048" cy="169277"/>
          </a:xfrm>
          <a:prstGeom prst="rect">
            <a:avLst/>
          </a:prstGeom>
          <a:noFill/>
        </p:spPr>
        <p:txBody>
          <a:bodyPr wrap="square" rtlCol="0">
            <a:spAutoFit/>
          </a:bodyPr>
          <a:lstStyle/>
          <a:p>
            <a:pPr algn="ctr"/>
            <a:r>
              <a:rPr lang="de-DE" sz="500" dirty="0" err="1"/>
              <a:t>R</a:t>
            </a:r>
            <a:r>
              <a:rPr lang="de-DE" sz="500" dirty="0" err="1" smtClean="0"/>
              <a:t>eward</a:t>
            </a:r>
            <a:endParaRPr lang="en-US" dirty="0"/>
          </a:p>
        </p:txBody>
      </p:sp>
      <p:sp>
        <p:nvSpPr>
          <p:cNvPr id="79" name="Textfeld 78"/>
          <p:cNvSpPr txBox="1"/>
          <p:nvPr/>
        </p:nvSpPr>
        <p:spPr>
          <a:xfrm>
            <a:off x="8071486" y="3551805"/>
            <a:ext cx="432048" cy="169277"/>
          </a:xfrm>
          <a:prstGeom prst="rect">
            <a:avLst/>
          </a:prstGeom>
          <a:noFill/>
        </p:spPr>
        <p:txBody>
          <a:bodyPr wrap="square" rtlCol="0">
            <a:spAutoFit/>
          </a:bodyPr>
          <a:lstStyle/>
          <a:p>
            <a:pPr algn="ctr"/>
            <a:r>
              <a:rPr lang="de-DE" sz="500" dirty="0" smtClean="0"/>
              <a:t>Action</a:t>
            </a:r>
            <a:endParaRPr lang="en-US" dirty="0"/>
          </a:p>
        </p:txBody>
      </p:sp>
      <p:sp>
        <p:nvSpPr>
          <p:cNvPr id="80" name="Textfeld 79"/>
          <p:cNvSpPr txBox="1"/>
          <p:nvPr/>
        </p:nvSpPr>
        <p:spPr>
          <a:xfrm>
            <a:off x="8071486" y="4391303"/>
            <a:ext cx="432048" cy="169277"/>
          </a:xfrm>
          <a:prstGeom prst="rect">
            <a:avLst/>
          </a:prstGeom>
          <a:noFill/>
        </p:spPr>
        <p:txBody>
          <a:bodyPr wrap="square" rtlCol="0">
            <a:spAutoFit/>
          </a:bodyPr>
          <a:lstStyle/>
          <a:p>
            <a:pPr algn="ctr"/>
            <a:r>
              <a:rPr lang="de-DE" sz="500" dirty="0" smtClean="0"/>
              <a:t>State</a:t>
            </a:r>
            <a:endParaRPr lang="en-US" dirty="0"/>
          </a:p>
        </p:txBody>
      </p:sp>
      <p:cxnSp>
        <p:nvCxnSpPr>
          <p:cNvPr id="84" name="Gerade Verbindung 83"/>
          <p:cNvCxnSpPr/>
          <p:nvPr/>
        </p:nvCxnSpPr>
        <p:spPr>
          <a:xfrm rot="16200000">
            <a:off x="5027556" y="3801017"/>
            <a:ext cx="5016607"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 name="Datumsplatzhalter 2"/>
          <p:cNvSpPr>
            <a:spLocks noGrp="1"/>
          </p:cNvSpPr>
          <p:nvPr>
            <p:ph type="dt" sz="half" idx="10"/>
          </p:nvPr>
        </p:nvSpPr>
        <p:spPr/>
        <p:txBody>
          <a:bodyPr/>
          <a:lstStyle/>
          <a:p>
            <a:fld id="{3B29F942-629F-4212-8860-A359E2D924AD}" type="datetime1">
              <a:rPr lang="de-DE" smtClean="0"/>
              <a:t>10.05.17</a:t>
            </a:fld>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6</a:t>
            </a:fld>
            <a:endParaRPr lang="de-DE"/>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6376" y="5410010"/>
            <a:ext cx="611278" cy="611278"/>
          </a:xfrm>
          <a:prstGeom prst="rect">
            <a:avLst/>
          </a:prstGeom>
        </p:spPr>
      </p:pic>
    </p:spTree>
    <p:extLst>
      <p:ext uri="{BB962C8B-B14F-4D97-AF65-F5344CB8AC3E}">
        <p14:creationId xmlns:p14="http://schemas.microsoft.com/office/powerpoint/2010/main" val="1600692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accent1"/>
                </a:solidFill>
              </a:rPr>
              <a:t>Content</a:t>
            </a:r>
            <a:endParaRPr lang="en-US" dirty="0"/>
          </a:p>
        </p:txBody>
      </p:sp>
      <p:sp>
        <p:nvSpPr>
          <p:cNvPr id="4" name="Rechteck 3"/>
          <p:cNvSpPr/>
          <p:nvPr/>
        </p:nvSpPr>
        <p:spPr>
          <a:xfrm>
            <a:off x="1450936" y="2777170"/>
            <a:ext cx="1082014" cy="2235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1907704" y="3030856"/>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Introduction and Motivation</a:t>
            </a:r>
            <a:endParaRPr lang="en-US" b="1" dirty="0">
              <a:solidFill>
                <a:schemeClr val="bg1">
                  <a:lumMod val="65000"/>
                </a:schemeClr>
              </a:solidFill>
            </a:endParaRPr>
          </a:p>
        </p:txBody>
      </p:sp>
      <p:sp>
        <p:nvSpPr>
          <p:cNvPr id="6" name="Rechteck 5"/>
          <p:cNvSpPr/>
          <p:nvPr/>
        </p:nvSpPr>
        <p:spPr>
          <a:xfrm>
            <a:off x="1907704" y="3678928"/>
            <a:ext cx="5616624" cy="432048"/>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lumMod val="65000"/>
                  </a:schemeClr>
                </a:solidFill>
              </a:rPr>
              <a:t>Goals and Steps</a:t>
            </a:r>
            <a:endParaRPr lang="en-US" b="1" dirty="0">
              <a:solidFill>
                <a:schemeClr val="bg1">
                  <a:lumMod val="65000"/>
                </a:schemeClr>
              </a:solidFill>
            </a:endParaRPr>
          </a:p>
        </p:txBody>
      </p:sp>
      <p:sp>
        <p:nvSpPr>
          <p:cNvPr id="8" name="Rechteck 7"/>
          <p:cNvSpPr/>
          <p:nvPr/>
        </p:nvSpPr>
        <p:spPr>
          <a:xfrm>
            <a:off x="1907704" y="4327000"/>
            <a:ext cx="5616624" cy="432048"/>
          </a:xfrm>
          <a:prstGeom prst="rect">
            <a:avLst/>
          </a:prstGeom>
          <a:solidFill>
            <a:schemeClr val="bg1">
              <a:lumMod val="6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Project Plan and Distribution of Workload</a:t>
            </a:r>
            <a:endParaRPr lang="en-US" b="1" dirty="0">
              <a:solidFill>
                <a:schemeClr val="bg1"/>
              </a:solidFill>
            </a:endParaRPr>
          </a:p>
        </p:txBody>
      </p:sp>
      <p:sp>
        <p:nvSpPr>
          <p:cNvPr id="3" name="Datumsplatzhalter 2"/>
          <p:cNvSpPr>
            <a:spLocks noGrp="1"/>
          </p:cNvSpPr>
          <p:nvPr>
            <p:ph type="dt" sz="half" idx="10"/>
          </p:nvPr>
        </p:nvSpPr>
        <p:spPr/>
        <p:txBody>
          <a:bodyPr/>
          <a:lstStyle/>
          <a:p>
            <a:fld id="{85A38FE1-BA15-499E-84A2-67BD06755F55}" type="datetime1">
              <a:rPr lang="de-DE" smtClean="0"/>
              <a:t>10.05.17</a:t>
            </a:fld>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1890528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0" name="Objekt 129" hidden="1"/>
          <p:cNvGraphicFramePr>
            <a:graphicFrameLocks noChangeAspect="1"/>
          </p:cNvGraphicFramePr>
          <p:nvPr>
            <p:custDataLst>
              <p:tags r:id="rId2"/>
            </p:custDataLst>
            <p:extLst>
              <p:ext uri="{D42A27DB-BD31-4B8C-83A1-F6EECF244321}">
                <p14:modId xmlns:p14="http://schemas.microsoft.com/office/powerpoint/2010/main" val="16744631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92" name="think-cell Folie" r:id="rId127" imgW="423" imgH="424" progId="TCLayout.ActiveDocument.1">
                  <p:embed/>
                </p:oleObj>
              </mc:Choice>
              <mc:Fallback>
                <p:oleObj name="think-cell Folie" r:id="rId127" imgW="423" imgH="424" progId="TCLayout.ActiveDocument.1">
                  <p:embed/>
                  <p:pic>
                    <p:nvPicPr>
                      <p:cNvPr id="0" name=""/>
                      <p:cNvPicPr/>
                      <p:nvPr/>
                    </p:nvPicPr>
                    <p:blipFill>
                      <a:blip r:embed="rId128"/>
                      <a:stretch>
                        <a:fillRect/>
                      </a:stretch>
                    </p:blipFill>
                    <p:spPr>
                      <a:xfrm>
                        <a:off x="1588" y="1588"/>
                        <a:ext cx="1587" cy="1587"/>
                      </a:xfrm>
                      <a:prstGeom prst="rect">
                        <a:avLst/>
                      </a:prstGeom>
                    </p:spPr>
                  </p:pic>
                </p:oleObj>
              </mc:Fallback>
            </mc:AlternateContent>
          </a:graphicData>
        </a:graphic>
      </p:graphicFrame>
      <p:sp>
        <p:nvSpPr>
          <p:cNvPr id="129" name="Rechteck 128" hidden="1"/>
          <p:cNvSpPr/>
          <p:nvPr>
            <p:custDataLst>
              <p:tags r:id="rId3"/>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000" dirty="0">
              <a:latin typeface="Calibri"/>
              <a:sym typeface="Calibri"/>
            </a:endParaRPr>
          </a:p>
        </p:txBody>
      </p:sp>
      <p:sp>
        <p:nvSpPr>
          <p:cNvPr id="2" name="Titel 1"/>
          <p:cNvSpPr>
            <a:spLocks noGrp="1"/>
          </p:cNvSpPr>
          <p:nvPr>
            <p:ph type="title"/>
          </p:nvPr>
        </p:nvSpPr>
        <p:spPr>
          <a:xfrm>
            <a:off x="251520" y="116632"/>
            <a:ext cx="5711130" cy="706090"/>
          </a:xfrm>
        </p:spPr>
        <p:txBody>
          <a:bodyPr/>
          <a:lstStyle/>
          <a:p>
            <a:r>
              <a:rPr lang="en-US" dirty="0" smtClean="0">
                <a:solidFill>
                  <a:schemeClr val="accent1"/>
                </a:solidFill>
              </a:rPr>
              <a:t>Project plan - visualized using a Gantt-Chart</a:t>
            </a:r>
            <a:endParaRPr lang="en-US" dirty="0">
              <a:solidFill>
                <a:schemeClr val="accent1"/>
              </a:solidFill>
            </a:endParaRPr>
          </a:p>
        </p:txBody>
      </p:sp>
      <p:sp>
        <p:nvSpPr>
          <p:cNvPr id="4" name="Textplatzhalter 2"/>
          <p:cNvSpPr>
            <a:spLocks noGrp="1"/>
          </p:cNvSpPr>
          <p:nvPr>
            <p:custDataLst>
              <p:tags r:id="rId4"/>
            </p:custDataLst>
          </p:nvPr>
        </p:nvSpPr>
        <p:spPr bwMode="auto">
          <a:xfrm>
            <a:off x="2659063" y="1484313"/>
            <a:ext cx="1485899"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E7DC5440-C574-4CF6-B912-A2916A1F4D5E}" type="datetime'''''''Ma''y'''''''''''''''''''''''''''''''''''''''''''''''">
              <a:rPr lang="en-US" altLang="en-US" sz="1400" b="1"/>
              <a:pPr/>
              <a:t>May</a:t>
            </a:fld>
            <a:endParaRPr lang="en-US" sz="1400" b="1" dirty="0">
              <a:sym typeface="+mn-lt"/>
            </a:endParaRPr>
          </a:p>
        </p:txBody>
      </p:sp>
      <p:sp>
        <p:nvSpPr>
          <p:cNvPr id="5" name="Textplatzhalter 2"/>
          <p:cNvSpPr>
            <a:spLocks noGrp="1"/>
          </p:cNvSpPr>
          <p:nvPr>
            <p:custDataLst>
              <p:tags r:id="rId5"/>
            </p:custDataLst>
          </p:nvPr>
        </p:nvSpPr>
        <p:spPr bwMode="auto">
          <a:xfrm>
            <a:off x="4144963" y="1484313"/>
            <a:ext cx="2189161"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E8EE2B7E-0B23-4782-B6A1-2E7A9E1BFF47}" type="datetime'''''J''''''un'''''''''''''''''''''''">
              <a:rPr lang="en-US" altLang="en-US" sz="1400" b="1"/>
              <a:pPr/>
              <a:t>Jun</a:t>
            </a:fld>
            <a:endParaRPr lang="en-US" sz="1400" b="1" dirty="0">
              <a:sym typeface="+mn-lt"/>
            </a:endParaRPr>
          </a:p>
        </p:txBody>
      </p:sp>
      <p:sp>
        <p:nvSpPr>
          <p:cNvPr id="6" name="Textplatzhalter 2"/>
          <p:cNvSpPr>
            <a:spLocks noGrp="1"/>
          </p:cNvSpPr>
          <p:nvPr>
            <p:custDataLst>
              <p:tags r:id="rId6"/>
            </p:custDataLst>
          </p:nvPr>
        </p:nvSpPr>
        <p:spPr bwMode="auto">
          <a:xfrm>
            <a:off x="6334124" y="1484313"/>
            <a:ext cx="1955801"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D5EB60B8-2C0B-49E0-913D-551291E03C6C}" type="datetime'''''''J''''''''''''''u''''''''l'''''''''''''''''''''''''''''">
              <a:rPr lang="en-US" altLang="en-US" sz="1400" b="1"/>
              <a:pPr/>
              <a:t>Jul</a:t>
            </a:fld>
            <a:endParaRPr lang="en-US" sz="1400" b="1" dirty="0">
              <a:sym typeface="+mn-lt"/>
            </a:endParaRPr>
          </a:p>
        </p:txBody>
      </p:sp>
      <p:sp>
        <p:nvSpPr>
          <p:cNvPr id="7" name="Textplatzhalter 2"/>
          <p:cNvSpPr>
            <a:spLocks noGrp="1"/>
          </p:cNvSpPr>
          <p:nvPr>
            <p:custDataLst>
              <p:tags r:id="rId7"/>
            </p:custDataLst>
          </p:nvPr>
        </p:nvSpPr>
        <p:spPr bwMode="auto">
          <a:xfrm>
            <a:off x="2669307" y="1744663"/>
            <a:ext cx="390525"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400" b="1" dirty="0" smtClean="0">
                <a:sym typeface="+mn-lt"/>
              </a:rPr>
              <a:t>19</a:t>
            </a:r>
            <a:endParaRPr lang="en-US" sz="1400" b="1" dirty="0">
              <a:sym typeface="+mn-lt"/>
            </a:endParaRPr>
          </a:p>
        </p:txBody>
      </p:sp>
      <p:sp>
        <p:nvSpPr>
          <p:cNvPr id="8" name="Textplatzhalter 2"/>
          <p:cNvSpPr>
            <a:spLocks noGrp="1"/>
          </p:cNvSpPr>
          <p:nvPr>
            <p:custDataLst>
              <p:tags r:id="rId8"/>
            </p:custDataLst>
          </p:nvPr>
        </p:nvSpPr>
        <p:spPr bwMode="auto">
          <a:xfrm>
            <a:off x="3049588" y="1744663"/>
            <a:ext cx="547688"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1400" b="1" dirty="0" smtClean="0"/>
              <a:t>20</a:t>
            </a:r>
            <a:endParaRPr lang="en-US" sz="1400" b="1" dirty="0">
              <a:sym typeface="+mn-lt"/>
            </a:endParaRPr>
          </a:p>
        </p:txBody>
      </p:sp>
      <p:sp>
        <p:nvSpPr>
          <p:cNvPr id="9" name="Textplatzhalter 2"/>
          <p:cNvSpPr>
            <a:spLocks noGrp="1"/>
          </p:cNvSpPr>
          <p:nvPr>
            <p:custDataLst>
              <p:tags r:id="rId9"/>
            </p:custDataLst>
          </p:nvPr>
        </p:nvSpPr>
        <p:spPr bwMode="auto">
          <a:xfrm>
            <a:off x="3597275" y="1744663"/>
            <a:ext cx="547688"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400" b="1" dirty="0" smtClean="0">
                <a:sym typeface="+mn-lt"/>
              </a:rPr>
              <a:t>21</a:t>
            </a:r>
            <a:endParaRPr lang="en-US" sz="1400" b="1" dirty="0">
              <a:sym typeface="+mn-lt"/>
            </a:endParaRPr>
          </a:p>
        </p:txBody>
      </p:sp>
      <p:sp>
        <p:nvSpPr>
          <p:cNvPr id="10" name="Textplatzhalter 2"/>
          <p:cNvSpPr>
            <a:spLocks noGrp="1"/>
          </p:cNvSpPr>
          <p:nvPr>
            <p:custDataLst>
              <p:tags r:id="rId10"/>
            </p:custDataLst>
          </p:nvPr>
        </p:nvSpPr>
        <p:spPr bwMode="auto">
          <a:xfrm>
            <a:off x="4144963" y="1744663"/>
            <a:ext cx="547688"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379EA33E-D4BA-4152-9126-9E5803F38EE2}" type="datetime'2''''''''''1'''">
              <a:rPr lang="en-US" altLang="en-US" sz="1400" b="1"/>
              <a:pPr/>
              <a:t>21</a:t>
            </a:fld>
            <a:endParaRPr lang="en-US" sz="1400" b="1" dirty="0">
              <a:sym typeface="+mn-lt"/>
            </a:endParaRPr>
          </a:p>
        </p:txBody>
      </p:sp>
      <p:sp>
        <p:nvSpPr>
          <p:cNvPr id="11" name="Textplatzhalter 2"/>
          <p:cNvSpPr>
            <a:spLocks noGrp="1"/>
          </p:cNvSpPr>
          <p:nvPr>
            <p:custDataLst>
              <p:tags r:id="rId11"/>
            </p:custDataLst>
          </p:nvPr>
        </p:nvSpPr>
        <p:spPr bwMode="auto">
          <a:xfrm>
            <a:off x="4692650" y="1744663"/>
            <a:ext cx="547688"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BD1C4E72-F5C6-479E-978E-ED86D8D60BAD}" type="datetime'''2''''''''''''''''''''''''''2'''''''''''''">
              <a:rPr lang="en-US" altLang="en-US" sz="1400" b="1"/>
              <a:pPr/>
              <a:t>22</a:t>
            </a:fld>
            <a:endParaRPr lang="en-US" sz="1400" b="1" dirty="0">
              <a:sym typeface="+mn-lt"/>
            </a:endParaRPr>
          </a:p>
        </p:txBody>
      </p:sp>
      <p:sp>
        <p:nvSpPr>
          <p:cNvPr id="12" name="Textplatzhalter 2"/>
          <p:cNvSpPr>
            <a:spLocks noGrp="1"/>
          </p:cNvSpPr>
          <p:nvPr>
            <p:custDataLst>
              <p:tags r:id="rId12"/>
            </p:custDataLst>
          </p:nvPr>
        </p:nvSpPr>
        <p:spPr bwMode="auto">
          <a:xfrm>
            <a:off x="5240338" y="1744663"/>
            <a:ext cx="547688"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0F8A97AB-3ED7-4A7D-892C-26E00AD73DF2}" type="datetime'''''''''''''''''''''''''''''''''''2''''''''''''''''3'''''">
              <a:rPr lang="en-US" altLang="en-US" sz="1400" b="1"/>
              <a:pPr/>
              <a:t>23</a:t>
            </a:fld>
            <a:endParaRPr lang="en-US" sz="1400" b="1" dirty="0">
              <a:sym typeface="+mn-lt"/>
            </a:endParaRPr>
          </a:p>
        </p:txBody>
      </p:sp>
      <p:sp>
        <p:nvSpPr>
          <p:cNvPr id="13" name="Textplatzhalter 2"/>
          <p:cNvSpPr>
            <a:spLocks noGrp="1"/>
          </p:cNvSpPr>
          <p:nvPr>
            <p:custDataLst>
              <p:tags r:id="rId13"/>
            </p:custDataLst>
          </p:nvPr>
        </p:nvSpPr>
        <p:spPr bwMode="auto">
          <a:xfrm>
            <a:off x="5788025" y="1744663"/>
            <a:ext cx="546100"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1BAE2158-1638-4E00-806D-2FA2CDE580C5}" type="datetime'''''''''''''''''''''''''2''4'''''''''''''''">
              <a:rPr lang="en-US" altLang="en-US" sz="1400" b="1"/>
              <a:pPr/>
              <a:t>24</a:t>
            </a:fld>
            <a:endParaRPr lang="en-US" sz="1400" b="1" dirty="0">
              <a:sym typeface="+mn-lt"/>
            </a:endParaRPr>
          </a:p>
        </p:txBody>
      </p:sp>
      <p:sp>
        <p:nvSpPr>
          <p:cNvPr id="14" name="Textplatzhalter 2"/>
          <p:cNvSpPr>
            <a:spLocks noGrp="1"/>
          </p:cNvSpPr>
          <p:nvPr>
            <p:custDataLst>
              <p:tags r:id="rId14"/>
            </p:custDataLst>
          </p:nvPr>
        </p:nvSpPr>
        <p:spPr bwMode="auto">
          <a:xfrm>
            <a:off x="6334125" y="1744663"/>
            <a:ext cx="424495"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CCD4C26F-1AD6-42B2-83AE-AB65FF2E89F8}" type="datetime'''''''2''5'''''''''''''''''''''''''''''''''''''''">
              <a:rPr lang="en-US" altLang="en-US" sz="1400" b="1"/>
              <a:pPr/>
              <a:t>25</a:t>
            </a:fld>
            <a:endParaRPr lang="en-US" sz="1400" b="1" dirty="0">
              <a:sym typeface="+mn-lt"/>
            </a:endParaRPr>
          </a:p>
        </p:txBody>
      </p:sp>
      <p:sp>
        <p:nvSpPr>
          <p:cNvPr id="15" name="Textplatzhalter 2"/>
          <p:cNvSpPr>
            <a:spLocks noGrp="1"/>
          </p:cNvSpPr>
          <p:nvPr>
            <p:custDataLst>
              <p:tags r:id="rId15"/>
            </p:custDataLst>
          </p:nvPr>
        </p:nvSpPr>
        <p:spPr bwMode="auto">
          <a:xfrm>
            <a:off x="6755049" y="1744663"/>
            <a:ext cx="484809"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182314F0-41BF-4BBF-8A97-A4699E4E4A45}" type="datetime'''''2''''''''''''''''''''''''''''''''''''''''''6'''''''">
              <a:rPr lang="en-US" altLang="en-US" sz="1400" b="1"/>
              <a:pPr/>
              <a:t>26</a:t>
            </a:fld>
            <a:endParaRPr lang="en-US" sz="1400" b="1" dirty="0">
              <a:sym typeface="+mn-lt"/>
            </a:endParaRPr>
          </a:p>
        </p:txBody>
      </p:sp>
      <p:sp>
        <p:nvSpPr>
          <p:cNvPr id="16" name="Textplatzhalter 2"/>
          <p:cNvSpPr>
            <a:spLocks noGrp="1"/>
          </p:cNvSpPr>
          <p:nvPr>
            <p:custDataLst>
              <p:tags r:id="rId16"/>
            </p:custDataLst>
          </p:nvPr>
        </p:nvSpPr>
        <p:spPr bwMode="auto">
          <a:xfrm>
            <a:off x="7239858" y="1744663"/>
            <a:ext cx="439501"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2727C467-5AE5-484C-BEE1-B1443B8EBE20}" type="datetime'''''''''''''''''''2''''''''''''''''''''''''''''''''''''7'''">
              <a:rPr lang="en-US" altLang="en-US" sz="1400" b="1"/>
              <a:pPr/>
              <a:t>27</a:t>
            </a:fld>
            <a:endParaRPr lang="en-US" sz="1400" b="1" dirty="0">
              <a:sym typeface="+mn-lt"/>
            </a:endParaRPr>
          </a:p>
        </p:txBody>
      </p:sp>
      <p:sp>
        <p:nvSpPr>
          <p:cNvPr id="17" name="Textplatzhalter 2"/>
          <p:cNvSpPr>
            <a:spLocks noGrp="1"/>
          </p:cNvSpPr>
          <p:nvPr>
            <p:custDataLst>
              <p:tags r:id="rId17"/>
            </p:custDataLst>
          </p:nvPr>
        </p:nvSpPr>
        <p:spPr bwMode="auto">
          <a:xfrm>
            <a:off x="7679360" y="1743075"/>
            <a:ext cx="610564" cy="260350"/>
          </a:xfrm>
          <a:prstGeom prst="rect">
            <a:avLst/>
          </a:prstGeom>
          <a:solidFill>
            <a:schemeClr val="bg1"/>
          </a:solidFill>
          <a:ln w="9525">
            <a:solidFill>
              <a:schemeClr val="tx1"/>
            </a:solidFill>
          </a:ln>
        </p:spPr>
        <p:txBody>
          <a:bodyPr vert="horz" wrap="none" lIns="0" tIns="23813" rIns="0" bIns="23813" numCol="1" spcCol="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fld id="{D849D0EE-5D96-4920-9376-A0DC01B20FB0}" type="datetime'''''2''''''''8'''''''''''">
              <a:rPr lang="en-US" altLang="en-US" sz="1400" b="1"/>
              <a:pPr/>
              <a:t>28</a:t>
            </a:fld>
            <a:endParaRPr lang="en-US" sz="1400" b="1" dirty="0">
              <a:sym typeface="+mn-lt"/>
            </a:endParaRPr>
          </a:p>
        </p:txBody>
      </p:sp>
      <p:cxnSp>
        <p:nvCxnSpPr>
          <p:cNvPr id="25" name="Gerade Verbindung 24"/>
          <p:cNvCxnSpPr/>
          <p:nvPr>
            <p:custDataLst>
              <p:tags r:id="rId18"/>
            </p:custDataLst>
          </p:nvPr>
        </p:nvCxnSpPr>
        <p:spPr bwMode="auto">
          <a:xfrm>
            <a:off x="8891588" y="2005013"/>
            <a:ext cx="0" cy="4249738"/>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p:custDataLst>
              <p:tags r:id="rId19"/>
            </p:custDataLst>
          </p:nvPr>
        </p:nvCxnSpPr>
        <p:spPr bwMode="auto">
          <a:xfrm>
            <a:off x="3049588" y="2005013"/>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p:custDataLst>
              <p:tags r:id="rId20"/>
            </p:custDataLst>
          </p:nvPr>
        </p:nvCxnSpPr>
        <p:spPr bwMode="auto">
          <a:xfrm>
            <a:off x="2659063" y="2005013"/>
            <a:ext cx="0" cy="4249738"/>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custDataLst>
              <p:tags r:id="rId21"/>
            </p:custDataLst>
          </p:nvPr>
        </p:nvCxnSpPr>
        <p:spPr bwMode="auto">
          <a:xfrm>
            <a:off x="6755049" y="2020888"/>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p:custDataLst>
              <p:tags r:id="rId22"/>
            </p:custDataLst>
          </p:nvPr>
        </p:nvCxnSpPr>
        <p:spPr bwMode="auto">
          <a:xfrm>
            <a:off x="8289925" y="2005013"/>
            <a:ext cx="0" cy="4249738"/>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custDataLst>
              <p:tags r:id="rId23"/>
            </p:custDataLst>
          </p:nvPr>
        </p:nvCxnSpPr>
        <p:spPr bwMode="auto">
          <a:xfrm>
            <a:off x="7679359" y="2017264"/>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custDataLst>
              <p:tags r:id="rId24"/>
            </p:custDataLst>
          </p:nvPr>
        </p:nvCxnSpPr>
        <p:spPr bwMode="auto">
          <a:xfrm>
            <a:off x="4144963" y="2005013"/>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p:custDataLst>
              <p:tags r:id="rId25"/>
            </p:custDataLst>
          </p:nvPr>
        </p:nvCxnSpPr>
        <p:spPr bwMode="auto">
          <a:xfrm>
            <a:off x="4692650" y="2003424"/>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custDataLst>
              <p:tags r:id="rId26"/>
            </p:custDataLst>
          </p:nvPr>
        </p:nvCxnSpPr>
        <p:spPr bwMode="auto">
          <a:xfrm>
            <a:off x="5788025" y="2005013"/>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p:custDataLst>
              <p:tags r:id="rId27"/>
            </p:custDataLst>
          </p:nvPr>
        </p:nvCxnSpPr>
        <p:spPr bwMode="auto">
          <a:xfrm>
            <a:off x="5240338" y="2005013"/>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custDataLst>
              <p:tags r:id="rId28"/>
            </p:custDataLst>
          </p:nvPr>
        </p:nvCxnSpPr>
        <p:spPr bwMode="auto">
          <a:xfrm>
            <a:off x="7239858" y="2003424"/>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custDataLst>
              <p:tags r:id="rId29"/>
            </p:custDataLst>
          </p:nvPr>
        </p:nvCxnSpPr>
        <p:spPr bwMode="auto">
          <a:xfrm>
            <a:off x="6334125" y="2005013"/>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custDataLst>
              <p:tags r:id="rId30"/>
            </p:custDataLst>
          </p:nvPr>
        </p:nvCxnSpPr>
        <p:spPr bwMode="auto">
          <a:xfrm>
            <a:off x="3597275" y="2005013"/>
            <a:ext cx="0" cy="4249738"/>
          </a:xfrm>
          <a:prstGeom prst="line">
            <a:avLst/>
          </a:prstGeom>
          <a:ln w="31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p:custDataLst>
              <p:tags r:id="rId31"/>
            </p:custDataLst>
          </p:nvPr>
        </p:nvCxnSpPr>
        <p:spPr bwMode="auto">
          <a:xfrm>
            <a:off x="719138" y="2005013"/>
            <a:ext cx="0" cy="4249738"/>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p:custDataLst>
              <p:tags r:id="rId32"/>
            </p:custDataLst>
          </p:nvPr>
        </p:nvCxnSpPr>
        <p:spPr bwMode="auto">
          <a:xfrm>
            <a:off x="719138" y="3386138"/>
            <a:ext cx="8172450"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p:custDataLst>
              <p:tags r:id="rId33"/>
            </p:custDataLst>
          </p:nvPr>
        </p:nvCxnSpPr>
        <p:spPr bwMode="auto">
          <a:xfrm>
            <a:off x="719138" y="4341813"/>
            <a:ext cx="8172450"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p:custDataLst>
              <p:tags r:id="rId34"/>
            </p:custDataLst>
          </p:nvPr>
        </p:nvCxnSpPr>
        <p:spPr bwMode="auto">
          <a:xfrm>
            <a:off x="719138" y="3067050"/>
            <a:ext cx="8172450"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custDataLst>
              <p:tags r:id="rId35"/>
            </p:custDataLst>
          </p:nvPr>
        </p:nvCxnSpPr>
        <p:spPr bwMode="auto">
          <a:xfrm>
            <a:off x="719138" y="2747963"/>
            <a:ext cx="8172450" cy="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p:custDataLst>
              <p:tags r:id="rId36"/>
            </p:custDataLst>
          </p:nvPr>
        </p:nvCxnSpPr>
        <p:spPr bwMode="auto">
          <a:xfrm>
            <a:off x="719138" y="4979988"/>
            <a:ext cx="8172450"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p:custDataLst>
              <p:tags r:id="rId37"/>
            </p:custDataLst>
          </p:nvPr>
        </p:nvCxnSpPr>
        <p:spPr bwMode="auto">
          <a:xfrm>
            <a:off x="719138" y="5297488"/>
            <a:ext cx="8172450"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p:custDataLst>
              <p:tags r:id="rId38"/>
            </p:custDataLst>
          </p:nvPr>
        </p:nvCxnSpPr>
        <p:spPr bwMode="auto">
          <a:xfrm>
            <a:off x="719138" y="5935663"/>
            <a:ext cx="8172450"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p:custDataLst>
              <p:tags r:id="rId39"/>
            </p:custDataLst>
          </p:nvPr>
        </p:nvCxnSpPr>
        <p:spPr bwMode="auto">
          <a:xfrm>
            <a:off x="719138" y="5616575"/>
            <a:ext cx="8172450"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p:custDataLst>
              <p:tags r:id="rId40"/>
            </p:custDataLst>
          </p:nvPr>
        </p:nvCxnSpPr>
        <p:spPr bwMode="auto">
          <a:xfrm>
            <a:off x="719138" y="3705225"/>
            <a:ext cx="8172450"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p:custDataLst>
              <p:tags r:id="rId41"/>
            </p:custDataLst>
          </p:nvPr>
        </p:nvCxnSpPr>
        <p:spPr bwMode="auto">
          <a:xfrm>
            <a:off x="719138" y="4660900"/>
            <a:ext cx="8172450"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p:custDataLst>
              <p:tags r:id="rId42"/>
            </p:custDataLst>
          </p:nvPr>
        </p:nvCxnSpPr>
        <p:spPr bwMode="auto">
          <a:xfrm>
            <a:off x="719138" y="4022725"/>
            <a:ext cx="8172450"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custDataLst>
              <p:tags r:id="rId43"/>
            </p:custDataLst>
          </p:nvPr>
        </p:nvCxnSpPr>
        <p:spPr bwMode="gray">
          <a:xfrm>
            <a:off x="7956376" y="2017264"/>
            <a:ext cx="0" cy="4249738"/>
          </a:xfrm>
          <a:prstGeom prst="line">
            <a:avLst/>
          </a:prstGeom>
          <a:ln w="19050">
            <a:solidFill>
              <a:schemeClr val="accent2"/>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p:custDataLst>
              <p:tags r:id="rId44"/>
            </p:custDataLst>
          </p:nvPr>
        </p:nvCxnSpPr>
        <p:spPr bwMode="gray">
          <a:xfrm>
            <a:off x="5004048" y="2003424"/>
            <a:ext cx="0" cy="4249738"/>
          </a:xfrm>
          <a:prstGeom prst="line">
            <a:avLst/>
          </a:prstGeom>
          <a:ln w="19050">
            <a:solidFill>
              <a:schemeClr val="accent2"/>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Gerade Verbindung 46"/>
          <p:cNvCxnSpPr/>
          <p:nvPr>
            <p:custDataLst>
              <p:tags r:id="rId45"/>
            </p:custDataLst>
          </p:nvPr>
        </p:nvCxnSpPr>
        <p:spPr bwMode="auto">
          <a:xfrm>
            <a:off x="719138" y="6254750"/>
            <a:ext cx="8172450" cy="0"/>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p:custDataLst>
              <p:tags r:id="rId46"/>
            </p:custDataLst>
          </p:nvPr>
        </p:nvCxnSpPr>
        <p:spPr bwMode="auto">
          <a:xfrm>
            <a:off x="2867188" y="2017264"/>
            <a:ext cx="0" cy="4350199"/>
          </a:xfrm>
          <a:prstGeom prst="line">
            <a:avLst/>
          </a:prstGeom>
          <a:ln w="19050">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p:custDataLst>
              <p:tags r:id="rId47"/>
            </p:custDataLst>
          </p:nvPr>
        </p:nvCxnSpPr>
        <p:spPr bwMode="auto">
          <a:xfrm>
            <a:off x="719138" y="2005013"/>
            <a:ext cx="8172450" cy="0"/>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Ellipse 49"/>
          <p:cNvSpPr/>
          <p:nvPr>
            <p:custDataLst>
              <p:tags r:id="rId48"/>
            </p:custDataLst>
          </p:nvPr>
        </p:nvSpPr>
        <p:spPr bwMode="auto">
          <a:xfrm>
            <a:off x="8488363" y="4400550"/>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Ellipse 56"/>
          <p:cNvSpPr/>
          <p:nvPr>
            <p:custDataLst>
              <p:tags r:id="rId49"/>
            </p:custDataLst>
          </p:nvPr>
        </p:nvSpPr>
        <p:spPr bwMode="auto">
          <a:xfrm>
            <a:off x="8488363" y="2806700"/>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Ellipse 51"/>
          <p:cNvSpPr/>
          <p:nvPr>
            <p:custDataLst>
              <p:tags r:id="rId50"/>
            </p:custDataLst>
          </p:nvPr>
        </p:nvSpPr>
        <p:spPr bwMode="auto">
          <a:xfrm>
            <a:off x="8488363" y="3444875"/>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Ellipse 52"/>
          <p:cNvSpPr/>
          <p:nvPr>
            <p:custDataLst>
              <p:tags r:id="rId51"/>
            </p:custDataLst>
          </p:nvPr>
        </p:nvSpPr>
        <p:spPr bwMode="auto">
          <a:xfrm>
            <a:off x="8488363" y="3125788"/>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Ellipse 59"/>
          <p:cNvSpPr/>
          <p:nvPr>
            <p:custDataLst>
              <p:tags r:id="rId52"/>
            </p:custDataLst>
          </p:nvPr>
        </p:nvSpPr>
        <p:spPr bwMode="auto">
          <a:xfrm>
            <a:off x="8488363" y="3762375"/>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Ellipse 50"/>
          <p:cNvSpPr/>
          <p:nvPr>
            <p:custDataLst>
              <p:tags r:id="rId53"/>
            </p:custDataLst>
          </p:nvPr>
        </p:nvSpPr>
        <p:spPr bwMode="auto">
          <a:xfrm>
            <a:off x="8488363" y="5675313"/>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Ellipse 53"/>
          <p:cNvSpPr/>
          <p:nvPr>
            <p:custDataLst>
              <p:tags r:id="rId54"/>
            </p:custDataLst>
          </p:nvPr>
        </p:nvSpPr>
        <p:spPr bwMode="auto">
          <a:xfrm>
            <a:off x="8488363" y="4081463"/>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Ellipse 55"/>
          <p:cNvSpPr/>
          <p:nvPr>
            <p:custDataLst>
              <p:tags r:id="rId55"/>
            </p:custDataLst>
          </p:nvPr>
        </p:nvSpPr>
        <p:spPr bwMode="auto">
          <a:xfrm>
            <a:off x="8488363" y="5037138"/>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Ellipse 58"/>
          <p:cNvSpPr/>
          <p:nvPr>
            <p:custDataLst>
              <p:tags r:id="rId56"/>
            </p:custDataLst>
          </p:nvPr>
        </p:nvSpPr>
        <p:spPr bwMode="auto">
          <a:xfrm>
            <a:off x="8488363" y="5994400"/>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Ellipse 57"/>
          <p:cNvSpPr/>
          <p:nvPr>
            <p:custDataLst>
              <p:tags r:id="rId57"/>
            </p:custDataLst>
          </p:nvPr>
        </p:nvSpPr>
        <p:spPr bwMode="auto">
          <a:xfrm>
            <a:off x="8488363" y="4719638"/>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Ellipse 54"/>
          <p:cNvSpPr/>
          <p:nvPr>
            <p:custDataLst>
              <p:tags r:id="rId58"/>
            </p:custDataLst>
          </p:nvPr>
        </p:nvSpPr>
        <p:spPr bwMode="auto">
          <a:xfrm>
            <a:off x="8488363" y="5356225"/>
            <a:ext cx="203200" cy="2032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Bogen 64"/>
          <p:cNvSpPr/>
          <p:nvPr>
            <p:custDataLst>
              <p:tags r:id="rId59"/>
            </p:custDataLst>
          </p:nvPr>
        </p:nvSpPr>
        <p:spPr bwMode="gray">
          <a:xfrm>
            <a:off x="8488363" y="3125788"/>
            <a:ext cx="203200" cy="203200"/>
          </a:xfrm>
          <a:prstGeom prst="arc">
            <a:avLst>
              <a:gd name="adj1" fmla="val 16200000"/>
              <a:gd name="adj2" fmla="val 0"/>
            </a:avLst>
          </a:prstGeom>
          <a:solidFill>
            <a:srgbClr val="4C6C9C"/>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Bogen 63"/>
          <p:cNvSpPr/>
          <p:nvPr>
            <p:custDataLst>
              <p:tags r:id="rId60"/>
            </p:custDataLst>
          </p:nvPr>
        </p:nvSpPr>
        <p:spPr bwMode="gray">
          <a:xfrm>
            <a:off x="8488363" y="3444875"/>
            <a:ext cx="203200" cy="203200"/>
          </a:xfrm>
          <a:prstGeom prst="arc">
            <a:avLst>
              <a:gd name="adj1" fmla="val 16200000"/>
              <a:gd name="adj2" fmla="val 0"/>
            </a:avLst>
          </a:prstGeom>
          <a:solidFill>
            <a:srgbClr val="4C6C9C"/>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Bogen 61"/>
          <p:cNvSpPr/>
          <p:nvPr>
            <p:custDataLst>
              <p:tags r:id="rId61"/>
            </p:custDataLst>
          </p:nvPr>
        </p:nvSpPr>
        <p:spPr bwMode="gray">
          <a:xfrm>
            <a:off x="8488363" y="5037138"/>
            <a:ext cx="203200" cy="203200"/>
          </a:xfrm>
          <a:prstGeom prst="arc">
            <a:avLst>
              <a:gd name="adj1" fmla="val 16200000"/>
              <a:gd name="adj2" fmla="val 0"/>
            </a:avLst>
          </a:prstGeom>
          <a:solidFill>
            <a:srgbClr val="9DB1CF"/>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Bogen 62"/>
          <p:cNvSpPr/>
          <p:nvPr>
            <p:custDataLst>
              <p:tags r:id="rId62"/>
            </p:custDataLst>
          </p:nvPr>
        </p:nvSpPr>
        <p:spPr bwMode="gray">
          <a:xfrm>
            <a:off x="8488363" y="4081463"/>
            <a:ext cx="203200" cy="203200"/>
          </a:xfrm>
          <a:prstGeom prst="arc">
            <a:avLst>
              <a:gd name="adj1" fmla="val 16200000"/>
              <a:gd name="adj2" fmla="val 0"/>
            </a:avLst>
          </a:prstGeom>
          <a:solidFill>
            <a:srgbClr val="9DB1CF"/>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Bogen 68"/>
          <p:cNvSpPr/>
          <p:nvPr>
            <p:custDataLst>
              <p:tags r:id="rId63"/>
            </p:custDataLst>
          </p:nvPr>
        </p:nvSpPr>
        <p:spPr bwMode="gray">
          <a:xfrm>
            <a:off x="8488363" y="2806700"/>
            <a:ext cx="203200" cy="203200"/>
          </a:xfrm>
          <a:prstGeom prst="arc">
            <a:avLst>
              <a:gd name="adj1" fmla="val 16200000"/>
              <a:gd name="adj2" fmla="val 0"/>
            </a:avLst>
          </a:prstGeom>
          <a:solidFill>
            <a:schemeClr val="hlink"/>
          </a:solidFill>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Rechteck 71"/>
          <p:cNvSpPr/>
          <p:nvPr>
            <p:custDataLst>
              <p:tags r:id="rId64"/>
            </p:custDataLst>
          </p:nvPr>
        </p:nvSpPr>
        <p:spPr bwMode="auto">
          <a:xfrm>
            <a:off x="5240336" y="3809550"/>
            <a:ext cx="1514713" cy="98874"/>
          </a:xfrm>
          <a:prstGeom prst="rect">
            <a:avLst/>
          </a:prstGeom>
          <a:solidFill>
            <a:schemeClr val="bg1"/>
          </a:solidFill>
          <a:ln w="19050">
            <a:solidFill>
              <a:srgbClr val="4C6C9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hteck 66"/>
          <p:cNvSpPr/>
          <p:nvPr>
            <p:custDataLst>
              <p:tags r:id="rId65"/>
            </p:custDataLst>
          </p:nvPr>
        </p:nvSpPr>
        <p:spPr bwMode="auto">
          <a:xfrm>
            <a:off x="2645284" y="3492050"/>
            <a:ext cx="233363" cy="93663"/>
          </a:xfrm>
          <a:prstGeom prst="rect">
            <a:avLst/>
          </a:prstGeom>
          <a:solidFill>
            <a:schemeClr val="bg1"/>
          </a:solidFill>
          <a:ln w="19050">
            <a:solidFill>
              <a:srgbClr val="4C6C9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hteck 75"/>
          <p:cNvSpPr/>
          <p:nvPr>
            <p:custDataLst>
              <p:tags r:id="rId66"/>
            </p:custDataLst>
          </p:nvPr>
        </p:nvSpPr>
        <p:spPr bwMode="auto">
          <a:xfrm>
            <a:off x="2661159" y="4128638"/>
            <a:ext cx="934529" cy="117238"/>
          </a:xfrm>
          <a:prstGeom prst="rect">
            <a:avLst/>
          </a:prstGeom>
          <a:solidFill>
            <a:schemeClr val="bg1"/>
          </a:solidFill>
          <a:ln w="19050">
            <a:solidFill>
              <a:srgbClr val="9DB1C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hteck 73"/>
          <p:cNvSpPr/>
          <p:nvPr>
            <p:custDataLst>
              <p:tags r:id="rId67"/>
            </p:custDataLst>
          </p:nvPr>
        </p:nvSpPr>
        <p:spPr bwMode="auto">
          <a:xfrm>
            <a:off x="2878646" y="5403400"/>
            <a:ext cx="625475" cy="79375"/>
          </a:xfrm>
          <a:prstGeom prst="rect">
            <a:avLst/>
          </a:prstGeom>
          <a:solidFill>
            <a:schemeClr val="bg1"/>
          </a:solid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hteck 72"/>
          <p:cNvSpPr/>
          <p:nvPr>
            <p:custDataLst>
              <p:tags r:id="rId68"/>
            </p:custDataLst>
          </p:nvPr>
        </p:nvSpPr>
        <p:spPr bwMode="auto">
          <a:xfrm>
            <a:off x="2878646" y="4766813"/>
            <a:ext cx="1823874" cy="107263"/>
          </a:xfrm>
          <a:prstGeom prst="rect">
            <a:avLst/>
          </a:prstGeom>
          <a:solidFill>
            <a:schemeClr val="bg1"/>
          </a:solidFill>
          <a:ln w="19050">
            <a:solidFill>
              <a:srgbClr val="9DB1C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hteck 60"/>
          <p:cNvSpPr/>
          <p:nvPr>
            <p:custDataLst>
              <p:tags r:id="rId69"/>
            </p:custDataLst>
          </p:nvPr>
        </p:nvSpPr>
        <p:spPr bwMode="auto">
          <a:xfrm>
            <a:off x="2867188" y="5084313"/>
            <a:ext cx="1835332" cy="107261"/>
          </a:xfrm>
          <a:prstGeom prst="rect">
            <a:avLst/>
          </a:prstGeom>
          <a:solidFill>
            <a:schemeClr val="bg1"/>
          </a:solidFill>
          <a:ln w="19050">
            <a:solidFill>
              <a:srgbClr val="9DB1C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hteck 67"/>
          <p:cNvSpPr/>
          <p:nvPr>
            <p:custDataLst>
              <p:tags r:id="rId70"/>
            </p:custDataLst>
          </p:nvPr>
        </p:nvSpPr>
        <p:spPr bwMode="auto">
          <a:xfrm>
            <a:off x="2667062" y="3172964"/>
            <a:ext cx="211585" cy="77786"/>
          </a:xfrm>
          <a:prstGeom prst="rect">
            <a:avLst/>
          </a:prstGeom>
          <a:solidFill>
            <a:schemeClr val="bg1"/>
          </a:solidFill>
          <a:ln w="19050">
            <a:solidFill>
              <a:srgbClr val="4C6C9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hteck 74"/>
          <p:cNvSpPr/>
          <p:nvPr>
            <p:custDataLst>
              <p:tags r:id="rId71"/>
            </p:custDataLst>
          </p:nvPr>
        </p:nvSpPr>
        <p:spPr bwMode="auto">
          <a:xfrm>
            <a:off x="2878646" y="4447725"/>
            <a:ext cx="1263141" cy="79375"/>
          </a:xfrm>
          <a:prstGeom prst="rect">
            <a:avLst/>
          </a:prstGeom>
          <a:solidFill>
            <a:schemeClr val="bg1"/>
          </a:solidFill>
          <a:ln w="19050">
            <a:solidFill>
              <a:srgbClr val="9DB1C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hteck 76"/>
          <p:cNvSpPr/>
          <p:nvPr>
            <p:custDataLst>
              <p:tags r:id="rId72"/>
            </p:custDataLst>
          </p:nvPr>
        </p:nvSpPr>
        <p:spPr bwMode="auto">
          <a:xfrm>
            <a:off x="2661159" y="2853875"/>
            <a:ext cx="3144330" cy="75428"/>
          </a:xfrm>
          <a:prstGeom prst="rect">
            <a:avLst/>
          </a:prstGeom>
          <a:solidFill>
            <a:schemeClr val="bg1"/>
          </a:solidFill>
          <a:ln w="19050">
            <a:solidFill>
              <a:schemeClr val="hlink"/>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hteck 77"/>
          <p:cNvSpPr/>
          <p:nvPr>
            <p:custDataLst>
              <p:tags r:id="rId73"/>
            </p:custDataLst>
          </p:nvPr>
        </p:nvSpPr>
        <p:spPr bwMode="gray">
          <a:xfrm>
            <a:off x="4143375" y="4447725"/>
            <a:ext cx="1643062" cy="88533"/>
          </a:xfrm>
          <a:prstGeom prst="rect">
            <a:avLst/>
          </a:prstGeom>
          <a:solidFill>
            <a:srgbClr val="9DB1CF"/>
          </a:solidFill>
          <a:ln w="19050">
            <a:solidFill>
              <a:srgbClr val="9DB1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hteck 79"/>
          <p:cNvSpPr/>
          <p:nvPr>
            <p:custDataLst>
              <p:tags r:id="rId74"/>
            </p:custDataLst>
          </p:nvPr>
        </p:nvSpPr>
        <p:spPr bwMode="gray">
          <a:xfrm>
            <a:off x="5240337" y="5403399"/>
            <a:ext cx="1503811" cy="107261"/>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hteck 82"/>
          <p:cNvSpPr/>
          <p:nvPr>
            <p:custDataLst>
              <p:tags r:id="rId75"/>
            </p:custDataLst>
          </p:nvPr>
        </p:nvSpPr>
        <p:spPr bwMode="gray">
          <a:xfrm>
            <a:off x="2878646" y="3492050"/>
            <a:ext cx="718629" cy="107263"/>
          </a:xfrm>
          <a:prstGeom prst="rect">
            <a:avLst/>
          </a:prstGeom>
          <a:solidFill>
            <a:srgbClr val="4C6C9C"/>
          </a:solidFill>
          <a:ln w="19050">
            <a:solidFill>
              <a:srgbClr val="4C6C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hteck 80"/>
          <p:cNvSpPr/>
          <p:nvPr>
            <p:custDataLst>
              <p:tags r:id="rId76"/>
            </p:custDataLst>
          </p:nvPr>
        </p:nvSpPr>
        <p:spPr bwMode="gray">
          <a:xfrm>
            <a:off x="3580977" y="4128639"/>
            <a:ext cx="1111673" cy="107262"/>
          </a:xfrm>
          <a:prstGeom prst="rect">
            <a:avLst/>
          </a:prstGeom>
          <a:solidFill>
            <a:srgbClr val="9DB1CF"/>
          </a:solidFill>
          <a:ln w="19050">
            <a:solidFill>
              <a:srgbClr val="9DB1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hteck 84"/>
          <p:cNvSpPr/>
          <p:nvPr>
            <p:custDataLst>
              <p:tags r:id="rId77"/>
            </p:custDataLst>
          </p:nvPr>
        </p:nvSpPr>
        <p:spPr bwMode="gray">
          <a:xfrm>
            <a:off x="4702520" y="5084313"/>
            <a:ext cx="992351" cy="100462"/>
          </a:xfrm>
          <a:prstGeom prst="rect">
            <a:avLst/>
          </a:prstGeom>
          <a:solidFill>
            <a:srgbClr val="9DB1CF"/>
          </a:solidFill>
          <a:ln w="19050">
            <a:solidFill>
              <a:srgbClr val="9DB1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hteck 78"/>
          <p:cNvSpPr/>
          <p:nvPr>
            <p:custDataLst>
              <p:tags r:id="rId78"/>
            </p:custDataLst>
          </p:nvPr>
        </p:nvSpPr>
        <p:spPr bwMode="gray">
          <a:xfrm>
            <a:off x="5801192" y="2845489"/>
            <a:ext cx="532933" cy="87725"/>
          </a:xfrm>
          <a:prstGeom prst="rect">
            <a:avLst/>
          </a:prstGeom>
          <a:solidFill>
            <a:schemeClr val="hlink"/>
          </a:solidFill>
          <a:ln w="19050">
            <a:solidFill>
              <a:schemeClr val="hlink"/>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hteck 87"/>
          <p:cNvSpPr/>
          <p:nvPr>
            <p:custDataLst>
              <p:tags r:id="rId79"/>
            </p:custDataLst>
          </p:nvPr>
        </p:nvSpPr>
        <p:spPr bwMode="gray">
          <a:xfrm>
            <a:off x="2878646" y="3172963"/>
            <a:ext cx="718629" cy="95251"/>
          </a:xfrm>
          <a:prstGeom prst="rect">
            <a:avLst/>
          </a:prstGeom>
          <a:solidFill>
            <a:srgbClr val="4C6C9C"/>
          </a:solidFill>
          <a:ln w="19050">
            <a:solidFill>
              <a:srgbClr val="4C6C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hteck 81"/>
          <p:cNvSpPr/>
          <p:nvPr>
            <p:custDataLst>
              <p:tags r:id="rId80"/>
            </p:custDataLst>
          </p:nvPr>
        </p:nvSpPr>
        <p:spPr bwMode="gray">
          <a:xfrm>
            <a:off x="4704108" y="4766813"/>
            <a:ext cx="1082329" cy="100463"/>
          </a:xfrm>
          <a:prstGeom prst="rect">
            <a:avLst/>
          </a:prstGeom>
          <a:solidFill>
            <a:srgbClr val="9DB1CF"/>
          </a:solidFill>
          <a:ln w="19050">
            <a:solidFill>
              <a:srgbClr val="9DB1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hteck 83"/>
          <p:cNvSpPr/>
          <p:nvPr>
            <p:custDataLst>
              <p:tags r:id="rId81"/>
            </p:custDataLst>
          </p:nvPr>
        </p:nvSpPr>
        <p:spPr bwMode="gray">
          <a:xfrm>
            <a:off x="3595688" y="3809550"/>
            <a:ext cx="549274" cy="88533"/>
          </a:xfrm>
          <a:prstGeom prst="rect">
            <a:avLst/>
          </a:prstGeom>
          <a:solidFill>
            <a:srgbClr val="4C6C9C"/>
          </a:solidFill>
          <a:ln w="19050">
            <a:solidFill>
              <a:srgbClr val="4C6C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hteck 85"/>
          <p:cNvSpPr/>
          <p:nvPr>
            <p:custDataLst>
              <p:tags r:id="rId82"/>
            </p:custDataLst>
          </p:nvPr>
        </p:nvSpPr>
        <p:spPr bwMode="gray">
          <a:xfrm>
            <a:off x="6772512" y="6041576"/>
            <a:ext cx="1181027" cy="90487"/>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hteck 86"/>
          <p:cNvSpPr/>
          <p:nvPr>
            <p:custDataLst>
              <p:tags r:id="rId83"/>
            </p:custDataLst>
          </p:nvPr>
        </p:nvSpPr>
        <p:spPr bwMode="gray">
          <a:xfrm>
            <a:off x="5786437" y="5722488"/>
            <a:ext cx="968612" cy="10726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aute 88"/>
          <p:cNvSpPr/>
          <p:nvPr>
            <p:custDataLst>
              <p:tags r:id="rId84"/>
            </p:custDataLst>
          </p:nvPr>
        </p:nvSpPr>
        <p:spPr bwMode="gray">
          <a:xfrm>
            <a:off x="7880774" y="2097742"/>
            <a:ext cx="119062" cy="119062"/>
          </a:xfrm>
          <a:prstGeom prst="diamond">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aute 90"/>
          <p:cNvSpPr/>
          <p:nvPr>
            <p:custDataLst>
              <p:tags r:id="rId85"/>
            </p:custDataLst>
          </p:nvPr>
        </p:nvSpPr>
        <p:spPr bwMode="gray">
          <a:xfrm>
            <a:off x="6963253" y="2097742"/>
            <a:ext cx="119063" cy="119062"/>
          </a:xfrm>
          <a:prstGeom prst="diamond">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aute 91"/>
          <p:cNvSpPr/>
          <p:nvPr>
            <p:custDataLst>
              <p:tags r:id="rId86"/>
            </p:custDataLst>
          </p:nvPr>
        </p:nvSpPr>
        <p:spPr bwMode="gray">
          <a:xfrm>
            <a:off x="5448376" y="2086868"/>
            <a:ext cx="119063" cy="119062"/>
          </a:xfrm>
          <a:prstGeom prst="diamond">
            <a:avLst/>
          </a:prstGeom>
          <a:solidFill>
            <a:srgbClr val="808080"/>
          </a:solidFill>
          <a:ln w="190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aute 92"/>
          <p:cNvSpPr/>
          <p:nvPr>
            <p:custDataLst>
              <p:tags r:id="rId87"/>
            </p:custDataLst>
          </p:nvPr>
        </p:nvSpPr>
        <p:spPr bwMode="gray">
          <a:xfrm>
            <a:off x="6000751" y="2087077"/>
            <a:ext cx="119062" cy="119062"/>
          </a:xfrm>
          <a:prstGeom prst="diamond">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aute 93"/>
          <p:cNvSpPr/>
          <p:nvPr>
            <p:custDataLst>
              <p:tags r:id="rId88"/>
            </p:custDataLst>
          </p:nvPr>
        </p:nvSpPr>
        <p:spPr bwMode="gray">
          <a:xfrm>
            <a:off x="4401345" y="2085548"/>
            <a:ext cx="119063" cy="119063"/>
          </a:xfrm>
          <a:prstGeom prst="diamond">
            <a:avLst/>
          </a:prstGeom>
          <a:solidFill>
            <a:srgbClr val="808080"/>
          </a:solidFill>
          <a:ln w="190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aute 95"/>
          <p:cNvSpPr/>
          <p:nvPr>
            <p:custDataLst>
              <p:tags r:id="rId89"/>
            </p:custDataLst>
          </p:nvPr>
        </p:nvSpPr>
        <p:spPr bwMode="gray">
          <a:xfrm>
            <a:off x="3231356" y="2083165"/>
            <a:ext cx="119063" cy="119063"/>
          </a:xfrm>
          <a:prstGeom prst="diamond">
            <a:avLst/>
          </a:prstGeom>
          <a:solidFill>
            <a:srgbClr val="808080"/>
          </a:solidFill>
          <a:ln w="190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aute 97"/>
          <p:cNvSpPr/>
          <p:nvPr>
            <p:custDataLst>
              <p:tags r:id="rId90"/>
            </p:custDataLst>
          </p:nvPr>
        </p:nvSpPr>
        <p:spPr bwMode="gray">
          <a:xfrm>
            <a:off x="2775881" y="2071478"/>
            <a:ext cx="119062" cy="119063"/>
          </a:xfrm>
          <a:prstGeom prst="diamond">
            <a:avLst/>
          </a:prstGeom>
          <a:solidFill>
            <a:schemeClr val="accent3"/>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Gleichschenkliges Dreieck 96"/>
          <p:cNvSpPr/>
          <p:nvPr>
            <p:custDataLst>
              <p:tags r:id="rId91"/>
            </p:custDataLst>
          </p:nvPr>
        </p:nvSpPr>
        <p:spPr bwMode="gray">
          <a:xfrm>
            <a:off x="2805037" y="6377438"/>
            <a:ext cx="119063" cy="103187"/>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platzhalter 2"/>
          <p:cNvSpPr>
            <a:spLocks noGrp="1"/>
          </p:cNvSpPr>
          <p:nvPr>
            <p:custDataLst>
              <p:tags r:id="rId92"/>
            </p:custDataLst>
          </p:nvPr>
        </p:nvSpPr>
        <p:spPr bwMode="auto">
          <a:xfrm>
            <a:off x="790575" y="3757613"/>
            <a:ext cx="16510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t>Test &amp; Implementation</a:t>
            </a:r>
            <a:endParaRPr lang="en-US" sz="1400" dirty="0">
              <a:sym typeface="+mn-lt"/>
            </a:endParaRPr>
          </a:p>
        </p:txBody>
      </p:sp>
      <p:sp useBgFill="1">
        <p:nvSpPr>
          <p:cNvPr id="117" name="Textplatzhalter 2"/>
          <p:cNvSpPr>
            <a:spLocks noGrp="1"/>
          </p:cNvSpPr>
          <p:nvPr>
            <p:custDataLst>
              <p:tags r:id="rId93"/>
            </p:custDataLst>
          </p:nvPr>
        </p:nvSpPr>
        <p:spPr bwMode="auto">
          <a:xfrm>
            <a:off x="7685537" y="2252307"/>
            <a:ext cx="595485"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de-DE" altLang="en-US" sz="800" dirty="0" smtClean="0"/>
              <a:t>Final </a:t>
            </a:r>
          </a:p>
          <a:p>
            <a:pPr marL="0" indent="0" algn="ctr">
              <a:spcBef>
                <a:spcPct val="0"/>
              </a:spcBef>
              <a:spcAft>
                <a:spcPct val="0"/>
              </a:spcAft>
              <a:buNone/>
            </a:pPr>
            <a:r>
              <a:rPr lang="de-DE" altLang="en-US" sz="800" dirty="0" err="1" smtClean="0"/>
              <a:t>Presentation</a:t>
            </a:r>
            <a:endParaRPr lang="en-US" altLang="en-US" sz="800" dirty="0" smtClean="0"/>
          </a:p>
          <a:p>
            <a:pPr marL="0" indent="0" algn="ctr">
              <a:spcBef>
                <a:spcPct val="0"/>
              </a:spcBef>
              <a:spcAft>
                <a:spcPct val="0"/>
              </a:spcAft>
              <a:buNone/>
            </a:pPr>
            <a:r>
              <a:rPr lang="en-US" sz="800" dirty="0" smtClean="0">
                <a:sym typeface="+mn-lt"/>
              </a:rPr>
              <a:t>21.07.2017</a:t>
            </a:r>
            <a:endParaRPr lang="en-US" sz="800" dirty="0">
              <a:sym typeface="+mn-lt"/>
            </a:endParaRPr>
          </a:p>
        </p:txBody>
      </p:sp>
      <p:sp>
        <p:nvSpPr>
          <p:cNvPr id="100" name="Textplatzhalter 2"/>
          <p:cNvSpPr>
            <a:spLocks noGrp="1"/>
          </p:cNvSpPr>
          <p:nvPr>
            <p:custDataLst>
              <p:tags r:id="rId94"/>
            </p:custDataLst>
          </p:nvPr>
        </p:nvSpPr>
        <p:spPr bwMode="auto">
          <a:xfrm>
            <a:off x="790575" y="5351463"/>
            <a:ext cx="100488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de-DE" sz="1400" dirty="0" smtClean="0">
                <a:sym typeface="+mn-lt"/>
              </a:rPr>
              <a:t>Test on Robot</a:t>
            </a:r>
            <a:endParaRPr lang="en-US" sz="1400" dirty="0">
              <a:sym typeface="+mn-lt"/>
            </a:endParaRPr>
          </a:p>
        </p:txBody>
      </p:sp>
      <p:sp>
        <p:nvSpPr>
          <p:cNvPr id="119" name="Textplatzhalter 2"/>
          <p:cNvSpPr>
            <a:spLocks noGrp="1"/>
          </p:cNvSpPr>
          <p:nvPr>
            <p:custDataLst>
              <p:tags r:id="rId95"/>
            </p:custDataLst>
          </p:nvPr>
        </p:nvSpPr>
        <p:spPr bwMode="auto">
          <a:xfrm>
            <a:off x="790575" y="5989638"/>
            <a:ext cx="179705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sym typeface="+mn-lt"/>
              </a:rPr>
              <a:t>Evaluation &amp; Refinement</a:t>
            </a:r>
            <a:endParaRPr lang="en-US" sz="1400" dirty="0">
              <a:sym typeface="+mn-lt"/>
            </a:endParaRPr>
          </a:p>
        </p:txBody>
      </p:sp>
      <p:sp useBgFill="1">
        <p:nvSpPr>
          <p:cNvPr id="108" name="Textplatzhalter 2"/>
          <p:cNvSpPr>
            <a:spLocks noGrp="1"/>
          </p:cNvSpPr>
          <p:nvPr>
            <p:custDataLst>
              <p:tags r:id="rId96"/>
            </p:custDataLst>
          </p:nvPr>
        </p:nvSpPr>
        <p:spPr bwMode="auto">
          <a:xfrm>
            <a:off x="2753929" y="2217528"/>
            <a:ext cx="271463"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800" dirty="0"/>
              <a:t>Project </a:t>
            </a:r>
            <a:endParaRPr lang="en-US" sz="800" dirty="0" smtClean="0"/>
          </a:p>
          <a:p>
            <a:pPr marL="0" indent="0" algn="ctr">
              <a:spcBef>
                <a:spcPct val="0"/>
              </a:spcBef>
              <a:spcAft>
                <a:spcPct val="0"/>
              </a:spcAft>
              <a:buNone/>
            </a:pPr>
            <a:r>
              <a:rPr lang="en-US" sz="800" dirty="0" smtClean="0"/>
              <a:t>Plan </a:t>
            </a:r>
          </a:p>
          <a:p>
            <a:pPr marL="0" indent="0" algn="ctr">
              <a:spcBef>
                <a:spcPct val="0"/>
              </a:spcBef>
              <a:spcAft>
                <a:spcPct val="0"/>
              </a:spcAft>
              <a:buNone/>
            </a:pPr>
            <a:r>
              <a:rPr lang="en-US" sz="800" dirty="0" smtClean="0"/>
              <a:t>Presentation</a:t>
            </a:r>
          </a:p>
          <a:p>
            <a:pPr marL="0" indent="0" algn="ctr">
              <a:spcBef>
                <a:spcPct val="0"/>
              </a:spcBef>
              <a:spcAft>
                <a:spcPct val="0"/>
              </a:spcAft>
              <a:buNone/>
            </a:pPr>
            <a:r>
              <a:rPr lang="en-US" altLang="en-US" sz="800" dirty="0" smtClean="0"/>
              <a:t>12.05.2017</a:t>
            </a:r>
          </a:p>
        </p:txBody>
      </p:sp>
      <p:sp useBgFill="1">
        <p:nvSpPr>
          <p:cNvPr id="122" name="Textplatzhalter 2"/>
          <p:cNvSpPr>
            <a:spLocks noGrp="1"/>
          </p:cNvSpPr>
          <p:nvPr>
            <p:custDataLst>
              <p:tags r:id="rId97"/>
            </p:custDataLst>
          </p:nvPr>
        </p:nvSpPr>
        <p:spPr bwMode="auto">
          <a:xfrm>
            <a:off x="4261133" y="2243138"/>
            <a:ext cx="363538"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a:sym typeface="+mn-lt"/>
              </a:rPr>
              <a:t>Discussion</a:t>
            </a:r>
          </a:p>
          <a:p>
            <a:pPr marL="0" indent="0" algn="ctr">
              <a:spcBef>
                <a:spcPct val="0"/>
              </a:spcBef>
              <a:spcAft>
                <a:spcPct val="0"/>
              </a:spcAft>
              <a:buNone/>
            </a:pPr>
            <a:r>
              <a:rPr lang="en-US" sz="800" dirty="0" smtClean="0">
                <a:sym typeface="+mn-lt"/>
              </a:rPr>
              <a:t>02.06.2017</a:t>
            </a:r>
            <a:endParaRPr lang="en-US" sz="800" dirty="0">
              <a:sym typeface="+mn-lt"/>
            </a:endParaRPr>
          </a:p>
        </p:txBody>
      </p:sp>
      <p:sp useBgFill="1">
        <p:nvSpPr>
          <p:cNvPr id="123" name="Textplatzhalter 2"/>
          <p:cNvSpPr>
            <a:spLocks noGrp="1"/>
          </p:cNvSpPr>
          <p:nvPr>
            <p:custDataLst>
              <p:tags r:id="rId98"/>
            </p:custDataLst>
          </p:nvPr>
        </p:nvSpPr>
        <p:spPr bwMode="auto">
          <a:xfrm>
            <a:off x="3103178" y="2226146"/>
            <a:ext cx="423863"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smtClean="0"/>
              <a:t>Discussion</a:t>
            </a:r>
          </a:p>
          <a:p>
            <a:pPr marL="0" indent="0" algn="ctr">
              <a:spcBef>
                <a:spcPct val="0"/>
              </a:spcBef>
              <a:spcAft>
                <a:spcPct val="0"/>
              </a:spcAft>
              <a:buNone/>
            </a:pPr>
            <a:r>
              <a:rPr lang="en-US" altLang="en-US" sz="800" dirty="0" smtClean="0"/>
              <a:t>19.05.2017</a:t>
            </a:r>
            <a:endParaRPr lang="en-US" sz="800" dirty="0">
              <a:sym typeface="+mn-lt"/>
            </a:endParaRPr>
          </a:p>
        </p:txBody>
      </p:sp>
      <p:sp useBgFill="1">
        <p:nvSpPr>
          <p:cNvPr id="99" name="Textplatzhalter 2"/>
          <p:cNvSpPr>
            <a:spLocks noGrp="1"/>
          </p:cNvSpPr>
          <p:nvPr>
            <p:custDataLst>
              <p:tags r:id="rId99"/>
            </p:custDataLst>
          </p:nvPr>
        </p:nvSpPr>
        <p:spPr bwMode="auto">
          <a:xfrm>
            <a:off x="5861844" y="2232307"/>
            <a:ext cx="423863"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smtClean="0"/>
              <a:t>Intermediate</a:t>
            </a:r>
          </a:p>
          <a:p>
            <a:pPr marL="0" indent="0" algn="ctr">
              <a:spcBef>
                <a:spcPct val="0"/>
              </a:spcBef>
              <a:spcAft>
                <a:spcPct val="0"/>
              </a:spcAft>
              <a:buNone/>
            </a:pPr>
            <a:r>
              <a:rPr lang="en-US" altLang="en-US" sz="800" dirty="0" smtClean="0"/>
              <a:t>Document-</a:t>
            </a:r>
          </a:p>
          <a:p>
            <a:pPr marL="0" indent="0" algn="ctr">
              <a:spcBef>
                <a:spcPct val="0"/>
              </a:spcBef>
              <a:spcAft>
                <a:spcPct val="0"/>
              </a:spcAft>
              <a:buNone/>
            </a:pPr>
            <a:r>
              <a:rPr lang="en-US" altLang="en-US" sz="800" dirty="0" err="1" smtClean="0"/>
              <a:t>ation</a:t>
            </a:r>
            <a:endParaRPr lang="en-US" altLang="en-US" sz="800" dirty="0" smtClean="0"/>
          </a:p>
          <a:p>
            <a:pPr marL="0" indent="0" algn="ctr">
              <a:spcBef>
                <a:spcPct val="0"/>
              </a:spcBef>
              <a:spcAft>
                <a:spcPct val="0"/>
              </a:spcAft>
              <a:buNone/>
            </a:pPr>
            <a:r>
              <a:rPr lang="en-US" sz="800" dirty="0" smtClean="0">
                <a:sym typeface="+mn-lt"/>
              </a:rPr>
              <a:t>23.06.2017</a:t>
            </a:r>
            <a:endParaRPr lang="en-US" sz="800" dirty="0">
              <a:sym typeface="+mn-lt"/>
            </a:endParaRPr>
          </a:p>
        </p:txBody>
      </p:sp>
      <p:sp useBgFill="1">
        <p:nvSpPr>
          <p:cNvPr id="121" name="Textplatzhalter 2"/>
          <p:cNvSpPr>
            <a:spLocks noGrp="1"/>
          </p:cNvSpPr>
          <p:nvPr>
            <p:custDataLst>
              <p:tags r:id="rId100"/>
            </p:custDataLst>
          </p:nvPr>
        </p:nvSpPr>
        <p:spPr bwMode="auto">
          <a:xfrm>
            <a:off x="4805363" y="2242461"/>
            <a:ext cx="363538"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smtClean="0"/>
              <a:t>Project</a:t>
            </a:r>
          </a:p>
          <a:p>
            <a:pPr marL="0" indent="0" algn="ctr">
              <a:spcBef>
                <a:spcPct val="0"/>
              </a:spcBef>
              <a:spcAft>
                <a:spcPct val="0"/>
              </a:spcAft>
              <a:buNone/>
            </a:pPr>
            <a:r>
              <a:rPr lang="en-US" altLang="en-US" sz="800" dirty="0" smtClean="0"/>
              <a:t>Progress</a:t>
            </a:r>
          </a:p>
          <a:p>
            <a:pPr marL="0" indent="0" algn="ctr">
              <a:spcBef>
                <a:spcPct val="0"/>
              </a:spcBef>
              <a:spcAft>
                <a:spcPct val="0"/>
              </a:spcAft>
              <a:buNone/>
            </a:pPr>
            <a:r>
              <a:rPr lang="en-US" altLang="en-US" sz="800" dirty="0" smtClean="0"/>
              <a:t>presentation</a:t>
            </a:r>
          </a:p>
          <a:p>
            <a:pPr marL="0" indent="0" algn="ctr">
              <a:spcBef>
                <a:spcPct val="0"/>
              </a:spcBef>
              <a:spcAft>
                <a:spcPct val="0"/>
              </a:spcAft>
              <a:buNone/>
            </a:pPr>
            <a:r>
              <a:rPr lang="en-US" sz="800" dirty="0" smtClean="0">
                <a:sym typeface="+mn-lt"/>
              </a:rPr>
              <a:t>09.06.2017</a:t>
            </a:r>
            <a:endParaRPr lang="en-US" sz="800" dirty="0">
              <a:sym typeface="+mn-lt"/>
            </a:endParaRPr>
          </a:p>
        </p:txBody>
      </p:sp>
      <p:sp>
        <p:nvSpPr>
          <p:cNvPr id="102" name="Textplatzhalter 2"/>
          <p:cNvSpPr>
            <a:spLocks noGrp="1"/>
          </p:cNvSpPr>
          <p:nvPr>
            <p:custDataLst>
              <p:tags r:id="rId101"/>
            </p:custDataLst>
          </p:nvPr>
        </p:nvSpPr>
        <p:spPr bwMode="auto">
          <a:xfrm>
            <a:off x="790575" y="1768475"/>
            <a:ext cx="563563"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b"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fld id="{FA69CB47-9AB1-4FB6-8791-8C2FB65A5F03}" type="datetime'''''''''''''A''c''t''''''''''i''''v''i''''''''''t''''''y'">
              <a:rPr lang="en-US" altLang="en-US" sz="1400" b="1"/>
              <a:pPr/>
              <a:t>Activity</a:t>
            </a:fld>
            <a:endParaRPr lang="en-US" sz="1400" b="1" dirty="0">
              <a:sym typeface="+mn-lt"/>
            </a:endParaRPr>
          </a:p>
        </p:txBody>
      </p:sp>
      <p:sp useBgFill="1">
        <p:nvSpPr>
          <p:cNvPr id="104" name="Textplatzhalter 2"/>
          <p:cNvSpPr>
            <a:spLocks noGrp="1"/>
          </p:cNvSpPr>
          <p:nvPr>
            <p:custDataLst>
              <p:tags r:id="rId102"/>
            </p:custDataLst>
          </p:nvPr>
        </p:nvSpPr>
        <p:spPr bwMode="auto">
          <a:xfrm>
            <a:off x="5292809" y="2247431"/>
            <a:ext cx="423863"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smtClean="0"/>
              <a:t>Discussion</a:t>
            </a:r>
          </a:p>
          <a:p>
            <a:pPr marL="0" indent="0" algn="ctr">
              <a:spcBef>
                <a:spcPct val="0"/>
              </a:spcBef>
              <a:spcAft>
                <a:spcPct val="0"/>
              </a:spcAft>
              <a:buNone/>
            </a:pPr>
            <a:r>
              <a:rPr lang="en-US" sz="800" dirty="0" smtClean="0">
                <a:sym typeface="+mn-lt"/>
              </a:rPr>
              <a:t>16.06.2017</a:t>
            </a:r>
            <a:endParaRPr lang="en-US" sz="800" dirty="0">
              <a:sym typeface="+mn-lt"/>
            </a:endParaRPr>
          </a:p>
        </p:txBody>
      </p:sp>
      <p:sp>
        <p:nvSpPr>
          <p:cNvPr id="110" name="Textplatzhalter 2"/>
          <p:cNvSpPr>
            <a:spLocks noGrp="1"/>
          </p:cNvSpPr>
          <p:nvPr>
            <p:custDataLst>
              <p:tags r:id="rId103"/>
            </p:custDataLst>
          </p:nvPr>
        </p:nvSpPr>
        <p:spPr bwMode="auto">
          <a:xfrm>
            <a:off x="790575" y="2057400"/>
            <a:ext cx="1363663" cy="638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sym typeface="+mn-lt"/>
              </a:rPr>
              <a:t>Meetings, Reports </a:t>
            </a:r>
          </a:p>
          <a:p>
            <a:pPr marL="0" indent="0">
              <a:spcBef>
                <a:spcPct val="0"/>
              </a:spcBef>
              <a:spcAft>
                <a:spcPct val="0"/>
              </a:spcAft>
              <a:buNone/>
            </a:pPr>
            <a:r>
              <a:rPr lang="en-US" altLang="en-US" sz="1400" dirty="0" smtClean="0">
                <a:sym typeface="+mn-lt"/>
              </a:rPr>
              <a:t>and Milestones</a:t>
            </a:r>
          </a:p>
        </p:txBody>
      </p:sp>
      <p:sp>
        <p:nvSpPr>
          <p:cNvPr id="120" name="Textplatzhalter 2"/>
          <p:cNvSpPr>
            <a:spLocks noGrp="1"/>
          </p:cNvSpPr>
          <p:nvPr>
            <p:custDataLst>
              <p:tags r:id="rId104"/>
            </p:custDataLst>
          </p:nvPr>
        </p:nvSpPr>
        <p:spPr bwMode="auto">
          <a:xfrm>
            <a:off x="790575" y="3440113"/>
            <a:ext cx="13795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sym typeface="+mn-lt"/>
              </a:rPr>
              <a:t>Algorithm research</a:t>
            </a:r>
          </a:p>
        </p:txBody>
      </p:sp>
      <p:sp>
        <p:nvSpPr>
          <p:cNvPr id="105" name="Textplatzhalter 2"/>
          <p:cNvSpPr>
            <a:spLocks noGrp="1"/>
          </p:cNvSpPr>
          <p:nvPr>
            <p:custDataLst>
              <p:tags r:id="rId105"/>
            </p:custDataLst>
          </p:nvPr>
        </p:nvSpPr>
        <p:spPr bwMode="auto">
          <a:xfrm>
            <a:off x="790575" y="4714875"/>
            <a:ext cx="77152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t>Simulation</a:t>
            </a:r>
            <a:endParaRPr lang="en-US" sz="1400" dirty="0">
              <a:sym typeface="+mn-lt"/>
            </a:endParaRPr>
          </a:p>
        </p:txBody>
      </p:sp>
      <p:sp>
        <p:nvSpPr>
          <p:cNvPr id="101" name="Textplatzhalter 2"/>
          <p:cNvSpPr>
            <a:spLocks noGrp="1"/>
          </p:cNvSpPr>
          <p:nvPr>
            <p:custDataLst>
              <p:tags r:id="rId106"/>
            </p:custDataLst>
          </p:nvPr>
        </p:nvSpPr>
        <p:spPr bwMode="auto">
          <a:xfrm>
            <a:off x="790575" y="5670550"/>
            <a:ext cx="1223963"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t>Mechanical Fixes</a:t>
            </a:r>
            <a:endParaRPr lang="en-US" sz="1400" dirty="0">
              <a:sym typeface="+mn-lt"/>
            </a:endParaRPr>
          </a:p>
        </p:txBody>
      </p:sp>
      <p:sp>
        <p:nvSpPr>
          <p:cNvPr id="103" name="Textplatzhalter 2"/>
          <p:cNvSpPr>
            <a:spLocks noGrp="1"/>
          </p:cNvSpPr>
          <p:nvPr>
            <p:custDataLst>
              <p:tags r:id="rId107"/>
            </p:custDataLst>
          </p:nvPr>
        </p:nvSpPr>
        <p:spPr bwMode="auto">
          <a:xfrm>
            <a:off x="8361363" y="1768475"/>
            <a:ext cx="45878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b"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b="1" dirty="0" smtClean="0">
                <a:sym typeface="+mn-lt"/>
              </a:rPr>
              <a:t>Status</a:t>
            </a:r>
            <a:endParaRPr lang="en-US" sz="1400" b="1" dirty="0">
              <a:sym typeface="+mn-lt"/>
            </a:endParaRPr>
          </a:p>
        </p:txBody>
      </p:sp>
      <p:sp>
        <p:nvSpPr>
          <p:cNvPr id="111" name="Textplatzhalter 2"/>
          <p:cNvSpPr>
            <a:spLocks noGrp="1"/>
          </p:cNvSpPr>
          <p:nvPr>
            <p:custDataLst>
              <p:tags r:id="rId108"/>
            </p:custDataLst>
          </p:nvPr>
        </p:nvSpPr>
        <p:spPr bwMode="auto">
          <a:xfrm>
            <a:off x="790575" y="4395788"/>
            <a:ext cx="1382713"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sym typeface="+mn-lt"/>
              </a:rPr>
              <a:t>Learning Algorithm</a:t>
            </a:r>
          </a:p>
        </p:txBody>
      </p:sp>
      <p:sp useBgFill="1">
        <p:nvSpPr>
          <p:cNvPr id="114" name="Textplatzhalter 2"/>
          <p:cNvSpPr>
            <a:spLocks noGrp="1"/>
          </p:cNvSpPr>
          <p:nvPr>
            <p:custDataLst>
              <p:tags r:id="rId109"/>
            </p:custDataLst>
          </p:nvPr>
        </p:nvSpPr>
        <p:spPr bwMode="auto">
          <a:xfrm>
            <a:off x="6774333" y="2226146"/>
            <a:ext cx="461963"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smtClean="0"/>
              <a:t>Pre-final </a:t>
            </a:r>
          </a:p>
          <a:p>
            <a:pPr marL="0" indent="0" algn="ctr">
              <a:spcBef>
                <a:spcPct val="0"/>
              </a:spcBef>
              <a:spcAft>
                <a:spcPct val="0"/>
              </a:spcAft>
              <a:buNone/>
            </a:pPr>
            <a:r>
              <a:rPr lang="en-US" altLang="en-US" sz="800" dirty="0"/>
              <a:t>M</a:t>
            </a:r>
            <a:r>
              <a:rPr lang="en-US" altLang="en-US" sz="800" dirty="0" smtClean="0"/>
              <a:t>eeting</a:t>
            </a:r>
          </a:p>
          <a:p>
            <a:pPr marL="0" indent="0" algn="ctr">
              <a:spcBef>
                <a:spcPct val="0"/>
              </a:spcBef>
              <a:spcAft>
                <a:spcPct val="0"/>
              </a:spcAft>
              <a:buNone/>
            </a:pPr>
            <a:r>
              <a:rPr lang="en-US" sz="800" dirty="0" smtClean="0">
                <a:sym typeface="+mn-lt"/>
              </a:rPr>
              <a:t>07.07.2017</a:t>
            </a:r>
            <a:endParaRPr lang="en-US" sz="800" dirty="0">
              <a:sym typeface="+mn-lt"/>
            </a:endParaRPr>
          </a:p>
        </p:txBody>
      </p:sp>
      <p:sp>
        <p:nvSpPr>
          <p:cNvPr id="118" name="Textplatzhalter 2"/>
          <p:cNvSpPr>
            <a:spLocks noGrp="1"/>
          </p:cNvSpPr>
          <p:nvPr>
            <p:custDataLst>
              <p:tags r:id="rId110"/>
            </p:custDataLst>
          </p:nvPr>
        </p:nvSpPr>
        <p:spPr bwMode="auto">
          <a:xfrm>
            <a:off x="790575" y="4076700"/>
            <a:ext cx="133667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sym typeface="+mn-lt"/>
              </a:rPr>
              <a:t>State/action space</a:t>
            </a:r>
            <a:endParaRPr lang="en-US" sz="1400" dirty="0">
              <a:sym typeface="+mn-lt"/>
            </a:endParaRPr>
          </a:p>
        </p:txBody>
      </p:sp>
      <p:sp>
        <p:nvSpPr>
          <p:cNvPr id="115" name="Textplatzhalter 2"/>
          <p:cNvSpPr>
            <a:spLocks noGrp="1"/>
          </p:cNvSpPr>
          <p:nvPr>
            <p:custDataLst>
              <p:tags r:id="rId111"/>
            </p:custDataLst>
          </p:nvPr>
        </p:nvSpPr>
        <p:spPr bwMode="auto">
          <a:xfrm>
            <a:off x="2168525" y="1768475"/>
            <a:ext cx="4191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b"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ct val="0"/>
              </a:spcBef>
              <a:spcAft>
                <a:spcPct val="0"/>
              </a:spcAft>
              <a:buNone/>
            </a:pPr>
            <a:fld id="{73705445-421F-4B40-8054-4B2D4A6C1C5E}" type="datetime'''''W''''''''''e''''''''''''''''''''ek'''''''''''''''''''''''">
              <a:rPr lang="en-US" altLang="en-US" sz="1400" b="1"/>
              <a:pPr/>
              <a:t>Week</a:t>
            </a:fld>
            <a:endParaRPr lang="en-US" sz="1400" b="1" dirty="0">
              <a:sym typeface="+mn-lt"/>
            </a:endParaRPr>
          </a:p>
        </p:txBody>
      </p:sp>
      <p:sp>
        <p:nvSpPr>
          <p:cNvPr id="106" name="Textplatzhalter 2"/>
          <p:cNvSpPr>
            <a:spLocks noGrp="1"/>
          </p:cNvSpPr>
          <p:nvPr>
            <p:custDataLst>
              <p:tags r:id="rId112"/>
            </p:custDataLst>
          </p:nvPr>
        </p:nvSpPr>
        <p:spPr bwMode="auto">
          <a:xfrm>
            <a:off x="790575" y="5032375"/>
            <a:ext cx="156845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t>Reward &amp; Parameters</a:t>
            </a:r>
            <a:endParaRPr lang="en-US" sz="1400" dirty="0">
              <a:sym typeface="+mn-lt"/>
            </a:endParaRPr>
          </a:p>
        </p:txBody>
      </p:sp>
      <p:sp>
        <p:nvSpPr>
          <p:cNvPr id="113" name="Textplatzhalter 2"/>
          <p:cNvSpPr>
            <a:spLocks noGrp="1"/>
          </p:cNvSpPr>
          <p:nvPr>
            <p:custDataLst>
              <p:tags r:id="rId113"/>
            </p:custDataLst>
          </p:nvPr>
        </p:nvSpPr>
        <p:spPr bwMode="auto">
          <a:xfrm>
            <a:off x="790575" y="2801938"/>
            <a:ext cx="11255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t>Documentation</a:t>
            </a:r>
            <a:endParaRPr lang="en-US" sz="1400" dirty="0">
              <a:sym typeface="+mn-lt"/>
            </a:endParaRPr>
          </a:p>
        </p:txBody>
      </p:sp>
      <p:sp>
        <p:nvSpPr>
          <p:cNvPr id="112" name="Textplatzhalter 2"/>
          <p:cNvSpPr>
            <a:spLocks noGrp="1"/>
          </p:cNvSpPr>
          <p:nvPr>
            <p:custDataLst>
              <p:tags r:id="rId114"/>
            </p:custDataLst>
          </p:nvPr>
        </p:nvSpPr>
        <p:spPr bwMode="auto">
          <a:xfrm>
            <a:off x="790575" y="3121025"/>
            <a:ext cx="1079500"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spcAft>
                <a:spcPct val="0"/>
              </a:spcAft>
              <a:buNone/>
            </a:pPr>
            <a:r>
              <a:rPr lang="en-US" altLang="en-US" sz="1400" dirty="0" smtClean="0">
                <a:sym typeface="+mn-lt"/>
              </a:rPr>
              <a:t>Mathematical model</a:t>
            </a:r>
          </a:p>
        </p:txBody>
      </p:sp>
      <p:grpSp>
        <p:nvGrpSpPr>
          <p:cNvPr id="124" name="Gruppieren 123"/>
          <p:cNvGrpSpPr/>
          <p:nvPr/>
        </p:nvGrpSpPr>
        <p:grpSpPr>
          <a:xfrm>
            <a:off x="249238" y="2003425"/>
            <a:ext cx="403451" cy="4251323"/>
            <a:chOff x="251520" y="1789115"/>
            <a:chExt cx="403451" cy="4251323"/>
          </a:xfrm>
        </p:grpSpPr>
        <p:sp>
          <p:nvSpPr>
            <p:cNvPr id="125" name="Rechteck 124"/>
            <p:cNvSpPr/>
            <p:nvPr/>
          </p:nvSpPr>
          <p:spPr>
            <a:xfrm rot="16200000">
              <a:off x="-77772" y="2118407"/>
              <a:ext cx="1062034" cy="403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Organization</a:t>
              </a:r>
              <a:endParaRPr lang="en-US" dirty="0"/>
            </a:p>
          </p:txBody>
        </p:sp>
        <p:sp>
          <p:nvSpPr>
            <p:cNvPr id="126" name="Rechteck 125"/>
            <p:cNvSpPr/>
            <p:nvPr/>
          </p:nvSpPr>
          <p:spPr>
            <a:xfrm rot="16200000">
              <a:off x="-22573" y="3130872"/>
              <a:ext cx="951635" cy="403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Modelling</a:t>
              </a:r>
              <a:endParaRPr lang="en-US" dirty="0"/>
            </a:p>
          </p:txBody>
        </p:sp>
        <p:sp>
          <p:nvSpPr>
            <p:cNvPr id="127" name="Rechteck 126"/>
            <p:cNvSpPr/>
            <p:nvPr/>
          </p:nvSpPr>
          <p:spPr>
            <a:xfrm rot="16200000">
              <a:off x="-175116" y="4243275"/>
              <a:ext cx="1256724" cy="403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t>Reinforcement</a:t>
              </a:r>
            </a:p>
            <a:p>
              <a:pPr algn="ctr"/>
              <a:r>
                <a:rPr lang="de-DE" sz="1200" dirty="0" smtClean="0"/>
                <a:t>Learning</a:t>
              </a:r>
              <a:endParaRPr lang="en-US" dirty="0"/>
            </a:p>
          </p:txBody>
        </p:sp>
        <p:sp>
          <p:nvSpPr>
            <p:cNvPr id="128" name="Rechteck 127"/>
            <p:cNvSpPr/>
            <p:nvPr/>
          </p:nvSpPr>
          <p:spPr>
            <a:xfrm rot="16200000">
              <a:off x="-26756" y="5358713"/>
              <a:ext cx="960002" cy="403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Implement</a:t>
              </a:r>
              <a:r>
                <a:rPr lang="en-US" sz="1050" dirty="0" smtClean="0"/>
                <a:t> </a:t>
              </a:r>
              <a:r>
                <a:rPr lang="en-US" sz="1200" dirty="0" smtClean="0"/>
                <a:t>practically</a:t>
              </a:r>
              <a:endParaRPr lang="en-US" sz="1050" dirty="0" smtClean="0"/>
            </a:p>
          </p:txBody>
        </p:sp>
      </p:grpSp>
      <p:sp>
        <p:nvSpPr>
          <p:cNvPr id="3" name="Datumsplatzhalter 2"/>
          <p:cNvSpPr>
            <a:spLocks noGrp="1"/>
          </p:cNvSpPr>
          <p:nvPr>
            <p:ph type="dt" sz="half" idx="10"/>
          </p:nvPr>
        </p:nvSpPr>
        <p:spPr/>
        <p:txBody>
          <a:bodyPr/>
          <a:lstStyle/>
          <a:p>
            <a:fld id="{E0E949F1-F4F4-4108-8DB5-C420D213314B}" type="datetime1">
              <a:rPr lang="de-DE" smtClean="0"/>
              <a:t>10.05.17</a:t>
            </a:fld>
            <a:endParaRPr lang="de-DE"/>
          </a:p>
        </p:txBody>
      </p:sp>
      <p:sp>
        <p:nvSpPr>
          <p:cNvPr id="131" name="Foliennummernplatzhalter 130"/>
          <p:cNvSpPr>
            <a:spLocks noGrp="1"/>
          </p:cNvSpPr>
          <p:nvPr>
            <p:ph type="sldNum" sz="quarter" idx="12"/>
          </p:nvPr>
        </p:nvSpPr>
        <p:spPr/>
        <p:txBody>
          <a:bodyPr/>
          <a:lstStyle/>
          <a:p>
            <a:fld id="{6C6AE60A-B69C-4790-82F7-3882EDF23186}" type="slidenum">
              <a:rPr lang="de-DE" smtClean="0"/>
              <a:t>8</a:t>
            </a:fld>
            <a:endParaRPr lang="de-DE"/>
          </a:p>
        </p:txBody>
      </p:sp>
      <p:sp>
        <p:nvSpPr>
          <p:cNvPr id="132" name="Raute 93"/>
          <p:cNvSpPr/>
          <p:nvPr>
            <p:custDataLst>
              <p:tags r:id="rId115"/>
            </p:custDataLst>
          </p:nvPr>
        </p:nvSpPr>
        <p:spPr bwMode="gray">
          <a:xfrm>
            <a:off x="3790949" y="2071477"/>
            <a:ext cx="119063" cy="119063"/>
          </a:xfrm>
          <a:prstGeom prst="diamond">
            <a:avLst/>
          </a:prstGeom>
          <a:solidFill>
            <a:srgbClr val="808080"/>
          </a:solidFill>
          <a:ln w="190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 name="Textplatzhalter 2"/>
          <p:cNvSpPr>
            <a:spLocks noGrp="1"/>
          </p:cNvSpPr>
          <p:nvPr>
            <p:custDataLst>
              <p:tags r:id="rId116"/>
            </p:custDataLst>
          </p:nvPr>
        </p:nvSpPr>
        <p:spPr bwMode="auto">
          <a:xfrm>
            <a:off x="3695161" y="2244272"/>
            <a:ext cx="363538"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smtClean="0">
                <a:sym typeface="+mn-lt"/>
              </a:rPr>
              <a:t>Discussion</a:t>
            </a:r>
          </a:p>
          <a:p>
            <a:pPr marL="0" indent="0" algn="ctr">
              <a:spcBef>
                <a:spcPct val="0"/>
              </a:spcBef>
              <a:spcAft>
                <a:spcPct val="0"/>
              </a:spcAft>
              <a:buNone/>
            </a:pPr>
            <a:r>
              <a:rPr lang="en-US" altLang="en-US" sz="800" dirty="0" smtClean="0"/>
              <a:t>26.05.2017</a:t>
            </a:r>
            <a:endParaRPr lang="en-US" sz="800" dirty="0">
              <a:sym typeface="+mn-lt"/>
            </a:endParaRPr>
          </a:p>
        </p:txBody>
      </p:sp>
      <p:sp>
        <p:nvSpPr>
          <p:cNvPr id="134" name="Raute 92"/>
          <p:cNvSpPr/>
          <p:nvPr>
            <p:custDataLst>
              <p:tags r:id="rId117"/>
            </p:custDataLst>
          </p:nvPr>
        </p:nvSpPr>
        <p:spPr bwMode="gray">
          <a:xfrm>
            <a:off x="4900691" y="2076908"/>
            <a:ext cx="119062" cy="119062"/>
          </a:xfrm>
          <a:prstGeom prst="diamond">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hteck 78"/>
          <p:cNvSpPr/>
          <p:nvPr>
            <p:custDataLst>
              <p:tags r:id="rId118"/>
            </p:custDataLst>
          </p:nvPr>
        </p:nvSpPr>
        <p:spPr bwMode="gray">
          <a:xfrm>
            <a:off x="6772513" y="2842408"/>
            <a:ext cx="1181026" cy="111930"/>
          </a:xfrm>
          <a:prstGeom prst="rect">
            <a:avLst/>
          </a:prstGeom>
          <a:solidFill>
            <a:schemeClr val="hlink"/>
          </a:solidFill>
          <a:ln w="19050">
            <a:solidFill>
              <a:schemeClr val="hlink"/>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hteck 76"/>
          <p:cNvSpPr/>
          <p:nvPr>
            <p:custDataLst>
              <p:tags r:id="rId119"/>
            </p:custDataLst>
          </p:nvPr>
        </p:nvSpPr>
        <p:spPr bwMode="auto">
          <a:xfrm>
            <a:off x="6348880" y="2852288"/>
            <a:ext cx="416174" cy="80926"/>
          </a:xfrm>
          <a:prstGeom prst="rect">
            <a:avLst/>
          </a:prstGeom>
          <a:solidFill>
            <a:schemeClr val="bg1"/>
          </a:solidFill>
          <a:ln w="19050">
            <a:solidFill>
              <a:schemeClr val="hlink"/>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Gerade Verbindung 44"/>
          <p:cNvCxnSpPr/>
          <p:nvPr>
            <p:custDataLst>
              <p:tags r:id="rId120"/>
            </p:custDataLst>
          </p:nvPr>
        </p:nvCxnSpPr>
        <p:spPr bwMode="gray">
          <a:xfrm>
            <a:off x="6084168" y="2003769"/>
            <a:ext cx="0" cy="4249738"/>
          </a:xfrm>
          <a:prstGeom prst="line">
            <a:avLst/>
          </a:prstGeom>
          <a:ln w="19050">
            <a:solidFill>
              <a:schemeClr val="accent2"/>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Gerade Verbindung 44"/>
          <p:cNvCxnSpPr/>
          <p:nvPr>
            <p:custDataLst>
              <p:tags r:id="rId121"/>
            </p:custDataLst>
          </p:nvPr>
        </p:nvCxnSpPr>
        <p:spPr bwMode="gray">
          <a:xfrm>
            <a:off x="7012781" y="2020888"/>
            <a:ext cx="0" cy="4249738"/>
          </a:xfrm>
          <a:prstGeom prst="line">
            <a:avLst/>
          </a:prstGeom>
          <a:ln w="19050">
            <a:solidFill>
              <a:schemeClr val="accent2"/>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139" name="Raute 91"/>
          <p:cNvSpPr/>
          <p:nvPr>
            <p:custDataLst>
              <p:tags r:id="rId122"/>
            </p:custDataLst>
          </p:nvPr>
        </p:nvSpPr>
        <p:spPr bwMode="gray">
          <a:xfrm>
            <a:off x="6497080" y="2102762"/>
            <a:ext cx="119063" cy="119062"/>
          </a:xfrm>
          <a:prstGeom prst="diamond">
            <a:avLst/>
          </a:prstGeom>
          <a:solidFill>
            <a:srgbClr val="808080"/>
          </a:solidFill>
          <a:ln w="190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aute 91"/>
          <p:cNvSpPr/>
          <p:nvPr>
            <p:custDataLst>
              <p:tags r:id="rId123"/>
            </p:custDataLst>
          </p:nvPr>
        </p:nvSpPr>
        <p:spPr bwMode="gray">
          <a:xfrm>
            <a:off x="7400058" y="2081175"/>
            <a:ext cx="119063" cy="119062"/>
          </a:xfrm>
          <a:prstGeom prst="diamond">
            <a:avLst/>
          </a:prstGeom>
          <a:solidFill>
            <a:srgbClr val="808080"/>
          </a:solidFill>
          <a:ln w="190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Textplatzhalter 2"/>
          <p:cNvSpPr>
            <a:spLocks noGrp="1"/>
          </p:cNvSpPr>
          <p:nvPr>
            <p:custDataLst>
              <p:tags r:id="rId124"/>
            </p:custDataLst>
          </p:nvPr>
        </p:nvSpPr>
        <p:spPr bwMode="auto">
          <a:xfrm>
            <a:off x="7255496" y="2236490"/>
            <a:ext cx="423863"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smtClean="0"/>
              <a:t>Discussion</a:t>
            </a:r>
          </a:p>
          <a:p>
            <a:pPr marL="0" indent="0" algn="ctr">
              <a:spcBef>
                <a:spcPct val="0"/>
              </a:spcBef>
              <a:spcAft>
                <a:spcPct val="0"/>
              </a:spcAft>
              <a:buNone/>
            </a:pPr>
            <a:r>
              <a:rPr lang="en-US" sz="800" dirty="0" smtClean="0">
                <a:sym typeface="+mn-lt"/>
              </a:rPr>
              <a:t>14.07.2017</a:t>
            </a:r>
            <a:endParaRPr lang="en-US" sz="800" dirty="0">
              <a:sym typeface="+mn-lt"/>
            </a:endParaRPr>
          </a:p>
        </p:txBody>
      </p:sp>
      <p:sp useBgFill="1">
        <p:nvSpPr>
          <p:cNvPr id="142" name="Textplatzhalter 2"/>
          <p:cNvSpPr>
            <a:spLocks noGrp="1"/>
          </p:cNvSpPr>
          <p:nvPr>
            <p:custDataLst>
              <p:tags r:id="rId125"/>
            </p:custDataLst>
          </p:nvPr>
        </p:nvSpPr>
        <p:spPr bwMode="auto">
          <a:xfrm>
            <a:off x="6336939" y="2252307"/>
            <a:ext cx="423863" cy="457200"/>
          </a:xfrm>
          <a:prstGeom prst="rect">
            <a:avLst/>
          </a:prstGeom>
        </p:spPr>
        <p:txBody>
          <a:bodyPr vert="horz" wrap="none" lIns="0" tIns="0" rIns="0" bIns="0" numCol="1" spcCol="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800" dirty="0" smtClean="0"/>
              <a:t>Discussion</a:t>
            </a:r>
          </a:p>
          <a:p>
            <a:pPr marL="0" indent="0" algn="ctr">
              <a:spcBef>
                <a:spcPct val="0"/>
              </a:spcBef>
              <a:spcAft>
                <a:spcPct val="0"/>
              </a:spcAft>
              <a:buNone/>
            </a:pPr>
            <a:r>
              <a:rPr lang="en-US" sz="800" dirty="0" smtClean="0">
                <a:sym typeface="+mn-lt"/>
              </a:rPr>
              <a:t>30.06.2017</a:t>
            </a:r>
            <a:endParaRPr lang="en-US" sz="800" dirty="0">
              <a:sym typeface="+mn-lt"/>
            </a:endParaRPr>
          </a:p>
        </p:txBody>
      </p:sp>
    </p:spTree>
    <p:extLst>
      <p:ext uri="{BB962C8B-B14F-4D97-AF65-F5344CB8AC3E}">
        <p14:creationId xmlns:p14="http://schemas.microsoft.com/office/powerpoint/2010/main" val="3369010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13511752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58" name="think-cell Folie" r:id="rId4" imgW="423" imgH="424" progId="TCLayout.ActiveDocument.1">
                  <p:embed/>
                </p:oleObj>
              </mc:Choice>
              <mc:Fallback>
                <p:oleObj name="think-cell Folie" r:id="rId4" imgW="423" imgH="4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2" name="Inhaltsplatzhalter 3"/>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5868144" y="3284984"/>
            <a:ext cx="3024336" cy="3024336"/>
          </a:xfrm>
          <a:effectLst>
            <a:reflection stA="82000" endPos="9000" dir="5400000" sy="-100000" algn="bl" rotWithShape="0"/>
          </a:effectLst>
        </p:spPr>
      </p:pic>
      <p:sp>
        <p:nvSpPr>
          <p:cNvPr id="2" name="Titel 1"/>
          <p:cNvSpPr>
            <a:spLocks noGrp="1"/>
          </p:cNvSpPr>
          <p:nvPr>
            <p:ph type="title"/>
          </p:nvPr>
        </p:nvSpPr>
        <p:spPr/>
        <p:txBody>
          <a:bodyPr/>
          <a:lstStyle/>
          <a:p>
            <a:r>
              <a:rPr lang="en-US" dirty="0" smtClean="0">
                <a:solidFill>
                  <a:schemeClr val="accent1"/>
                </a:solidFill>
              </a:rPr>
              <a:t>Task distribution</a:t>
            </a:r>
            <a:endParaRPr lang="en-US" dirty="0">
              <a:solidFill>
                <a:schemeClr val="accent1"/>
              </a:solidFill>
            </a:endParaRPr>
          </a:p>
        </p:txBody>
      </p:sp>
      <p:sp>
        <p:nvSpPr>
          <p:cNvPr id="4" name="Richtungspfeil 3"/>
          <p:cNvSpPr/>
          <p:nvPr/>
        </p:nvSpPr>
        <p:spPr>
          <a:xfrm>
            <a:off x="251520" y="1273306"/>
            <a:ext cx="2340000" cy="6120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Modelling</a:t>
            </a:r>
            <a:endParaRPr lang="en-US" b="1" dirty="0"/>
          </a:p>
        </p:txBody>
      </p:sp>
      <p:sp>
        <p:nvSpPr>
          <p:cNvPr id="6" name="Eingekerbter Richtungspfeil 5"/>
          <p:cNvSpPr/>
          <p:nvPr/>
        </p:nvSpPr>
        <p:spPr>
          <a:xfrm>
            <a:off x="2411760" y="1273306"/>
            <a:ext cx="2340000" cy="612000"/>
          </a:xfrm>
          <a:prstGeom prst="chevron">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lumMod val="65000"/>
                  </a:schemeClr>
                </a:solidFill>
              </a:rPr>
              <a:t>Reinforcement Learning</a:t>
            </a:r>
            <a:endParaRPr lang="en-US" b="1" dirty="0">
              <a:solidFill>
                <a:schemeClr val="bg1">
                  <a:lumMod val="65000"/>
                </a:schemeClr>
              </a:solidFill>
            </a:endParaRPr>
          </a:p>
        </p:txBody>
      </p:sp>
      <p:sp>
        <p:nvSpPr>
          <p:cNvPr id="9" name="Eingekerbter Richtungspfeil 8"/>
          <p:cNvSpPr/>
          <p:nvPr/>
        </p:nvSpPr>
        <p:spPr>
          <a:xfrm>
            <a:off x="4572000" y="1273306"/>
            <a:ext cx="2340000" cy="612000"/>
          </a:xfrm>
          <a:prstGeom prst="chevron">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Practical Implementation</a:t>
            </a:r>
            <a:endParaRPr lang="en-US" b="1" dirty="0">
              <a:solidFill>
                <a:schemeClr val="bg1">
                  <a:lumMod val="65000"/>
                </a:schemeClr>
              </a:solidFill>
            </a:endParaRPr>
          </a:p>
        </p:txBody>
      </p:sp>
      <p:cxnSp>
        <p:nvCxnSpPr>
          <p:cNvPr id="13" name="Gerade Verbindung 12"/>
          <p:cNvCxnSpPr/>
          <p:nvPr/>
        </p:nvCxnSpPr>
        <p:spPr>
          <a:xfrm flipV="1">
            <a:off x="251520" y="1916832"/>
            <a:ext cx="0" cy="869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flipH="1" flipV="1">
            <a:off x="2267744" y="1889852"/>
            <a:ext cx="3384376" cy="747060"/>
          </a:xfrm>
          <a:prstGeom prst="line">
            <a:avLst/>
          </a:prstGeom>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6663505" y="2088822"/>
            <a:ext cx="65462" cy="61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umsplatzhalter 14"/>
          <p:cNvSpPr>
            <a:spLocks noGrp="1"/>
          </p:cNvSpPr>
          <p:nvPr>
            <p:ph type="dt" sz="half" idx="10"/>
          </p:nvPr>
        </p:nvSpPr>
        <p:spPr/>
        <p:txBody>
          <a:bodyPr/>
          <a:lstStyle/>
          <a:p>
            <a:fld id="{2EE00980-73CF-47FC-B35E-1845CF46A70A}" type="datetime1">
              <a:rPr lang="de-DE" smtClean="0"/>
              <a:t>10.05.17</a:t>
            </a:fld>
            <a:endParaRPr lang="de-DE"/>
          </a:p>
        </p:txBody>
      </p:sp>
      <p:sp>
        <p:nvSpPr>
          <p:cNvPr id="17" name="Foliennummernplatzhalter 16"/>
          <p:cNvSpPr>
            <a:spLocks noGrp="1"/>
          </p:cNvSpPr>
          <p:nvPr>
            <p:ph type="sldNum" sz="quarter" idx="12"/>
          </p:nvPr>
        </p:nvSpPr>
        <p:spPr/>
        <p:txBody>
          <a:bodyPr/>
          <a:lstStyle/>
          <a:p>
            <a:fld id="{6C6AE60A-B69C-4790-82F7-3882EDF23186}" type="slidenum">
              <a:rPr lang="de-DE" smtClean="0"/>
              <a:t>9</a:t>
            </a:fld>
            <a:endParaRPr lang="de-DE"/>
          </a:p>
        </p:txBody>
      </p:sp>
      <p:graphicFrame>
        <p:nvGraphicFramePr>
          <p:cNvPr id="19" name="Tabelle 18"/>
          <p:cNvGraphicFramePr>
            <a:graphicFrameLocks noGrp="1"/>
          </p:cNvGraphicFramePr>
          <p:nvPr>
            <p:extLst>
              <p:ext uri="{D42A27DB-BD31-4B8C-83A1-F6EECF244321}">
                <p14:modId xmlns:p14="http://schemas.microsoft.com/office/powerpoint/2010/main" val="1425084478"/>
              </p:ext>
            </p:extLst>
          </p:nvPr>
        </p:nvGraphicFramePr>
        <p:xfrm>
          <a:off x="251520" y="2697952"/>
          <a:ext cx="5447096" cy="2618400"/>
        </p:xfrm>
        <a:graphic>
          <a:graphicData uri="http://schemas.openxmlformats.org/drawingml/2006/table">
            <a:tbl>
              <a:tblPr firstRow="1" bandRow="1">
                <a:tableStyleId>{5C22544A-7EE6-4342-B048-85BDC9FD1C3A}</a:tableStyleId>
              </a:tblPr>
              <a:tblGrid>
                <a:gridCol w="4200008"/>
                <a:gridCol w="97400"/>
                <a:gridCol w="501616"/>
                <a:gridCol w="648072"/>
              </a:tblGrid>
              <a:tr h="0">
                <a:tc>
                  <a:txBody>
                    <a:bodyPr/>
                    <a:lstStyle/>
                    <a:p>
                      <a:r>
                        <a:rPr lang="en-US" sz="1200" noProof="0" dirty="0" smtClean="0"/>
                        <a:t>Step / Subtasks</a:t>
                      </a: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solidFill>
                      <a:schemeClr val="bg1">
                        <a:lumMod val="65000"/>
                      </a:schemeClr>
                    </a:solid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200" noProof="0" dirty="0" smtClean="0"/>
                        <a:t>Who</a:t>
                      </a: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solidFill>
                      <a:prstDash val="dot"/>
                      <a:round/>
                      <a:headEnd type="none" w="med" len="med"/>
                      <a:tailEnd type="none" w="med" len="med"/>
                    </a:lnR>
                    <a:solidFill>
                      <a:schemeClr val="bg1">
                        <a:lumMod val="65000"/>
                      </a:schemeClr>
                    </a:solidFill>
                  </a:tcPr>
                </a:tc>
                <a:tc>
                  <a:txBody>
                    <a:bodyPr/>
                    <a:lstStyle/>
                    <a:p>
                      <a:r>
                        <a:rPr lang="en-US" sz="1200" noProof="0" dirty="0" smtClean="0"/>
                        <a:t>Deadline</a:t>
                      </a:r>
                      <a:endParaRPr lang="en-US" sz="1200" noProof="0" dirty="0"/>
                    </a:p>
                  </a:txBody>
                  <a:tcPr marL="36000" marR="36000" marT="18000" marB="0">
                    <a:lnL w="9525" cap="flat" cmpd="sng" algn="ctr">
                      <a:solidFill>
                        <a:schemeClr val="bg1"/>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solidFill>
                      <a:schemeClr val="bg1">
                        <a:lumMod val="65000"/>
                      </a:schemeClr>
                    </a:solid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noProof="0" dirty="0" smtClean="0"/>
                        <a:t>COLLECTION OF REFERENCE IMAGES</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200" noProof="0" dirty="0" smtClean="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solidFill>
                      <a:prstDash val="solid"/>
                      <a:round/>
                      <a:headEnd type="none" w="med" len="med"/>
                      <a:tailEnd type="none" w="med" len="med"/>
                    </a:lnB>
                    <a:noFill/>
                  </a:tcPr>
                </a:tc>
                <a:tc>
                  <a:txBody>
                    <a:bodyPr/>
                    <a:lstStyle/>
                    <a:p>
                      <a:endParaRPr lang="en-US" sz="12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solidFill>
                      <a:prstDash val="solid"/>
                      <a:round/>
                      <a:headEnd type="none" w="med" len="med"/>
                      <a:tailEnd type="none" w="med" len="med"/>
                    </a:lnB>
                    <a:noFill/>
                  </a:tcPr>
                </a:tc>
              </a:tr>
              <a:tr h="0">
                <a:tc>
                  <a:txBody>
                    <a:bodyPr/>
                    <a:lstStyle/>
                    <a:p>
                      <a:pPr marL="171450" indent="-171450">
                        <a:buClr>
                          <a:schemeClr val="accent1"/>
                        </a:buClr>
                        <a:buFont typeface="Wingdings" panose="05000000000000000000" pitchFamily="2" charset="2"/>
                        <a:buChar char="§"/>
                      </a:pPr>
                      <a:r>
                        <a:rPr lang="en-US" sz="1100" noProof="0" dirty="0" smtClean="0"/>
                        <a:t>Write a python script that makes robot perform predefined</a:t>
                      </a:r>
                      <a:r>
                        <a:rPr lang="en-US" sz="1100" baseline="0" noProof="0" dirty="0" smtClean="0"/>
                        <a:t> </a:t>
                      </a:r>
                      <a:r>
                        <a:rPr lang="en-US" sz="1100" noProof="0" dirty="0" smtClean="0"/>
                        <a:t>movements taking measurement of the environment</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noFill/>
                  </a:tcPr>
                </a:tc>
                <a:tc>
                  <a:txBody>
                    <a:bodyPr/>
                    <a:lstStyle/>
                    <a:p>
                      <a:r>
                        <a:rPr lang="en-US" sz="1100" noProof="0" dirty="0" smtClean="0"/>
                        <a:t>W</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solidFill>
                      <a:prstDash val="solid"/>
                      <a:round/>
                      <a:headEnd type="none" w="med" len="med"/>
                      <a:tailEnd type="none" w="med" len="med"/>
                    </a:lnT>
                    <a:noFill/>
                  </a:tcPr>
                </a:tc>
                <a:tc>
                  <a:txBody>
                    <a:bodyPr/>
                    <a:lstStyle/>
                    <a:p>
                      <a:r>
                        <a:rPr lang="en-US" sz="1100" noProof="0" dirty="0" smtClean="0"/>
                        <a:t>19/05</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Generate the artificial states using the mentioned algorithm</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100" noProof="0" dirty="0" smtClean="0"/>
                        <a:t>B/M</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r>
                        <a:rPr lang="en-US" sz="1100" noProof="0" dirty="0" smtClean="0"/>
                        <a:t>19/05</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200" b="1" noProof="0" dirty="0" smtClean="0"/>
                        <a:t>ALGORITHM RESEARCH</a:t>
                      </a:r>
                      <a:endParaRPr lang="en-US" sz="1200" b="1"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Search for distance extraction algorithm and the python APIs (coordinate</a:t>
                      </a:r>
                      <a:r>
                        <a:rPr lang="en-US" sz="1100" baseline="0" noProof="0" dirty="0" smtClean="0"/>
                        <a:t> transformation and relative distance</a:t>
                      </a:r>
                      <a:r>
                        <a:rPr lang="en-US" sz="1100" noProof="0" dirty="0" smtClean="0"/>
                        <a:t> etc.)</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100" noProof="0" dirty="0" smtClean="0"/>
                        <a:t>B</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noFill/>
                  </a:tcPr>
                </a:tc>
                <a:tc>
                  <a:txBody>
                    <a:bodyPr/>
                    <a:lstStyle/>
                    <a:p>
                      <a:r>
                        <a:rPr lang="en-US" sz="1100" noProof="0" dirty="0" smtClean="0"/>
                        <a:t>19/05</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Search for the</a:t>
                      </a:r>
                      <a:r>
                        <a:rPr lang="en-US" sz="1100" baseline="0" noProof="0" dirty="0" smtClean="0"/>
                        <a:t> construction and training schema for spiking neural network and a proper reinforcement learning algorithm</a:t>
                      </a:r>
                      <a:endParaRPr lang="en-US" sz="1100" noProof="0" dirty="0" smtClean="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r>
                        <a:rPr lang="en-US" sz="1100" noProof="0" dirty="0" smtClean="0"/>
                        <a:t>M</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r>
                        <a:rPr lang="en-US" sz="1100" noProof="0" dirty="0" smtClean="0"/>
                        <a:t>19/05</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1200" b="1" noProof="0" dirty="0" smtClean="0"/>
                        <a:t>TESTING AND IMPLEMENTAION</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c>
                  <a:txBody>
                    <a:bodyPr/>
                    <a:lstStyle/>
                    <a:p>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T w="9525" cap="flat" cmpd="sng" algn="ctr">
                      <a:solidFill>
                        <a:schemeClr val="bg1">
                          <a:lumMod val="65000"/>
                        </a:schemeClr>
                      </a:solidFill>
                      <a:prstDash val="solid"/>
                      <a:round/>
                      <a:headEnd type="none" w="med" len="med"/>
                      <a:tailEnd type="none" w="med" len="med"/>
                    </a:lnT>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1100" noProof="0" dirty="0" smtClean="0"/>
                        <a:t>Find possibilities to implement these algorithms in python using APIs and libraries or write the code directly.</a:t>
                      </a:r>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171450" indent="-171450">
                        <a:buClr>
                          <a:schemeClr val="accent1"/>
                        </a:buClr>
                        <a:buFont typeface="Wingdings" panose="05000000000000000000" pitchFamily="2" charset="2"/>
                        <a:buChar char="§"/>
                      </a:pP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0" indent="0">
                        <a:buClr>
                          <a:schemeClr val="accent1"/>
                        </a:buClr>
                        <a:buFont typeface="Wingdings" panose="05000000000000000000" pitchFamily="2" charset="2"/>
                        <a:buNone/>
                      </a:pPr>
                      <a:r>
                        <a:rPr lang="en-US" sz="1100" noProof="0" dirty="0" smtClean="0"/>
                        <a:t>M/B/W</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noFill/>
                  </a:tcPr>
                </a:tc>
                <a:tc>
                  <a:txBody>
                    <a:bodyPr/>
                    <a:lstStyle/>
                    <a:p>
                      <a:pPr marL="0" indent="0">
                        <a:buClr>
                          <a:schemeClr val="accent1"/>
                        </a:buClr>
                        <a:buFont typeface="Wingdings" panose="05000000000000000000" pitchFamily="2" charset="2"/>
                        <a:buNone/>
                      </a:pPr>
                      <a:r>
                        <a:rPr lang="en-US" sz="1100" noProof="0" dirty="0" smtClean="0"/>
                        <a:t>26/05</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r>
              <a:tr h="0">
                <a:tc>
                  <a:txBody>
                    <a:bodyPr/>
                    <a:lstStyle/>
                    <a:p>
                      <a:pPr marL="171450" marR="0" lvl="1" indent="-171450" algn="l" defTabSz="914400" rtl="0" eaLnBrk="1" fontAlgn="auto" latinLnBrk="0" hangingPunct="1">
                        <a:lnSpc>
                          <a:spcPct val="100000"/>
                        </a:lnSpc>
                        <a:spcBef>
                          <a:spcPts val="0"/>
                        </a:spcBef>
                        <a:spcAft>
                          <a:spcPts val="0"/>
                        </a:spcAft>
                        <a:buClr>
                          <a:schemeClr val="accent1"/>
                        </a:buClr>
                        <a:buSzTx/>
                        <a:buFont typeface="Wingdings" charset="2"/>
                        <a:buChar char="§"/>
                        <a:tabLst/>
                        <a:defRPr/>
                      </a:pPr>
                      <a:r>
                        <a:rPr lang="en-US" sz="1100" noProof="0" dirty="0" smtClean="0"/>
                        <a:t>Test the algorithms offline using artificial</a:t>
                      </a:r>
                      <a:r>
                        <a:rPr lang="en-US" sz="1100" baseline="0" noProof="0" dirty="0" smtClean="0"/>
                        <a:t> generated states</a:t>
                      </a:r>
                      <a:endParaRPr lang="en-US" sz="1100" noProof="0" dirty="0" smtClean="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171450" indent="-171450">
                        <a:buClr>
                          <a:schemeClr val="accent1"/>
                        </a:buClr>
                        <a:buFont typeface="Wingdings" panose="05000000000000000000" pitchFamily="2" charset="2"/>
                        <a:buChar char="§"/>
                      </a:pPr>
                      <a:endParaRPr lang="en-US" sz="1200" noProof="0" dirty="0"/>
                    </a:p>
                  </a:txBody>
                  <a:tcPr marL="36000" marR="36000" marT="18000" marB="0">
                    <a:lnL w="28575" cap="flat" cmpd="sng" algn="ctr">
                      <a:solidFill>
                        <a:schemeClr val="bg1">
                          <a:lumMod val="65000"/>
                        </a:schemeClr>
                      </a:solidFill>
                      <a:prstDash val="dash"/>
                      <a:round/>
                      <a:headEnd type="none" w="med" len="med"/>
                      <a:tailEnd type="none" w="med" len="med"/>
                    </a:lnL>
                    <a:lnR w="28575" cap="flat" cmpd="sng" algn="ctr">
                      <a:solidFill>
                        <a:schemeClr val="bg1">
                          <a:lumMod val="65000"/>
                        </a:schemeClr>
                      </a:solidFill>
                      <a:prstDash val="dash"/>
                      <a:round/>
                      <a:headEnd type="none" w="med" len="med"/>
                      <a:tailEnd type="none" w="med" len="med"/>
                    </a:lnR>
                    <a:noFill/>
                  </a:tcPr>
                </a:tc>
                <a:tc>
                  <a:txBody>
                    <a:bodyPr/>
                    <a:lstStyle/>
                    <a:p>
                      <a:pPr marL="0" indent="0">
                        <a:buClr>
                          <a:schemeClr val="accent1"/>
                        </a:buClr>
                        <a:buFont typeface="Wingdings" panose="05000000000000000000" pitchFamily="2" charset="2"/>
                        <a:buNone/>
                      </a:pPr>
                      <a:r>
                        <a:rPr lang="en-US" sz="1100" noProof="0" dirty="0" smtClean="0"/>
                        <a:t>M/B</a:t>
                      </a:r>
                      <a:endParaRPr lang="en-US" sz="1100" noProof="0" dirty="0"/>
                    </a:p>
                  </a:txBody>
                  <a:tcPr marL="36000" marR="36000" marT="18000" marB="0">
                    <a:lnL w="28575" cap="flat" cmpd="sng" algn="ctr">
                      <a:solidFill>
                        <a:schemeClr val="bg1">
                          <a:lumMod val="65000"/>
                        </a:schemeClr>
                      </a:solidFill>
                      <a:prstDash val="dash"/>
                      <a:round/>
                      <a:headEnd type="none" w="med" len="med"/>
                      <a:tailEnd type="none" w="med" len="med"/>
                    </a:lnL>
                    <a:lnR w="9525" cap="flat" cmpd="sng" algn="ctr">
                      <a:solidFill>
                        <a:schemeClr val="bg1">
                          <a:lumMod val="65000"/>
                        </a:schemeClr>
                      </a:solidFill>
                      <a:prstDash val="dot"/>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c>
                  <a:txBody>
                    <a:bodyPr/>
                    <a:lstStyle/>
                    <a:p>
                      <a:pPr marL="0" indent="0">
                        <a:buClr>
                          <a:schemeClr val="accent1"/>
                        </a:buClr>
                        <a:buFont typeface="Wingdings" panose="05000000000000000000" pitchFamily="2" charset="2"/>
                        <a:buNone/>
                      </a:pPr>
                      <a:r>
                        <a:rPr lang="en-US" sz="1100" noProof="0" dirty="0" smtClean="0"/>
                        <a:t>26/05</a:t>
                      </a:r>
                      <a:endParaRPr lang="en-US" sz="1100" noProof="0" dirty="0"/>
                    </a:p>
                  </a:txBody>
                  <a:tcPr marL="36000" marR="36000" marT="18000" marB="0">
                    <a:lnL w="9525" cap="flat" cmpd="sng" algn="ctr">
                      <a:solidFill>
                        <a:schemeClr val="bg1">
                          <a:lumMod val="65000"/>
                        </a:schemeClr>
                      </a:solidFill>
                      <a:prstDash val="dot"/>
                      <a:round/>
                      <a:headEnd type="none" w="med" len="med"/>
                      <a:tailEnd type="none" w="med" len="med"/>
                    </a:lnL>
                    <a:lnR w="28575" cap="flat" cmpd="sng" algn="ctr">
                      <a:solidFill>
                        <a:schemeClr val="bg1">
                          <a:lumMod val="65000"/>
                        </a:schemeClr>
                      </a:solidFill>
                      <a:prstDash val="dash"/>
                      <a:round/>
                      <a:headEnd type="none" w="med" len="med"/>
                      <a:tailEnd type="none" w="med" len="med"/>
                    </a:lnR>
                    <a:lnB w="9525" cap="flat" cmpd="sng" algn="ctr">
                      <a:solidFill>
                        <a:schemeClr val="bg1">
                          <a:lumMod val="65000"/>
                        </a:schemeClr>
                      </a:solidFill>
                      <a:prstDash val="solid"/>
                      <a:round/>
                      <a:headEnd type="none" w="med" len="med"/>
                      <a:tailEnd type="none" w="med" len="med"/>
                    </a:lnB>
                    <a:noFill/>
                  </a:tcPr>
                </a:tc>
              </a:tr>
            </a:tbl>
          </a:graphicData>
        </a:graphic>
      </p:graphicFrame>
      <p:sp>
        <p:nvSpPr>
          <p:cNvPr id="20" name="Textfeld 19"/>
          <p:cNvSpPr txBox="1"/>
          <p:nvPr/>
        </p:nvSpPr>
        <p:spPr>
          <a:xfrm>
            <a:off x="35496" y="6305545"/>
            <a:ext cx="8712968" cy="230832"/>
          </a:xfrm>
          <a:prstGeom prst="rect">
            <a:avLst/>
          </a:prstGeom>
          <a:noFill/>
        </p:spPr>
        <p:txBody>
          <a:bodyPr wrap="square" rtlCol="0">
            <a:spAutoFit/>
          </a:bodyPr>
          <a:lstStyle/>
          <a:p>
            <a:r>
              <a:rPr lang="de-DE" sz="900" dirty="0" smtClean="0">
                <a:solidFill>
                  <a:schemeClr val="bg1">
                    <a:lumMod val="65000"/>
                  </a:schemeClr>
                </a:solidFill>
              </a:rPr>
              <a:t>Image</a:t>
            </a:r>
            <a:r>
              <a:rPr lang="de-DE" sz="900" dirty="0">
                <a:solidFill>
                  <a:schemeClr val="bg1">
                    <a:lumMod val="65000"/>
                  </a:schemeClr>
                </a:solidFill>
              </a:rPr>
              <a:t>: Reference: https://pixabay.com/de/umzug-tragen-schrank-treppe-hoch-1015581/</a:t>
            </a:r>
            <a:endParaRPr lang="de-DE" sz="900" dirty="0" smtClean="0">
              <a:solidFill>
                <a:schemeClr val="bg1">
                  <a:lumMod val="65000"/>
                </a:schemeClr>
              </a:solidFill>
            </a:endParaRPr>
          </a:p>
        </p:txBody>
      </p:sp>
    </p:spTree>
    <p:extLst>
      <p:ext uri="{BB962C8B-B14F-4D97-AF65-F5344CB8AC3E}">
        <p14:creationId xmlns:p14="http://schemas.microsoft.com/office/powerpoint/2010/main" val="5080275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77&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dnCrv4sDRfy_4YHhIPSMX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QAzvZ4QEQBSHr4RzhDUvv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mLje15VwTsiM4efuV3XIz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pQYPJfYSQoqpds24DculM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IjYVrfV4Q7WLKhkV72Si.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wA0dfo8gQZq11iiSMLk1g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EpwQL7mERKG5iAng13Xky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9N3cdRKCTUyssA7ckRJ1b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fgrElMCFQ0ufJq3H_nZ5G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34RLLVXlSE6RDBmz5gVoU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Gqnlpg.oTLqydKD_wam8x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jJJmgSzkQp60XYCWUBXT2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8Ee3EQjISDuEnKV.psP1Z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7YadXmWaTUaxm_u3HqUtl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mjL_cptyTliQcTeCWl0sV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iyzVhv3tTYSMN34UrWOhb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eA_Qyt9THqPiU03OZzF.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kc16rFyARMWCH8C3kV66B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wBR37o5YTlyvTmzaf2gaL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Fm98ZrgvQkGFD4dkG5N.1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uQmLcNT0SJ.mFZAIdBXf1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QAzvZ4QEQBSHr4RzhDUvv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bFIOOdE6S5WsHV5kW4ztY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vEnX6VqxQ6W3QZNNeArVK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JTk9gmW7SSG_gkuOLz5.s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WK5jsYS.Q2WsDBOgRvWPz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CGmo2.4hQhCVy2YrksS78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CGmo2.4hQhCVy2YrksS78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vxfGifixQhCu2NjPU8XI2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vxfGifixQhCu2NjPU8XI2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EpwQL7mERKG5iAng13Xky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EpwQL7mERKG5iAng13Xky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9ggqzxOCTICvLPG8Gyd.a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iZV3OcguSVSirZIYTMlfT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aZKbNuV7R0qnXQTUWveYL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V6v8DamkSYGrDQ55eaT6t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Z7jphjL6RGW895W_E7scI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pV9qOANpT_ucD9b5Nkffl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4vTJXtpxSfqFHKhy0fwMP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druGDiFVT1Snwi7Q5XuWH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w0VAnLOUQBa6bprkZMa4E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VMGV04ubQ8KGxYn04.d0f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aLg.4thVQsqiU6bK2DCGJ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VUBIv6xWQB.FWv1ZSED0o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LF29A6f_QkGR8mMzUsYAI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EtGZB6JISXuvsLjM39ccZ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tFzdb5DSsqcAbfDwkzSD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QVD.voLgSCy9Zc8l_QH4K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CTwBXrspTf.7LCx0gp3QP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4hS5C5R3Qe6fAEiWDaTQL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cvakyuXwT7WcV4cVh_bh4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cOHk_PozTQ6TQOpDV_EMI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gq9Q8oviSCqPcI2SdEsgn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Phyj4PIqS_SYmprjiZw0v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ENKcG8LTNiOx4ekedl9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js6kR4L8SOipwUEuLCNKg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k4jTAHIRb.aa7Uwcbxa2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iSSOy7kiReCeM.Qxl2yBB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RpgIT2bQS86XETGLzWlLl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NI7VFPiCSLy74GFfWUeef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5imJvv3qQLutGM4flGG2M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ilhV.rq2SdeDgQ6jVAail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lmnfpFk4QoCUGLCwmn_S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G0iTvOT1TL6QZus_NgGoA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3aff11mCR6CW0KU0YdDSA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pUDjuR2jQu.kEJz7iOs2L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B2wrxslcR_yLdZAzgbrZ1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GiMF2a6sSoCkfJBIGhCKu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aXq.cZ1lSEymgwlhvrXux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BmnOEd1VQWiYb2QAT7YW9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tltykQP8SY6hHekHFatuh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ZO4xweXVQ_ON_QGbJWuvJ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XI9NBZ.YQwO6k.OcMBNmk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Gvnid_lOQZqpdop9Ze4QV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yce2QyhUTOSiLVheYDw7V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qzcroCuRTymDlQSiKICTM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CGmo2.4hQhCVy2YrksS78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U7muFEaaRvKxy9OfsJtMC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TGYNtDJ2S6WyaouKBX56j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Y2Iab28BRQysSaT6i6FC_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MTO0jK0mS0OEnAMeqzj.a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O3hzPDN3Q9KtbshqGuhWV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SDlXdG0TbGWci65kuD55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2i0eMhHvR.W9TOay42V6W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QeJXiF23S_6.8_KRMjToa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LGBITvjGSMmkjQDBb0sV0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Togy31twQBaQC6zNfDAF5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AemrZSgqQaSek86i4PQHT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st0TuqcgQ9OTyUe4N6dob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gmD7G434S8Oo6SoIkPhzw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aw1CdXj1QL6OuO4COXKop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T2QglqCHT8.3ZvP3_MPHz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p88ITniZSbSeLXwp_XsGq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DxEuxIAyRYaCUHMvbwc07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J2xmb.BBQBOOXh6AfcrbW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uDXyGebZRYexL6jr50KP9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cCp2hgIGRIeHtrH2Wo2wa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1jrg5UfkQyS9tAmfb5pQ3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Ml4xCfMJQc6zQtGawQJxE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wT8TRVH2Qpa3miNPHtJbM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Ve81LHJpTvK7hLYH_gUnH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8PaqXoPFS2yYeSmZ6pMke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jhrHvXw9RjSQjKpt6h2dQ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sc48l6n0Tv2An29yKVc9b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NqO39eJPTeCWm7ryXXK6d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fAShrJ.oQDOVpVaA5oFbu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WK5jsYS.Q2WsDBOgRvWPz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y8fEWRT5TxiBc_bGQZlyz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cBcnaJ2T3KCzS2I4lbWJ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TUePRuA4Qc.iICyw2pQ.h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RRfAZXJfTp6ZMx9x6DcxT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ATzkJ2skRH.BeAz3YVbfL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2davf0Z4T9uhmTxKO_Uik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JTk9gmW7SSG_gkuOLz5.s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EIGd11t8Q7qGDbxmQEeRc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slQiyWxVSreSujmbEVaRV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mDceUtsIQRuB_yZeCWcsV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56BECX3CQ1e.B3bT8quy6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yBQlvTV9RxatXOIx47Qbh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C_8x_5RBRG.7k9DDgsDF3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OUPLu81XSyKDszwrKFrLV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vxfGifixQhCu2NjPU8XI2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CmRrwXeQSaCYy8NOReoee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vEnX6VqxQ6W3QZNNeArVK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uQmLcNT0SJ.mFZAIdBXf1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K2uXaZYqSV238jg6y3Wtd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S9vdidQTRFy8Me9fKP03F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QlOJe8hRRieSMR0dbch3f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Stakts2HS8eZHdS_SG.JR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CfYgrmJyS7WOql2uhjagy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0mMefIQGQaekWAChNhMXe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mqr7XGYOQU6cXhX.zOXvo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PeU5y80MR2yRa78y9wI5RA"/>
</p:tagLst>
</file>

<file path=ppt/theme/theme1.xml><?xml version="1.0" encoding="utf-8"?>
<a:theme xmlns:a="http://schemas.openxmlformats.org/drawingml/2006/main" name="Larissa-Design">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969</Words>
  <Application>Microsoft Macintosh PowerPoint</Application>
  <PresentationFormat>On-screen Show (4:3)</PresentationFormat>
  <Paragraphs>282</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Wingdings</vt:lpstr>
      <vt:lpstr>宋体</vt:lpstr>
      <vt:lpstr>Larissa-Design</vt:lpstr>
      <vt:lpstr>think-cell Folie</vt:lpstr>
      <vt:lpstr>Control of robotic arm with spiking neural networks </vt:lpstr>
      <vt:lpstr>Content</vt:lpstr>
      <vt:lpstr>Content</vt:lpstr>
      <vt:lpstr>Introduction and Motivation</vt:lpstr>
      <vt:lpstr>Content</vt:lpstr>
      <vt:lpstr>Overall goal: Acting properly</vt:lpstr>
      <vt:lpstr>Content</vt:lpstr>
      <vt:lpstr>Project plan - visualized using a Gantt-Chart</vt:lpstr>
      <vt:lpstr>Task distribution</vt:lpstr>
      <vt:lpstr>Task Distribution</vt:lpstr>
      <vt:lpstr>Task Distribution</vt:lpstr>
      <vt:lpstr>Task Distribution</vt:lpstr>
      <vt:lpstr>PowerPoint Presentation</vt:lpstr>
      <vt:lpstr>Module: Modelling</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 Pfirrmann</dc:creator>
  <cp:lastModifiedBy>ga63vuf</cp:lastModifiedBy>
  <cp:revision>102</cp:revision>
  <dcterms:created xsi:type="dcterms:W3CDTF">2016-05-04T22:13:01Z</dcterms:created>
  <dcterms:modified xsi:type="dcterms:W3CDTF">2017-05-10T12:09:19Z</dcterms:modified>
</cp:coreProperties>
</file>