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70" d="100"/>
          <a:sy n="70" d="100"/>
        </p:scale>
        <p:origin x="9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5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5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1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1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备库一直赶不上主库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03083" y="862166"/>
            <a:ext cx="5100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备库执行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的速度低于主库生成日志的速度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库压力持续比较高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04984" y="2659868"/>
            <a:ext cx="10883900" cy="2057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75484" y="1585311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7835" y="281640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74135" y="2816404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20435" y="281640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(prepare)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66735" y="2818472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13035" y="281640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(commit)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316184" y="3845910"/>
            <a:ext cx="1874249" cy="65545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30983" y="3845910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74135" y="390900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0435" y="3909006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7832" y="5774351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950433" y="5711253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66735" y="5774350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9316183" y="5711253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04984" y="5355651"/>
            <a:ext cx="10883900" cy="136706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28" idx="4"/>
            <a:endCxn id="30" idx="0"/>
          </p:cNvCxnSpPr>
          <p:nvPr/>
        </p:nvCxnSpPr>
        <p:spPr>
          <a:xfrm>
            <a:off x="1668109" y="2439832"/>
            <a:ext cx="1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9760682" y="1585311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30" idx="3"/>
            <a:endCxn id="31" idx="1"/>
          </p:cNvCxnSpPr>
          <p:nvPr/>
        </p:nvCxnSpPr>
        <p:spPr>
          <a:xfrm>
            <a:off x="2408384" y="3081036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1" idx="3"/>
            <a:endCxn id="32" idx="1"/>
          </p:cNvCxnSpPr>
          <p:nvPr/>
        </p:nvCxnSpPr>
        <p:spPr>
          <a:xfrm>
            <a:off x="4554684" y="3081036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2" idx="3"/>
            <a:endCxn id="33" idx="1"/>
          </p:cNvCxnSpPr>
          <p:nvPr/>
        </p:nvCxnSpPr>
        <p:spPr>
          <a:xfrm>
            <a:off x="6700984" y="3081036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3"/>
            <a:endCxn id="34" idx="1"/>
          </p:cNvCxnSpPr>
          <p:nvPr/>
        </p:nvCxnSpPr>
        <p:spPr>
          <a:xfrm flipV="1">
            <a:off x="8847284" y="3081036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4" idx="0"/>
            <a:endCxn id="50" idx="4"/>
          </p:cNvCxnSpPr>
          <p:nvPr/>
        </p:nvCxnSpPr>
        <p:spPr>
          <a:xfrm flipH="1" flipV="1">
            <a:off x="10253307" y="2439832"/>
            <a:ext cx="3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3" idx="2"/>
            <a:endCxn id="36" idx="2"/>
          </p:cNvCxnSpPr>
          <p:nvPr/>
        </p:nvCxnSpPr>
        <p:spPr>
          <a:xfrm>
            <a:off x="8107010" y="3347736"/>
            <a:ext cx="1209174" cy="825903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2"/>
            <a:endCxn id="37" idx="0"/>
          </p:cNvCxnSpPr>
          <p:nvPr/>
        </p:nvCxnSpPr>
        <p:spPr>
          <a:xfrm flipH="1">
            <a:off x="1668108" y="3345668"/>
            <a:ext cx="2" cy="500242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6"/>
            <a:endCxn id="38" idx="1"/>
          </p:cNvCxnSpPr>
          <p:nvPr/>
        </p:nvCxnSpPr>
        <p:spPr>
          <a:xfrm flipV="1">
            <a:off x="2605232" y="4173638"/>
            <a:ext cx="46890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8" idx="3"/>
            <a:endCxn id="39" idx="1"/>
          </p:cNvCxnSpPr>
          <p:nvPr/>
        </p:nvCxnSpPr>
        <p:spPr>
          <a:xfrm>
            <a:off x="4554684" y="4173638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6" idx="4"/>
            <a:endCxn id="45" idx="0"/>
          </p:cNvCxnSpPr>
          <p:nvPr/>
        </p:nvCxnSpPr>
        <p:spPr>
          <a:xfrm flipH="1">
            <a:off x="10253308" y="4501367"/>
            <a:ext cx="1" cy="12098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5" idx="2"/>
            <a:endCxn id="43" idx="3"/>
          </p:cNvCxnSpPr>
          <p:nvPr/>
        </p:nvCxnSpPr>
        <p:spPr>
          <a:xfrm flipH="1">
            <a:off x="8847284" y="6038982"/>
            <a:ext cx="46889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3" idx="1"/>
            <a:endCxn id="41" idx="6"/>
          </p:cNvCxnSpPr>
          <p:nvPr/>
        </p:nvCxnSpPr>
        <p:spPr>
          <a:xfrm flipH="1">
            <a:off x="5824682" y="6038982"/>
            <a:ext cx="154205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1" idx="2"/>
          </p:cNvCxnSpPr>
          <p:nvPr/>
        </p:nvCxnSpPr>
        <p:spPr>
          <a:xfrm flipH="1">
            <a:off x="2408382" y="6038982"/>
            <a:ext cx="15420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6412" y="2230305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A</a:t>
            </a:r>
          </a:p>
        </p:txBody>
      </p:sp>
      <p:sp>
        <p:nvSpPr>
          <p:cNvPr id="65" name="矩形 64"/>
          <p:cNvSpPr/>
          <p:nvPr/>
        </p:nvSpPr>
        <p:spPr>
          <a:xfrm>
            <a:off x="5436412" y="4930980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 B</a:t>
            </a:r>
          </a:p>
        </p:txBody>
      </p:sp>
      <p:sp>
        <p:nvSpPr>
          <p:cNvPr id="66" name="矩形标注 65"/>
          <p:cNvSpPr/>
          <p:nvPr/>
        </p:nvSpPr>
        <p:spPr>
          <a:xfrm>
            <a:off x="2408381" y="1811962"/>
            <a:ext cx="2850491" cy="425704"/>
          </a:xfrm>
          <a:prstGeom prst="wedgeRectCallout">
            <a:avLst>
              <a:gd name="adj1" fmla="val -73079"/>
              <a:gd name="adj2" fmla="val 1231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客户端写入主库并行度很高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标注 66"/>
          <p:cNvSpPr/>
          <p:nvPr/>
        </p:nvSpPr>
        <p:spPr>
          <a:xfrm>
            <a:off x="2408381" y="4832144"/>
            <a:ext cx="2850491" cy="425704"/>
          </a:xfrm>
          <a:prstGeom prst="wedgeRectCallout">
            <a:avLst>
              <a:gd name="adj1" fmla="val 27466"/>
              <a:gd name="adj2" fmla="val 12638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版本之前，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是单线程，应用日志不够快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7396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的多线程模型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300" y="269357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17996" y="263047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76290" y="1364889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976290" y="2038117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76290" y="271134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976290" y="336680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76290" y="4022259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18628" y="2693573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5" idx="3"/>
            <a:endCxn id="16" idx="2"/>
          </p:cNvCxnSpPr>
          <p:nvPr/>
        </p:nvCxnSpPr>
        <p:spPr>
          <a:xfrm flipV="1">
            <a:off x="1594849" y="2958205"/>
            <a:ext cx="92314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6"/>
            <a:endCxn id="17" idx="2"/>
          </p:cNvCxnSpPr>
          <p:nvPr/>
        </p:nvCxnSpPr>
        <p:spPr>
          <a:xfrm flipV="1">
            <a:off x="4392245" y="1692618"/>
            <a:ext cx="584045" cy="12655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6"/>
            <a:endCxn id="18" idx="2"/>
          </p:cNvCxnSpPr>
          <p:nvPr/>
        </p:nvCxnSpPr>
        <p:spPr>
          <a:xfrm flipV="1">
            <a:off x="4392245" y="2365846"/>
            <a:ext cx="584045" cy="5923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6"/>
          </p:cNvCxnSpPr>
          <p:nvPr/>
        </p:nvCxnSpPr>
        <p:spPr>
          <a:xfrm>
            <a:off x="4392245" y="2958205"/>
            <a:ext cx="58404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6"/>
            <a:endCxn id="20" idx="2"/>
          </p:cNvCxnSpPr>
          <p:nvPr/>
        </p:nvCxnSpPr>
        <p:spPr>
          <a:xfrm>
            <a:off x="4392245" y="2958205"/>
            <a:ext cx="584045" cy="7363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1" idx="2"/>
          </p:cNvCxnSpPr>
          <p:nvPr/>
        </p:nvCxnSpPr>
        <p:spPr>
          <a:xfrm>
            <a:off x="4392245" y="2958205"/>
            <a:ext cx="584045" cy="13917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2" idx="1"/>
          </p:cNvCxnSpPr>
          <p:nvPr/>
        </p:nvCxnSpPr>
        <p:spPr>
          <a:xfrm>
            <a:off x="6850539" y="1692618"/>
            <a:ext cx="1168089" cy="12655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2" idx="1"/>
          </p:cNvCxnSpPr>
          <p:nvPr/>
        </p:nvCxnSpPr>
        <p:spPr>
          <a:xfrm>
            <a:off x="6850539" y="2365846"/>
            <a:ext cx="1168089" cy="5923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6"/>
          </p:cNvCxnSpPr>
          <p:nvPr/>
        </p:nvCxnSpPr>
        <p:spPr>
          <a:xfrm flipV="1">
            <a:off x="6850539" y="3003308"/>
            <a:ext cx="1168089" cy="357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6"/>
            <a:endCxn id="22" idx="1"/>
          </p:cNvCxnSpPr>
          <p:nvPr/>
        </p:nvCxnSpPr>
        <p:spPr>
          <a:xfrm flipV="1">
            <a:off x="6850539" y="2958205"/>
            <a:ext cx="1168089" cy="7363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6"/>
            <a:endCxn id="22" idx="1"/>
          </p:cNvCxnSpPr>
          <p:nvPr/>
        </p:nvCxnSpPr>
        <p:spPr>
          <a:xfrm flipV="1">
            <a:off x="6850539" y="2958205"/>
            <a:ext cx="1168089" cy="13917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标注 56"/>
          <p:cNvSpPr/>
          <p:nvPr/>
        </p:nvSpPr>
        <p:spPr>
          <a:xfrm>
            <a:off x="8073931" y="1425470"/>
            <a:ext cx="3676791" cy="940376"/>
          </a:xfrm>
          <a:prstGeom prst="wedgeRectCallout">
            <a:avLst>
              <a:gd name="adj1" fmla="val -84215"/>
              <a:gd name="adj2" fmla="val 477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slave_parallel_workers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线程的个数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核物理机设置为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8~16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23582" y="3896063"/>
            <a:ext cx="33686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一切更新必须遵守主库更新的顺序！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018628" y="3476642"/>
            <a:ext cx="33686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同一行上的两个事务，必须跟主库执行时顺序相同。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同一个事务的语句也要跟主库执行时保持相同的原子性操作。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47389" y="5032695"/>
            <a:ext cx="827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，不能造成更新覆盖，要求更新同一行的两个事务，必须被分发到同一个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，同一个事务不能被拆开，必须放到同一个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牛林晓斌的按表分发策略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300" y="382387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44996" y="376077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58381" y="1630910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58382" y="269459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758383" y="384164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58380" y="4521767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758380" y="516996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59998" y="3841645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5" idx="3"/>
            <a:endCxn id="16" idx="2"/>
          </p:cNvCxnSpPr>
          <p:nvPr/>
        </p:nvCxnSpPr>
        <p:spPr>
          <a:xfrm flipV="1">
            <a:off x="1721849" y="4088505"/>
            <a:ext cx="92314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6"/>
            <a:endCxn id="17" idx="2"/>
          </p:cNvCxnSpPr>
          <p:nvPr/>
        </p:nvCxnSpPr>
        <p:spPr>
          <a:xfrm flipV="1">
            <a:off x="4519245" y="1958639"/>
            <a:ext cx="1239136" cy="21298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6"/>
            <a:endCxn id="18" idx="2"/>
          </p:cNvCxnSpPr>
          <p:nvPr/>
        </p:nvCxnSpPr>
        <p:spPr>
          <a:xfrm flipV="1">
            <a:off x="4519245" y="3022324"/>
            <a:ext cx="1239137" cy="10661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6"/>
          </p:cNvCxnSpPr>
          <p:nvPr/>
        </p:nvCxnSpPr>
        <p:spPr>
          <a:xfrm>
            <a:off x="4519245" y="4088505"/>
            <a:ext cx="12391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6"/>
            <a:endCxn id="20" idx="2"/>
          </p:cNvCxnSpPr>
          <p:nvPr/>
        </p:nvCxnSpPr>
        <p:spPr>
          <a:xfrm>
            <a:off x="4519245" y="4088505"/>
            <a:ext cx="1239135" cy="7609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1" idx="2"/>
          </p:cNvCxnSpPr>
          <p:nvPr/>
        </p:nvCxnSpPr>
        <p:spPr>
          <a:xfrm>
            <a:off x="4519245" y="4088505"/>
            <a:ext cx="1239135" cy="14091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2" idx="1"/>
          </p:cNvCxnSpPr>
          <p:nvPr/>
        </p:nvCxnSpPr>
        <p:spPr>
          <a:xfrm>
            <a:off x="7632630" y="1958639"/>
            <a:ext cx="2827368" cy="21476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2" idx="1"/>
          </p:cNvCxnSpPr>
          <p:nvPr/>
        </p:nvCxnSpPr>
        <p:spPr>
          <a:xfrm>
            <a:off x="7632631" y="3022324"/>
            <a:ext cx="2827367" cy="1083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6"/>
            <a:endCxn id="22" idx="1"/>
          </p:cNvCxnSpPr>
          <p:nvPr/>
        </p:nvCxnSpPr>
        <p:spPr>
          <a:xfrm flipV="1">
            <a:off x="7632632" y="4106277"/>
            <a:ext cx="2827366" cy="630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6"/>
            <a:endCxn id="22" idx="1"/>
          </p:cNvCxnSpPr>
          <p:nvPr/>
        </p:nvCxnSpPr>
        <p:spPr>
          <a:xfrm flipV="1">
            <a:off x="7632629" y="4106277"/>
            <a:ext cx="2827369" cy="7432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6"/>
            <a:endCxn id="22" idx="1"/>
          </p:cNvCxnSpPr>
          <p:nvPr/>
        </p:nvCxnSpPr>
        <p:spPr>
          <a:xfrm flipV="1">
            <a:off x="7632629" y="4106277"/>
            <a:ext cx="2827369" cy="1391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889" y="1353486"/>
            <a:ext cx="5100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如果两个事务更新不同的表，他们就可以并行。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如果是跨表的事务，还是要把两张表的更新串行化。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8885" y="1191281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db1.t1:4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88884" y="1395394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788884" y="2493060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db1.t3:1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8884" y="3640110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db1.t4:5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标注 64"/>
          <p:cNvSpPr/>
          <p:nvPr/>
        </p:nvSpPr>
        <p:spPr>
          <a:xfrm>
            <a:off x="8871764" y="4793098"/>
            <a:ext cx="2863036" cy="1932402"/>
          </a:xfrm>
          <a:prstGeom prst="wedgeRectCallout">
            <a:avLst>
              <a:gd name="adj1" fmla="val -88537"/>
              <a:gd name="adj2" fmla="val -10380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都有一个“执行队列”和一个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是“库名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表名”，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是队列中有多少个事务修改这个表。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分配新任务时，一方面追加执行队列，一方面将涉及的表加到对应的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58380" y="1376138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62236" y="2482999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74997" y="3635985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标注 68"/>
          <p:cNvSpPr/>
          <p:nvPr/>
        </p:nvSpPr>
        <p:spPr>
          <a:xfrm>
            <a:off x="8752255" y="1135735"/>
            <a:ext cx="2863036" cy="529588"/>
          </a:xfrm>
          <a:prstGeom prst="wedgeRectCallout">
            <a:avLst>
              <a:gd name="adj1" fmla="val -83214"/>
              <a:gd name="adj2" fmla="val 1351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执行队列中有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</a:t>
            </a:r>
          </a:p>
        </p:txBody>
      </p:sp>
      <p:sp>
        <p:nvSpPr>
          <p:cNvPr id="70" name="矩形标注 69"/>
          <p:cNvSpPr/>
          <p:nvPr/>
        </p:nvSpPr>
        <p:spPr>
          <a:xfrm>
            <a:off x="8752255" y="2311881"/>
            <a:ext cx="2863036" cy="529588"/>
          </a:xfrm>
          <a:prstGeom prst="wedgeRectCallout">
            <a:avLst>
              <a:gd name="adj1" fmla="val -83214"/>
              <a:gd name="adj2" fmla="val 1351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db1.t3</a:t>
            </a:r>
          </a:p>
        </p:txBody>
      </p:sp>
      <p:sp>
        <p:nvSpPr>
          <p:cNvPr id="56" name="剪去同侧角的矩形 55"/>
          <p:cNvSpPr/>
          <p:nvPr/>
        </p:nvSpPr>
        <p:spPr>
          <a:xfrm>
            <a:off x="2794976" y="3147873"/>
            <a:ext cx="1387531" cy="588879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新事物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cxnSp>
        <p:nvCxnSpPr>
          <p:cNvPr id="72" name="直接箭头连接符 71"/>
          <p:cNvCxnSpPr>
            <a:stCxn id="56" idx="0"/>
            <a:endCxn id="17" idx="2"/>
          </p:cNvCxnSpPr>
          <p:nvPr/>
        </p:nvCxnSpPr>
        <p:spPr>
          <a:xfrm flipV="1">
            <a:off x="4182507" y="1958639"/>
            <a:ext cx="1575874" cy="14836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6" idx="0"/>
            <a:endCxn id="18" idx="2"/>
          </p:cNvCxnSpPr>
          <p:nvPr/>
        </p:nvCxnSpPr>
        <p:spPr>
          <a:xfrm flipV="1">
            <a:off x="4182507" y="3022324"/>
            <a:ext cx="1575875" cy="4199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47319" y="2226807"/>
            <a:ext cx="25827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要修改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worker2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冲突数量大于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，进入等待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376299" y="2540818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4599910" y="2969304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5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大牛林晓斌的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按表分发策略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300" y="382387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44996" y="376077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58381" y="1630910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58382" y="269459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758383" y="384164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58380" y="4521767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758380" y="516996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59998" y="3841645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5" idx="3"/>
            <a:endCxn id="16" idx="2"/>
          </p:cNvCxnSpPr>
          <p:nvPr/>
        </p:nvCxnSpPr>
        <p:spPr>
          <a:xfrm flipV="1">
            <a:off x="1721849" y="4088505"/>
            <a:ext cx="92314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6"/>
            <a:endCxn id="17" idx="2"/>
          </p:cNvCxnSpPr>
          <p:nvPr/>
        </p:nvCxnSpPr>
        <p:spPr>
          <a:xfrm flipV="1">
            <a:off x="4519245" y="1958639"/>
            <a:ext cx="1239136" cy="21298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6"/>
            <a:endCxn id="18" idx="2"/>
          </p:cNvCxnSpPr>
          <p:nvPr/>
        </p:nvCxnSpPr>
        <p:spPr>
          <a:xfrm flipV="1">
            <a:off x="4519245" y="3022324"/>
            <a:ext cx="1239137" cy="10661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6"/>
          </p:cNvCxnSpPr>
          <p:nvPr/>
        </p:nvCxnSpPr>
        <p:spPr>
          <a:xfrm>
            <a:off x="4519245" y="4088505"/>
            <a:ext cx="12391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6"/>
            <a:endCxn id="20" idx="2"/>
          </p:cNvCxnSpPr>
          <p:nvPr/>
        </p:nvCxnSpPr>
        <p:spPr>
          <a:xfrm>
            <a:off x="4519245" y="4088505"/>
            <a:ext cx="1239135" cy="7609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1" idx="2"/>
          </p:cNvCxnSpPr>
          <p:nvPr/>
        </p:nvCxnSpPr>
        <p:spPr>
          <a:xfrm>
            <a:off x="4519245" y="4088505"/>
            <a:ext cx="1239135" cy="14091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2" idx="1"/>
          </p:cNvCxnSpPr>
          <p:nvPr/>
        </p:nvCxnSpPr>
        <p:spPr>
          <a:xfrm>
            <a:off x="7632630" y="1958639"/>
            <a:ext cx="2827368" cy="21476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2" idx="1"/>
          </p:cNvCxnSpPr>
          <p:nvPr/>
        </p:nvCxnSpPr>
        <p:spPr>
          <a:xfrm>
            <a:off x="7632631" y="3022324"/>
            <a:ext cx="2827367" cy="1083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6"/>
            <a:endCxn id="22" idx="1"/>
          </p:cNvCxnSpPr>
          <p:nvPr/>
        </p:nvCxnSpPr>
        <p:spPr>
          <a:xfrm flipV="1">
            <a:off x="7632632" y="4106277"/>
            <a:ext cx="2827366" cy="630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6"/>
            <a:endCxn id="22" idx="1"/>
          </p:cNvCxnSpPr>
          <p:nvPr/>
        </p:nvCxnSpPr>
        <p:spPr>
          <a:xfrm flipV="1">
            <a:off x="7632629" y="4106277"/>
            <a:ext cx="2827369" cy="7432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6"/>
            <a:endCxn id="22" idx="1"/>
          </p:cNvCxnSpPr>
          <p:nvPr/>
        </p:nvCxnSpPr>
        <p:spPr>
          <a:xfrm flipV="1">
            <a:off x="7632629" y="4106277"/>
            <a:ext cx="2827369" cy="1391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889" y="1353486"/>
            <a:ext cx="5100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中涉及表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的事务执行完成。。。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8885" y="1191281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db1.t1:4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88884" y="1395394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8884" y="3640110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db1.t4:5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标注 64"/>
          <p:cNvSpPr/>
          <p:nvPr/>
        </p:nvSpPr>
        <p:spPr>
          <a:xfrm>
            <a:off x="8871764" y="4793098"/>
            <a:ext cx="2863036" cy="1932402"/>
          </a:xfrm>
          <a:prstGeom prst="wedgeRectCallout">
            <a:avLst>
              <a:gd name="adj1" fmla="val -88537"/>
              <a:gd name="adj2" fmla="val -10380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都有一个“执行队列”和一个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是“库名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表名”，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是队列中有多少个事务修改这个表。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分配新任务时，一方面追加执行队列，一方面将涉及的表加到对应的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58380" y="1376138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62236" y="2482999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74997" y="3635985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标注 68"/>
          <p:cNvSpPr/>
          <p:nvPr/>
        </p:nvSpPr>
        <p:spPr>
          <a:xfrm>
            <a:off x="8711312" y="521514"/>
            <a:ext cx="2863036" cy="529588"/>
          </a:xfrm>
          <a:prstGeom prst="wedgeRectCallout">
            <a:avLst>
              <a:gd name="adj1" fmla="val -86551"/>
              <a:gd name="adj2" fmla="val 5989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执行队列中有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</a:t>
            </a:r>
          </a:p>
        </p:txBody>
      </p:sp>
      <p:sp>
        <p:nvSpPr>
          <p:cNvPr id="56" name="剪去同侧角的矩形 55"/>
          <p:cNvSpPr/>
          <p:nvPr/>
        </p:nvSpPr>
        <p:spPr>
          <a:xfrm>
            <a:off x="2794976" y="3147873"/>
            <a:ext cx="1387531" cy="588879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新事物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cxnSp>
        <p:nvCxnSpPr>
          <p:cNvPr id="72" name="直接箭头连接符 71"/>
          <p:cNvCxnSpPr>
            <a:stCxn id="56" idx="0"/>
            <a:endCxn id="17" idx="2"/>
          </p:cNvCxnSpPr>
          <p:nvPr/>
        </p:nvCxnSpPr>
        <p:spPr>
          <a:xfrm flipV="1">
            <a:off x="4182507" y="1958639"/>
            <a:ext cx="1575874" cy="14836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47319" y="2226807"/>
            <a:ext cx="25827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要修改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冲突数量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交给互相冲突的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worker1</a:t>
            </a:r>
          </a:p>
        </p:txBody>
      </p:sp>
      <p:sp>
        <p:nvSpPr>
          <p:cNvPr id="77" name="矩形 76"/>
          <p:cNvSpPr/>
          <p:nvPr/>
        </p:nvSpPr>
        <p:spPr>
          <a:xfrm>
            <a:off x="4376299" y="2540818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8509830" y="1177749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db1.t1: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9829" y="1381862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9829" y="1585524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db1.t3:1</a:t>
            </a:r>
            <a:endParaRPr lang="zh-CN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7773168" y="1423988"/>
            <a:ext cx="656457" cy="55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853485" y="1197673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endParaRPr lang="zh-CN" altLang="en-US" sz="1200" dirty="0">
              <a:solidFill>
                <a:srgbClr val="92D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9761" y="5567574"/>
            <a:ext cx="82700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，如果跟所有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都不冲突，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线程就会把这个事务分配给最空闲的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，如果跟多于一个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冲突，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线程就进入等待状态，直到和这个事务存在冲突关系的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只剩下一个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，如果只跟一个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线程就会把这个事务分配给这个存在冲突关系的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57793" y="2078351"/>
            <a:ext cx="25827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如果所有的事务都只设计一个表，则只分配给同一个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，变成单线程复制。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9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备库为什么会延迟好几个小时？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大牛林晓斌的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分发策略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300" y="3823874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44996" y="3760776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58381" y="1630910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58382" y="269459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758383" y="384164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58380" y="4521767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758380" y="516996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59998" y="3841645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5" idx="3"/>
            <a:endCxn id="16" idx="2"/>
          </p:cNvCxnSpPr>
          <p:nvPr/>
        </p:nvCxnSpPr>
        <p:spPr>
          <a:xfrm flipV="1">
            <a:off x="1721849" y="4088505"/>
            <a:ext cx="923147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6"/>
            <a:endCxn id="17" idx="2"/>
          </p:cNvCxnSpPr>
          <p:nvPr/>
        </p:nvCxnSpPr>
        <p:spPr>
          <a:xfrm flipV="1">
            <a:off x="4519245" y="1958639"/>
            <a:ext cx="1239136" cy="21298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6"/>
            <a:endCxn id="18" idx="2"/>
          </p:cNvCxnSpPr>
          <p:nvPr/>
        </p:nvCxnSpPr>
        <p:spPr>
          <a:xfrm flipV="1">
            <a:off x="4519245" y="3022324"/>
            <a:ext cx="1239137" cy="10661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6"/>
          </p:cNvCxnSpPr>
          <p:nvPr/>
        </p:nvCxnSpPr>
        <p:spPr>
          <a:xfrm>
            <a:off x="4519245" y="4088505"/>
            <a:ext cx="12391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6"/>
            <a:endCxn id="20" idx="2"/>
          </p:cNvCxnSpPr>
          <p:nvPr/>
        </p:nvCxnSpPr>
        <p:spPr>
          <a:xfrm>
            <a:off x="4519245" y="4088505"/>
            <a:ext cx="1239135" cy="7609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1" idx="2"/>
          </p:cNvCxnSpPr>
          <p:nvPr/>
        </p:nvCxnSpPr>
        <p:spPr>
          <a:xfrm>
            <a:off x="4519245" y="4088505"/>
            <a:ext cx="1239135" cy="14091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2" idx="1"/>
          </p:cNvCxnSpPr>
          <p:nvPr/>
        </p:nvCxnSpPr>
        <p:spPr>
          <a:xfrm>
            <a:off x="7632630" y="1958639"/>
            <a:ext cx="2827368" cy="21476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2" idx="1"/>
          </p:cNvCxnSpPr>
          <p:nvPr/>
        </p:nvCxnSpPr>
        <p:spPr>
          <a:xfrm>
            <a:off x="7632631" y="3022324"/>
            <a:ext cx="2827367" cy="1083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6"/>
            <a:endCxn id="22" idx="1"/>
          </p:cNvCxnSpPr>
          <p:nvPr/>
        </p:nvCxnSpPr>
        <p:spPr>
          <a:xfrm flipV="1">
            <a:off x="7632632" y="4106277"/>
            <a:ext cx="2827366" cy="630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6"/>
            <a:endCxn id="22" idx="1"/>
          </p:cNvCxnSpPr>
          <p:nvPr/>
        </p:nvCxnSpPr>
        <p:spPr>
          <a:xfrm flipV="1">
            <a:off x="7632629" y="4106277"/>
            <a:ext cx="2827369" cy="7432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6"/>
            <a:endCxn id="22" idx="1"/>
          </p:cNvCxnSpPr>
          <p:nvPr/>
        </p:nvCxnSpPr>
        <p:spPr>
          <a:xfrm flipV="1">
            <a:off x="7632629" y="4106277"/>
            <a:ext cx="2827369" cy="1391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889" y="1353486"/>
            <a:ext cx="5100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为了解决热点表的并行复制问题：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如果两个事物没有更新相同的行，他们在备库上可以并行执行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8885" y="1191281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db1.t1:4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88884" y="1395394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88884" y="3640110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db1.t4:5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标注 64"/>
          <p:cNvSpPr/>
          <p:nvPr/>
        </p:nvSpPr>
        <p:spPr>
          <a:xfrm>
            <a:off x="8871764" y="4793098"/>
            <a:ext cx="2863036" cy="1932402"/>
          </a:xfrm>
          <a:prstGeom prst="wedgeRectCallout">
            <a:avLst>
              <a:gd name="adj1" fmla="val -88537"/>
              <a:gd name="adj2" fmla="val -10380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都有一个“执行队列”和一个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是“库名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表名”，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是队列中有多少个事务修改这个表。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分配新任务时，一方面追加执行队列，一方面将涉及的表加到对应的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58380" y="1376138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62236" y="2482999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74997" y="3635985"/>
            <a:ext cx="945415" cy="2015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标注 68"/>
          <p:cNvSpPr/>
          <p:nvPr/>
        </p:nvSpPr>
        <p:spPr>
          <a:xfrm>
            <a:off x="8711312" y="521514"/>
            <a:ext cx="2863036" cy="529588"/>
          </a:xfrm>
          <a:prstGeom prst="wedgeRectCallout">
            <a:avLst>
              <a:gd name="adj1" fmla="val -86551"/>
              <a:gd name="adj2" fmla="val 5989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执行队列中有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</a:t>
            </a:r>
          </a:p>
        </p:txBody>
      </p:sp>
      <p:sp>
        <p:nvSpPr>
          <p:cNvPr id="56" name="剪去同侧角的矩形 55"/>
          <p:cNvSpPr/>
          <p:nvPr/>
        </p:nvSpPr>
        <p:spPr>
          <a:xfrm>
            <a:off x="2794976" y="3147873"/>
            <a:ext cx="1387531" cy="588879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新事物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cxnSp>
        <p:nvCxnSpPr>
          <p:cNvPr id="72" name="直接箭头连接符 71"/>
          <p:cNvCxnSpPr>
            <a:stCxn id="56" idx="0"/>
            <a:endCxn id="17" idx="2"/>
          </p:cNvCxnSpPr>
          <p:nvPr/>
        </p:nvCxnSpPr>
        <p:spPr>
          <a:xfrm flipV="1">
            <a:off x="4182507" y="1958639"/>
            <a:ext cx="1575874" cy="14836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47319" y="2226807"/>
            <a:ext cx="25827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要修改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冲突数量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交给互相冲突的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worker1</a:t>
            </a:r>
          </a:p>
        </p:txBody>
      </p:sp>
      <p:sp>
        <p:nvSpPr>
          <p:cNvPr id="77" name="矩形 76"/>
          <p:cNvSpPr/>
          <p:nvPr/>
        </p:nvSpPr>
        <p:spPr>
          <a:xfrm>
            <a:off x="4376299" y="2540818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8509830" y="1177749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db1.t1: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9829" y="1381862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db1.t2:1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9829" y="1585524"/>
            <a:ext cx="945415" cy="2015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db1.t3:1</a:t>
            </a:r>
            <a:endParaRPr lang="zh-CN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7773168" y="1423988"/>
            <a:ext cx="656457" cy="55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853485" y="1197673"/>
            <a:ext cx="762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endParaRPr lang="zh-CN" altLang="en-US" sz="1200" dirty="0">
              <a:solidFill>
                <a:srgbClr val="92D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9761" y="5567574"/>
            <a:ext cx="82700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，如果跟所有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都不冲突，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线程就会把这个事务分配给最空闲的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，如果跟多于一个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冲突，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线程就进入等待状态，直到和这个事务存在冲突关系的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只剩下一个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，如果只跟一个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coordinator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线程就会把这个事务分配给这个存在冲突关系的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57793" y="2078351"/>
            <a:ext cx="25827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如果所有的事务都只设计一个表，则只分配给同一个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，变成单线程复制。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6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1992</TotalTime>
  <Words>1101</Words>
  <Application>Microsoft Office PowerPoint</Application>
  <PresentationFormat>宽屏</PresentationFormat>
  <Paragraphs>179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  <vt:lpstr>26 | 备库为什么会延迟好几个小时？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1769</cp:revision>
  <dcterms:created xsi:type="dcterms:W3CDTF">2019-05-08T15:02:17Z</dcterms:created>
  <dcterms:modified xsi:type="dcterms:W3CDTF">2019-05-28T16:02:06Z</dcterms:modified>
</cp:coreProperties>
</file>