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64" autoAdjust="0"/>
    <p:restoredTop sz="93289" autoAdjust="0"/>
  </p:normalViewPr>
  <p:slideViewPr>
    <p:cSldViewPr snapToGrid="0">
      <p:cViewPr varScale="1">
        <p:scale>
          <a:sx n="110" d="100"/>
          <a:sy n="110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28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80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085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5569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61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655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658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384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0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94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67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61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0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0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44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61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99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507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9155115" cy="540390"/>
          </a:xfrm>
        </p:spPr>
        <p:txBody>
          <a:bodyPr/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02-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内存性能优化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5680872" y="1740877"/>
            <a:ext cx="1103409" cy="2156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MCU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基础篇：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内存是怎么工作的？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内存映射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23855" y="1760434"/>
            <a:ext cx="1298961" cy="4016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内核空间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23856" y="2162086"/>
            <a:ext cx="1298961" cy="17373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用户空间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820" y="1613095"/>
            <a:ext cx="13258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0XFFFFFFFF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358" y="2014747"/>
            <a:ext cx="13258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0XC0000000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56260" y="3698562"/>
            <a:ext cx="60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554191" y="1760434"/>
            <a:ext cx="1298961" cy="4016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内核空间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128T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54192" y="2162086"/>
            <a:ext cx="1298961" cy="133565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未定义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554191" y="3497736"/>
            <a:ext cx="1298961" cy="4016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用户空间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128T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891252" y="1621934"/>
            <a:ext cx="1991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0XFFFFFFFFFFFFFFFF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891252" y="2023586"/>
            <a:ext cx="1991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0XFFFF800000000000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891252" y="3359236"/>
            <a:ext cx="1991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0X00007FFFFFFFFF000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83632" y="3760888"/>
            <a:ext cx="60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023855" y="3986570"/>
            <a:ext cx="129896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位地址空间</a:t>
            </a:r>
            <a:endParaRPr lang="en-US" altLang="zh-CN" sz="11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540627" y="3998630"/>
            <a:ext cx="129896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位地址空间</a:t>
            </a:r>
            <a:endParaRPr lang="en-US" altLang="zh-CN" sz="11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892742" y="2015382"/>
            <a:ext cx="674720" cy="1826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892742" y="2198077"/>
            <a:ext cx="674720" cy="1826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892742" y="2380143"/>
            <a:ext cx="674720" cy="1826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892742" y="2562838"/>
            <a:ext cx="674720" cy="1826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892741" y="2748535"/>
            <a:ext cx="674720" cy="1826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892741" y="2931230"/>
            <a:ext cx="674720" cy="1826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955191" y="3986570"/>
            <a:ext cx="8290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MMU</a:t>
            </a:r>
            <a:endParaRPr lang="en-US" altLang="zh-CN" sz="11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955191" y="1803330"/>
            <a:ext cx="8290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页表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32" idx="3"/>
            <a:endCxn id="52" idx="1"/>
          </p:cNvCxnSpPr>
          <p:nvPr/>
        </p:nvCxnSpPr>
        <p:spPr>
          <a:xfrm>
            <a:off x="3853152" y="1961260"/>
            <a:ext cx="2039590" cy="14547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2" idx="3"/>
            <a:endCxn id="65" idx="1"/>
          </p:cNvCxnSpPr>
          <p:nvPr/>
        </p:nvCxnSpPr>
        <p:spPr>
          <a:xfrm flipV="1">
            <a:off x="6567462" y="1961260"/>
            <a:ext cx="1209699" cy="14547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7777161" y="1760434"/>
            <a:ext cx="1298961" cy="40165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进程内核空间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关联同一片物理内存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777162" y="2162086"/>
            <a:ext cx="1298961" cy="86506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已使用物理内存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箭头连接符 66"/>
          <p:cNvCxnSpPr>
            <a:stCxn id="39" idx="3"/>
            <a:endCxn id="55" idx="1"/>
          </p:cNvCxnSpPr>
          <p:nvPr/>
        </p:nvCxnSpPr>
        <p:spPr>
          <a:xfrm flipV="1">
            <a:off x="3853152" y="2654186"/>
            <a:ext cx="2039590" cy="104437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5" idx="3"/>
            <a:endCxn id="66" idx="1"/>
          </p:cNvCxnSpPr>
          <p:nvPr/>
        </p:nvCxnSpPr>
        <p:spPr>
          <a:xfrm flipV="1">
            <a:off x="6567462" y="2594619"/>
            <a:ext cx="1209700" cy="595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7777161" y="3024993"/>
            <a:ext cx="1298961" cy="4346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未使用物理内存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直接箭头连接符 69"/>
          <p:cNvCxnSpPr>
            <a:stCxn id="39" idx="3"/>
            <a:endCxn id="57" idx="1"/>
          </p:cNvCxnSpPr>
          <p:nvPr/>
        </p:nvCxnSpPr>
        <p:spPr>
          <a:xfrm flipV="1">
            <a:off x="3853152" y="3022578"/>
            <a:ext cx="2039589" cy="67598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57" idx="3"/>
            <a:endCxn id="69" idx="1"/>
          </p:cNvCxnSpPr>
          <p:nvPr/>
        </p:nvCxnSpPr>
        <p:spPr>
          <a:xfrm>
            <a:off x="6567461" y="3022578"/>
            <a:ext cx="1209700" cy="21976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6906613" y="2755698"/>
            <a:ext cx="1449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分配物理内存，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更新页表。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标注 74"/>
          <p:cNvSpPr/>
          <p:nvPr/>
        </p:nvSpPr>
        <p:spPr>
          <a:xfrm>
            <a:off x="6996150" y="3591778"/>
            <a:ext cx="1873969" cy="468957"/>
          </a:xfrm>
          <a:prstGeom prst="wedgeRectCallout">
            <a:avLst>
              <a:gd name="adj1" fmla="val -67994"/>
              <a:gd name="adj2" fmla="val -146224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缺页异常，进入内核空间分配物理内存。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892741" y="3384927"/>
            <a:ext cx="674720" cy="33873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</a:p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页表缓存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9151620" y="2940364"/>
            <a:ext cx="19472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减少进程的上下文切换，减少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的刷新次数，就可以提高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缓存的使用率，进而提高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的内存访问性能</a:t>
            </a:r>
            <a:endParaRPr lang="en-US" altLang="zh-CN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62983" y="1354408"/>
            <a:ext cx="30955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页表管理内存的单位是页（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4K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或整数倍）</a:t>
            </a:r>
            <a:endParaRPr lang="en-US" altLang="zh-CN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4" name="图片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67" y="4410174"/>
            <a:ext cx="6070283" cy="1992057"/>
          </a:xfrm>
          <a:prstGeom prst="rect">
            <a:avLst/>
          </a:prstGeom>
        </p:spPr>
      </p:pic>
      <p:sp>
        <p:nvSpPr>
          <p:cNvPr id="95" name="矩形 94"/>
          <p:cNvSpPr/>
          <p:nvPr/>
        </p:nvSpPr>
        <p:spPr>
          <a:xfrm>
            <a:off x="6996150" y="4390640"/>
            <a:ext cx="441483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目前的</a:t>
            </a:r>
            <a:r>
              <a:rPr lang="en-US" altLang="zh-CN" sz="10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0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做法，四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级页表</a:t>
            </a:r>
            <a:r>
              <a:rPr lang="zh-CN" altLang="en-US" sz="10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，将原来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的映射关系改成区块索引和区块内的偏移。由于虚拟内存空间通常只用了很少一部分，那么，多级页表就只保存这些使用中的区块，这样就可以大大地减少页表的项数</a:t>
            </a:r>
            <a:r>
              <a:rPr lang="zh-CN" altLang="en-US" sz="10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至于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这种做法为什么能节省内存，举个更简单的例子更容易明白。比如要记录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个球场的使用情况，每张纸能记录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个场地的情况。采用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4+4+4+4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，共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张纸即可记录，但问题是球场使用得很少，有时候一整张纸记录的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个球场都没人使用。于是，采用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x 4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方案，即把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个球场分为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组，同样每张纸刚好能记录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组情况。这样，使用一张纸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来记录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个分组球场情况，当某个球场在使用时，只要额外使用多一张纸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来记录该球场，同时，在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上记录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某球场由纸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在记录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即可。这样在大部分球场使用很少的情况下，只要很少的纸即困记录，当有球场被使用，有需要再用额外的纸来记录，当不用就擦除。这里一个很重要的前提就是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局部性。</a:t>
            </a:r>
            <a:endParaRPr lang="en-US" altLang="zh-CN" sz="10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96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基础篇：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内存是怎么工作的？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虚拟内存空间分布</a:t>
            </a:r>
          </a:p>
        </p:txBody>
      </p:sp>
      <p:sp>
        <p:nvSpPr>
          <p:cNvPr id="61" name="矩形 60"/>
          <p:cNvSpPr/>
          <p:nvPr/>
        </p:nvSpPr>
        <p:spPr>
          <a:xfrm>
            <a:off x="2357893" y="6399107"/>
            <a:ext cx="7395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当平均负载高于</a:t>
            </a:r>
            <a:r>
              <a:rPr lang="en-US" altLang="zh-CN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r>
              <a:rPr lang="en-US" altLang="zh-CN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70%</a:t>
            </a:r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的时候，就应该警惕，着手分析负载过高的原因。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27800" y="1377404"/>
            <a:ext cx="1298961" cy="4016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内核空间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227799" y="1779056"/>
            <a:ext cx="1298961" cy="4016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局部变量和函数调用的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上下文，大小一般为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8M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227799" y="2180708"/>
            <a:ext cx="1298961" cy="6976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文件映射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动态库、共享内存等，从高地址开始向下增长</a:t>
            </a:r>
          </a:p>
        </p:txBody>
      </p:sp>
      <p:sp>
        <p:nvSpPr>
          <p:cNvPr id="37" name="矩形 36"/>
          <p:cNvSpPr/>
          <p:nvPr/>
        </p:nvSpPr>
        <p:spPr>
          <a:xfrm>
            <a:off x="7227799" y="2877281"/>
            <a:ext cx="1298961" cy="6976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动态分配的内存，从低地址开始向上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增长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227799" y="3574903"/>
            <a:ext cx="1298961" cy="4016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数据段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</a:p>
        </p:txBody>
      </p:sp>
      <p:sp>
        <p:nvSpPr>
          <p:cNvPr id="42" name="矩形 41"/>
          <p:cNvSpPr/>
          <p:nvPr/>
        </p:nvSpPr>
        <p:spPr>
          <a:xfrm>
            <a:off x="7227798" y="3976555"/>
            <a:ext cx="1298961" cy="4016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只读段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代码和常量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245591" y="1227335"/>
            <a:ext cx="13258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0XFFFFFFFF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167129" y="1628987"/>
            <a:ext cx="13258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0XC0000000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756131" y="4239707"/>
            <a:ext cx="60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11670" y="2955344"/>
            <a:ext cx="18533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标准库的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malloc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800886" y="2526234"/>
            <a:ext cx="36921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系统调用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mmap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，找一块空闲内存分配出去</a:t>
            </a:r>
          </a:p>
        </p:txBody>
      </p:sp>
      <p:sp>
        <p:nvSpPr>
          <p:cNvPr id="4" name="左箭头 3"/>
          <p:cNvSpPr/>
          <p:nvPr/>
        </p:nvSpPr>
        <p:spPr>
          <a:xfrm flipH="1">
            <a:off x="6961119" y="3157653"/>
            <a:ext cx="266679" cy="176747"/>
          </a:xfrm>
          <a:prstGeom prst="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521202" y="3098508"/>
            <a:ext cx="25999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系统调用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brk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，移动堆顶位置指针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>
            <a:stCxn id="48" idx="3"/>
          </p:cNvCxnSpPr>
          <p:nvPr/>
        </p:nvCxnSpPr>
        <p:spPr>
          <a:xfrm>
            <a:off x="1964981" y="3093844"/>
            <a:ext cx="1323784" cy="24055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8" idx="3"/>
          </p:cNvCxnSpPr>
          <p:nvPr/>
        </p:nvCxnSpPr>
        <p:spPr>
          <a:xfrm flipV="1">
            <a:off x="1964981" y="2699512"/>
            <a:ext cx="1337486" cy="3943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中括号 16"/>
          <p:cNvSpPr/>
          <p:nvPr/>
        </p:nvSpPr>
        <p:spPr>
          <a:xfrm flipH="1">
            <a:off x="7035081" y="2512377"/>
            <a:ext cx="172071" cy="263282"/>
          </a:xfrm>
          <a:prstGeom prst="rightBracket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 flipH="1">
            <a:off x="7009035" y="3386735"/>
            <a:ext cx="198116" cy="156261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3218809" y="3343498"/>
            <a:ext cx="387564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已分配给应用</a:t>
            </a:r>
            <a:r>
              <a:rPr lang="zh-CN" altLang="en-US" sz="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的内存，不会立刻归还系统，而是被缓存起来，这样就可以重复使用</a:t>
            </a:r>
          </a:p>
        </p:txBody>
      </p:sp>
      <p:sp>
        <p:nvSpPr>
          <p:cNvPr id="67" name="矩形 66"/>
          <p:cNvSpPr/>
          <p:nvPr/>
        </p:nvSpPr>
        <p:spPr>
          <a:xfrm>
            <a:off x="2082923" y="3300230"/>
            <a:ext cx="12058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申请小于</a:t>
            </a:r>
            <a:r>
              <a:rPr lang="en-US" altLang="zh-CN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128K</a:t>
            </a:r>
            <a:endParaRPr lang="zh-CN" altLang="en-US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021827" y="2652463"/>
            <a:ext cx="12058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申请大于</a:t>
            </a:r>
            <a:r>
              <a:rPr lang="en-US" altLang="zh-CN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128K</a:t>
            </a:r>
            <a:endParaRPr lang="zh-CN" altLang="en-US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860294" y="2725364"/>
            <a:ext cx="387564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会在释放时直接归还系统，所以每次 </a:t>
            </a:r>
            <a:r>
              <a:rPr lang="en-US" altLang="zh-CN" sz="8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mmap</a:t>
            </a:r>
            <a:r>
              <a:rPr lang="en-US" altLang="zh-CN" sz="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都会发生缺页异常</a:t>
            </a:r>
          </a:p>
        </p:txBody>
      </p:sp>
      <p:sp>
        <p:nvSpPr>
          <p:cNvPr id="70" name="矩形 69"/>
          <p:cNvSpPr/>
          <p:nvPr/>
        </p:nvSpPr>
        <p:spPr>
          <a:xfrm>
            <a:off x="2624748" y="4074081"/>
            <a:ext cx="41229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brk</a:t>
            </a: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缺页异常的发生，提高内存访问效率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由于不归还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，频繁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的内存分配和释放会造成内存碎片。</a:t>
            </a:r>
          </a:p>
          <a:p>
            <a:endParaRPr lang="zh-CN" altLang="en-US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mmap</a:t>
            </a: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方式分配的内存，会在释放时直接归还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系统。</a:t>
            </a:r>
            <a:endParaRPr lang="en-US" altLang="zh-CN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 </a:t>
            </a:r>
            <a:r>
              <a:rPr lang="en-US" altLang="zh-CN" sz="1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mmap</a:t>
            </a: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都会发生缺页异常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频繁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的内存分配会导致大量的缺页异常，使内核的管理负担增大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9365896" y="2682060"/>
            <a:ext cx="775408" cy="4746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MMU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0822058" y="1377404"/>
            <a:ext cx="750545" cy="296893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物理内存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4" name="直接箭头连接符 83"/>
          <p:cNvCxnSpPr>
            <a:stCxn id="82" idx="3"/>
          </p:cNvCxnSpPr>
          <p:nvPr/>
        </p:nvCxnSpPr>
        <p:spPr>
          <a:xfrm flipV="1">
            <a:off x="10141304" y="2180708"/>
            <a:ext cx="680754" cy="73868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82" idx="1"/>
          </p:cNvCxnSpPr>
          <p:nvPr/>
        </p:nvCxnSpPr>
        <p:spPr>
          <a:xfrm>
            <a:off x="8526759" y="2803233"/>
            <a:ext cx="839137" cy="11616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V="1">
            <a:off x="8526758" y="3098508"/>
            <a:ext cx="862997" cy="3058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10158582" y="3093843"/>
            <a:ext cx="663476" cy="86618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8435340" y="4376478"/>
            <a:ext cx="297581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虚拟内存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中新申请的内存，只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在首次访问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时才真正分配物理内存。</a:t>
            </a:r>
            <a:endParaRPr lang="en-US" altLang="zh-CN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也就是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通过缺页异常进入内核中，再由内核来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分配物理内存。</a:t>
            </a:r>
            <a:endParaRPr lang="en-US" altLang="zh-CN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8582934" y="2642171"/>
            <a:ext cx="77353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缺页异常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8660101" y="3284414"/>
            <a:ext cx="77353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缺页异常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1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基础篇：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内存是怎么工作的？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72106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内存使用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情况：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300" y="1298795"/>
            <a:ext cx="79375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注意不同版本的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free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输出可能会有所不同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free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total        used        free      shared  buff/cache   available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Mem:        8169348      263524     6875352         668     1030472     7611064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Swap:             0           0           0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矩形标注 31"/>
          <p:cNvSpPr/>
          <p:nvPr/>
        </p:nvSpPr>
        <p:spPr>
          <a:xfrm>
            <a:off x="748403" y="2378818"/>
            <a:ext cx="844177" cy="325787"/>
          </a:xfrm>
          <a:prstGeom prst="wedgeRectCallout">
            <a:avLst>
              <a:gd name="adj1" fmla="val -4761"/>
              <a:gd name="adj2" fmla="val -19255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总内存大小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1670423" y="2378817"/>
            <a:ext cx="844177" cy="664289"/>
          </a:xfrm>
          <a:prstGeom prst="wedgeRectCallout">
            <a:avLst>
              <a:gd name="adj1" fmla="val -248"/>
              <a:gd name="adj2" fmla="val -123143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已使用内存的大小，包含了共享内存</a:t>
            </a:r>
          </a:p>
        </p:txBody>
      </p:sp>
      <p:sp>
        <p:nvSpPr>
          <p:cNvPr id="12" name="矩形标注 11"/>
          <p:cNvSpPr/>
          <p:nvPr/>
        </p:nvSpPr>
        <p:spPr>
          <a:xfrm>
            <a:off x="2591526" y="2378817"/>
            <a:ext cx="844177" cy="325787"/>
          </a:xfrm>
          <a:prstGeom prst="wedgeRectCallout">
            <a:avLst>
              <a:gd name="adj1" fmla="val -25522"/>
              <a:gd name="adj2" fmla="val -17150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未使用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内存大小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3512629" y="2360355"/>
            <a:ext cx="844177" cy="325787"/>
          </a:xfrm>
          <a:prstGeom prst="wedgeRectCallout">
            <a:avLst>
              <a:gd name="adj1" fmla="val -35451"/>
              <a:gd name="adj2" fmla="val -16916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共享内存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大小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4433732" y="2360354"/>
            <a:ext cx="844177" cy="325787"/>
          </a:xfrm>
          <a:prstGeom prst="wedgeRectCallout">
            <a:avLst>
              <a:gd name="adj1" fmla="val -54407"/>
              <a:gd name="adj2" fmla="val -18319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缓存和缓冲区的大小</a:t>
            </a:r>
          </a:p>
        </p:txBody>
      </p:sp>
      <p:sp>
        <p:nvSpPr>
          <p:cNvPr id="16" name="矩形标注 15"/>
          <p:cNvSpPr/>
          <p:nvPr/>
        </p:nvSpPr>
        <p:spPr>
          <a:xfrm>
            <a:off x="5391101" y="2360353"/>
            <a:ext cx="844177" cy="918973"/>
          </a:xfrm>
          <a:prstGeom prst="wedgeRectCallout">
            <a:avLst>
              <a:gd name="adj1" fmla="val -76973"/>
              <a:gd name="adj2" fmla="val -9838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新进程可用内存的大小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大小，这里面包含了可回收缓存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60820" y="1211443"/>
            <a:ext cx="79375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按下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切换到内存排序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top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KiB Mem :  8169348 total,  6871440 free,   267096 used,  1030812 buff/cache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KiB Swap:        0 total,        0 free,        0 used.  7607492 avail Mem</a:t>
            </a: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PID USER      PR  NI 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VIRT    RES    SHR 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S  %CPU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%MEM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TIME+ COMMAND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430 root      19  -1  122360  35588  23748 S   0.0  0.4   0:32.17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systemd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-journal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1075 root      20   0  771860  22744  11368 S   0.0  0.3   0:38.89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snapd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1048 root      20   0  170904  17292   9488 S   0.0  0.2   0:00.24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networkd-dispat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1 root      20   0   78020   9156   6644 S   0.0  0.1   0:22.92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systemd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12376 azure     20   0   76632   7456   6420 S   0.0  0.1   0:00.01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systemd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12374 root      20   0  107984   7312   6304 S   0.0  0.1   0:00.00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sshd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6134101" y="3991033"/>
            <a:ext cx="1175598" cy="1582055"/>
          </a:xfrm>
          <a:prstGeom prst="wedgeRectCallout">
            <a:avLst>
              <a:gd name="adj1" fmla="val 131304"/>
              <a:gd name="adj2" fmla="val -9131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进程虚拟内存的大小，只要是进程申请过的内存，即便还没有真正分配物理内存，也会计算在内。</a:t>
            </a:r>
          </a:p>
        </p:txBody>
      </p:sp>
      <p:sp>
        <p:nvSpPr>
          <p:cNvPr id="19" name="矩形标注 18"/>
          <p:cNvSpPr/>
          <p:nvPr/>
        </p:nvSpPr>
        <p:spPr>
          <a:xfrm>
            <a:off x="7749541" y="3991032"/>
            <a:ext cx="1175598" cy="1582055"/>
          </a:xfrm>
          <a:prstGeom prst="wedgeRectCallout">
            <a:avLst>
              <a:gd name="adj1" fmla="val 47040"/>
              <a:gd name="adj2" fmla="val -9131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常驻内存的大小，也就是进程实际使用的物理内存大小，但不包括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Swap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和共享内存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所以一般比</a:t>
            </a:r>
            <a:r>
              <a:rPr lang="en-US" altLang="zh-CN" sz="1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</a:t>
            </a:r>
            <a:r>
              <a:rPr lang="zh-CN" altLang="en-US" sz="1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要小很多</a:t>
            </a:r>
            <a:r>
              <a:rPr lang="en-US" altLang="zh-CN" sz="1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9014461" y="3991031"/>
            <a:ext cx="1175598" cy="1582055"/>
          </a:xfrm>
          <a:prstGeom prst="wedgeRectCallout">
            <a:avLst>
              <a:gd name="adj1" fmla="val -21019"/>
              <a:gd name="adj2" fmla="val -87708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共享内存的大小，比如与其他进程共同使用的共享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内存（</a:t>
            </a:r>
            <a:r>
              <a:rPr lang="zh-CN" altLang="en-US" sz="1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真正进程间共享的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）、加载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的动态链接库以及程序的代码段等。</a:t>
            </a:r>
            <a:r>
              <a:rPr lang="zh-CN" altLang="en-US" sz="1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共享内存 </a:t>
            </a:r>
            <a:r>
              <a:rPr lang="en-US" altLang="zh-CN" sz="1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SHR </a:t>
            </a:r>
            <a:r>
              <a:rPr lang="zh-CN" altLang="en-US" sz="1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并不一定是共享的</a:t>
            </a:r>
          </a:p>
        </p:txBody>
      </p:sp>
      <p:sp>
        <p:nvSpPr>
          <p:cNvPr id="21" name="矩形标注 20"/>
          <p:cNvSpPr/>
          <p:nvPr/>
        </p:nvSpPr>
        <p:spPr>
          <a:xfrm>
            <a:off x="10332721" y="3991030"/>
            <a:ext cx="1175598" cy="1582055"/>
          </a:xfrm>
          <a:prstGeom prst="wedgeRectCallout">
            <a:avLst>
              <a:gd name="adj1" fmla="val -61206"/>
              <a:gd name="adj2" fmla="val -8925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进程使用物理内存占系统总内存的百分比。</a:t>
            </a:r>
          </a:p>
        </p:txBody>
      </p:sp>
      <p:sp>
        <p:nvSpPr>
          <p:cNvPr id="22" name="矩形 21"/>
          <p:cNvSpPr/>
          <p:nvPr/>
        </p:nvSpPr>
        <p:spPr>
          <a:xfrm>
            <a:off x="8152854" y="5573088"/>
            <a:ext cx="3025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所以在计算多个进程的内存使用时，不要把所有进程的 </a:t>
            </a:r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SHR </a:t>
            </a: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直接相加得出结果。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4300" y="3359978"/>
            <a:ext cx="41229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是对磁盘数据的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缓存，包括读写。</a:t>
            </a:r>
            <a:endParaRPr lang="en-US" altLang="zh-CN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是文件数据的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缓存，包括读写。</a:t>
            </a:r>
            <a:endParaRPr lang="en-US" altLang="zh-CN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它们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既会用在读请求中，也会用在写请求中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在读写普通文件时，会经过文件系统，由文件系统负责与磁盘交互；而读写磁盘或者分区时，就会跳过文件系统，也就是所谓的“裸</a:t>
            </a: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I/O“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。这两种读写方式所使用的缓存是不同的，也就是文中所讲的 </a:t>
            </a: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 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 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区别。</a:t>
            </a:r>
            <a:endParaRPr lang="en-US" altLang="zh-CN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477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473</TotalTime>
  <Words>1033</Words>
  <Application>Microsoft Office PowerPoint</Application>
  <PresentationFormat>宽屏</PresentationFormat>
  <Paragraphs>110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黑体</vt:lpstr>
      <vt:lpstr>宋体</vt:lpstr>
      <vt:lpstr>微软雅黑</vt:lpstr>
      <vt:lpstr>Arial</vt:lpstr>
      <vt:lpstr>Century Gothic</vt:lpstr>
      <vt:lpstr>Wingdings 3</vt:lpstr>
      <vt:lpstr>离子</vt:lpstr>
      <vt:lpstr>02-内存性能优化</vt:lpstr>
      <vt:lpstr>基础篇：Linux内存是怎么工作的？</vt:lpstr>
      <vt:lpstr>基础篇：Linux内存是怎么工作的？</vt:lpstr>
      <vt:lpstr>基础篇：Linux内存是怎么工作的？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364</cp:revision>
  <dcterms:created xsi:type="dcterms:W3CDTF">2019-05-08T15:02:17Z</dcterms:created>
  <dcterms:modified xsi:type="dcterms:W3CDTF">2019-12-19T05:09:32Z</dcterms:modified>
</cp:coreProperties>
</file>