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0" autoAdjust="0"/>
    <p:restoredTop sz="93289" autoAdjust="0"/>
  </p:normalViewPr>
  <p:slideViewPr>
    <p:cSldViewPr snapToGrid="0">
      <p:cViewPr varScale="1">
        <p:scale>
          <a:sx n="112" d="100"/>
          <a:sy n="112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文件系统和磁盘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144860" y="1495424"/>
            <a:ext cx="1901825" cy="51530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磁盘 21"/>
          <p:cNvSpPr/>
          <p:nvPr/>
        </p:nvSpPr>
        <p:spPr>
          <a:xfrm>
            <a:off x="8435950" y="1411468"/>
            <a:ext cx="2495550" cy="3400925"/>
          </a:xfrm>
          <a:prstGeom prst="flowChartMagneticDisk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文件系统和磁盘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节点和目录项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4085" y="1656850"/>
            <a:ext cx="866274" cy="97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父目录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文件列表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94085" y="2682766"/>
            <a:ext cx="866274" cy="97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父目录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文件列表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94085" y="3708682"/>
            <a:ext cx="866274" cy="97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父目录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文件列表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250588" y="1885450"/>
            <a:ext cx="866274" cy="3211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超级块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50588" y="2212474"/>
            <a:ext cx="866274" cy="3211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250588" y="2533650"/>
            <a:ext cx="866274" cy="3211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50588" y="2854826"/>
            <a:ext cx="866274" cy="3211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250588" y="3176002"/>
            <a:ext cx="866274" cy="3211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250588" y="3497178"/>
            <a:ext cx="866274" cy="3211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250588" y="3796411"/>
            <a:ext cx="866274" cy="3211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250588" y="4117587"/>
            <a:ext cx="866274" cy="3211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3" idx="3"/>
            <a:endCxn id="49" idx="1"/>
          </p:cNvCxnSpPr>
          <p:nvPr/>
        </p:nvCxnSpPr>
        <p:spPr>
          <a:xfrm>
            <a:off x="6160359" y="2144463"/>
            <a:ext cx="3090229" cy="2285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4" idx="3"/>
            <a:endCxn id="58" idx="1"/>
          </p:cNvCxnSpPr>
          <p:nvPr/>
        </p:nvCxnSpPr>
        <p:spPr>
          <a:xfrm flipV="1">
            <a:off x="6160359" y="2694238"/>
            <a:ext cx="3090229" cy="4761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45" idx="3"/>
            <a:endCxn id="59" idx="1"/>
          </p:cNvCxnSpPr>
          <p:nvPr/>
        </p:nvCxnSpPr>
        <p:spPr>
          <a:xfrm flipV="1">
            <a:off x="6160359" y="3015414"/>
            <a:ext cx="3090229" cy="1180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9" idx="3"/>
            <a:endCxn id="72" idx="3"/>
          </p:cNvCxnSpPr>
          <p:nvPr/>
        </p:nvCxnSpPr>
        <p:spPr>
          <a:xfrm>
            <a:off x="10116862" y="3015414"/>
            <a:ext cx="12700" cy="642352"/>
          </a:xfrm>
          <a:prstGeom prst="curvedConnector3">
            <a:avLst>
              <a:gd name="adj1" fmla="val 180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8" idx="3"/>
            <a:endCxn id="78" idx="3"/>
          </p:cNvCxnSpPr>
          <p:nvPr/>
        </p:nvCxnSpPr>
        <p:spPr>
          <a:xfrm>
            <a:off x="10116862" y="2694238"/>
            <a:ext cx="12700" cy="1262761"/>
          </a:xfrm>
          <a:prstGeom prst="curvedConnector3">
            <a:avLst>
              <a:gd name="adj1" fmla="val 300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49" idx="3"/>
            <a:endCxn id="79" idx="3"/>
          </p:cNvCxnSpPr>
          <p:nvPr/>
        </p:nvCxnSpPr>
        <p:spPr>
          <a:xfrm>
            <a:off x="10116862" y="2373062"/>
            <a:ext cx="12700" cy="1905113"/>
          </a:xfrm>
          <a:prstGeom prst="curvedConnector3">
            <a:avLst>
              <a:gd name="adj1" fmla="val 44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9473755" y="4816281"/>
            <a:ext cx="602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标注 85"/>
          <p:cNvSpPr/>
          <p:nvPr/>
        </p:nvSpPr>
        <p:spPr>
          <a:xfrm>
            <a:off x="11156596" y="1559663"/>
            <a:ext cx="950857" cy="452017"/>
          </a:xfrm>
          <a:prstGeom prst="wedgeRectCallout">
            <a:avLst>
              <a:gd name="adj1" fmla="val -149894"/>
              <a:gd name="adj2" fmla="val 6338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存储整个文件系统的状态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标注 86"/>
          <p:cNvSpPr/>
          <p:nvPr/>
        </p:nvSpPr>
        <p:spPr>
          <a:xfrm>
            <a:off x="10995836" y="3891578"/>
            <a:ext cx="950857" cy="452017"/>
          </a:xfrm>
          <a:prstGeom prst="wedgeRectCallout">
            <a:avLst>
              <a:gd name="adj1" fmla="val -149894"/>
              <a:gd name="adj2" fmla="val 6338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逻辑块存储文件数据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22284" y="1635016"/>
            <a:ext cx="533400" cy="2095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322284" y="3783213"/>
            <a:ext cx="533400" cy="906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77133" y="1495425"/>
            <a:ext cx="866274" cy="512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虚拟文件系统（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为应用程序提供统一的接口，屏蔽各种文件系统的细节和不同。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172033" y="4724972"/>
            <a:ext cx="1901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基于磁盘的文件系统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144858" y="5580300"/>
            <a:ext cx="1901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基于内存的文件系统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294084" y="5155889"/>
            <a:ext cx="1561599" cy="40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/sys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296108" y="5896554"/>
            <a:ext cx="1561599" cy="40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iSCSI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132156" y="6311742"/>
            <a:ext cx="1901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网络文件系统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75858" y="3956999"/>
            <a:ext cx="866274" cy="2697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</a:p>
        </p:txBody>
      </p:sp>
      <p:sp>
        <p:nvSpPr>
          <p:cNvPr id="99" name="矩形 98"/>
          <p:cNvSpPr/>
          <p:nvPr/>
        </p:nvSpPr>
        <p:spPr>
          <a:xfrm>
            <a:off x="3098311" y="1481672"/>
            <a:ext cx="866274" cy="512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96825" y="1481672"/>
            <a:ext cx="866274" cy="51240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740137" y="1495424"/>
            <a:ext cx="866274" cy="10540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标注 101"/>
          <p:cNvSpPr/>
          <p:nvPr/>
        </p:nvSpPr>
        <p:spPr>
          <a:xfrm>
            <a:off x="1860055" y="2961791"/>
            <a:ext cx="950857" cy="834620"/>
          </a:xfrm>
          <a:prstGeom prst="wedgeRectCallout">
            <a:avLst>
              <a:gd name="adj1" fmla="val -14326"/>
              <a:gd name="adj2" fmla="val -943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提供缓存来实现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，来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加速文件的访问</a:t>
            </a:r>
          </a:p>
        </p:txBody>
      </p:sp>
      <p:sp>
        <p:nvSpPr>
          <p:cNvPr id="103" name="矩形标注 102"/>
          <p:cNvSpPr/>
          <p:nvPr/>
        </p:nvSpPr>
        <p:spPr>
          <a:xfrm>
            <a:off x="2023499" y="4552859"/>
            <a:ext cx="950857" cy="834620"/>
          </a:xfrm>
          <a:prstGeom prst="wedgeRectCallout">
            <a:avLst>
              <a:gd name="adj1" fmla="val 54459"/>
              <a:gd name="adj2" fmla="val -9126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绕过标准库缓存，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直接通过系统调用来访问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文件，就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非缓冲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4" name="矩形标注 103"/>
          <p:cNvSpPr/>
          <p:nvPr/>
        </p:nvSpPr>
        <p:spPr>
          <a:xfrm>
            <a:off x="8520481" y="4874556"/>
            <a:ext cx="950857" cy="1615143"/>
          </a:xfrm>
          <a:prstGeom prst="wedgeRectCallout">
            <a:avLst>
              <a:gd name="adj1" fmla="val -221350"/>
              <a:gd name="adj2" fmla="val -6563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文件读写时，先要经过系统的页缓存，然后再由内核或额外的系统调用，真正写入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磁盘，就是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非直接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。否则就是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661837" y="5580300"/>
            <a:ext cx="216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在系统调用时，指定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O_DIRECT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标志就是直接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75858" y="1481672"/>
            <a:ext cx="866274" cy="23366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通用块层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8338718" y="532543"/>
            <a:ext cx="1823740" cy="864212"/>
          </a:xfrm>
          <a:prstGeom prst="wedgeRectCallout">
            <a:avLst>
              <a:gd name="adj1" fmla="val -90602"/>
              <a:gd name="adj2" fmla="val 11525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包括块设备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队列和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调度器。它会对文件系统的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请求进行排队，再通过重新排序和请求合并，然后才要发送给下一级的设备层。</a:t>
            </a:r>
          </a:p>
        </p:txBody>
      </p:sp>
    </p:spTree>
    <p:extLst>
      <p:ext uri="{BB962C8B-B14F-4D97-AF65-F5344CB8AC3E}">
        <p14:creationId xmlns:p14="http://schemas.microsoft.com/office/powerpoint/2010/main" val="3328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的性能怎么测量的？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磁盘性能指标</a:t>
            </a:r>
          </a:p>
        </p:txBody>
      </p:sp>
      <p:sp>
        <p:nvSpPr>
          <p:cNvPr id="39" name="矩形 38"/>
          <p:cNvSpPr/>
          <p:nvPr/>
        </p:nvSpPr>
        <p:spPr>
          <a:xfrm>
            <a:off x="114299" y="1298795"/>
            <a:ext cx="111319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使用率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磁盘处理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的时间百分比。过高的使用率（比如超过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80%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），通常意味着磁盘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存在性能瓶颈。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使用率只考虑有没有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，而不考虑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的大小。换句话说，当使用率是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100%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的时候，磁盘依然有可能接受新的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zh-CN" altLang="en-US" sz="12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饱和度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的繁忙程度。过高的饱和度，意味着磁盘存在严重的性能瓶颈。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当饱和度为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100%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时，磁盘无法接受新的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IOPS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2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Input/Output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Per Second</a:t>
            </a: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）：每秒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请求数。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在数据库、大量小文件等这类随机读写比较多的场景中，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IOPS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更能反映系统的整体性</a:t>
            </a:r>
            <a:r>
              <a:rPr lang="zh-CN" altLang="en-US" sz="12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能。</a:t>
            </a:r>
            <a:endParaRPr lang="zh-CN" altLang="en-US" sz="12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吞吐量</a:t>
            </a: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，每秒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请求大小。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在多媒体等顺序读写较多的场景中，吞吐量才更能反映系统的整体性能。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响应时间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请求从发出到收到响应的间隔时间。</a:t>
            </a:r>
          </a:p>
        </p:txBody>
      </p:sp>
      <p:sp>
        <p:nvSpPr>
          <p:cNvPr id="40" name="矩形 39"/>
          <p:cNvSpPr/>
          <p:nvPr/>
        </p:nvSpPr>
        <p:spPr>
          <a:xfrm>
            <a:off x="114299" y="2795510"/>
            <a:ext cx="11131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-d -x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表示显示所有磁盘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的每秒指标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-x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Device            r/s     w/s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aqu-sz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svctm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util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loop0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loop1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0.00    0.00      0.00      0.00     0.00     0.00   0.00   0.00    0.00    0.00   0.00     0.00     0.00   0.00   0.00 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1429408" y="4273074"/>
            <a:ext cx="331464" cy="822475"/>
          </a:xfrm>
          <a:prstGeom prst="wedgeRectCallout">
            <a:avLst>
              <a:gd name="adj1" fmla="val -14326"/>
              <a:gd name="adj2" fmla="val -943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读请求数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1898002" y="4273073"/>
            <a:ext cx="331464" cy="822475"/>
          </a:xfrm>
          <a:prstGeom prst="wedgeRectCallout">
            <a:avLst>
              <a:gd name="adj1" fmla="val -14326"/>
              <a:gd name="adj2" fmla="val -943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2511875" y="4273072"/>
            <a:ext cx="331464" cy="822475"/>
          </a:xfrm>
          <a:prstGeom prst="wedgeRectCallout">
            <a:avLst>
              <a:gd name="adj1" fmla="val -14326"/>
              <a:gd name="adj2" fmla="val -943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读数据量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标注 51"/>
          <p:cNvSpPr/>
          <p:nvPr/>
        </p:nvSpPr>
        <p:spPr>
          <a:xfrm>
            <a:off x="3125748" y="4273072"/>
            <a:ext cx="331464" cy="822475"/>
          </a:xfrm>
          <a:prstGeom prst="wedgeRectCallout">
            <a:avLst>
              <a:gd name="adj1" fmla="val -14326"/>
              <a:gd name="adj2" fmla="val -943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写数据量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标注 52"/>
          <p:cNvSpPr/>
          <p:nvPr/>
        </p:nvSpPr>
        <p:spPr>
          <a:xfrm>
            <a:off x="3821642" y="4273072"/>
            <a:ext cx="331464" cy="1051137"/>
          </a:xfrm>
          <a:prstGeom prst="wedgeRectCallout">
            <a:avLst>
              <a:gd name="adj1" fmla="val -19482"/>
              <a:gd name="adj2" fmla="val -845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合并读请求数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4351804" y="4273072"/>
            <a:ext cx="331464" cy="1051137"/>
          </a:xfrm>
          <a:prstGeom prst="wedgeRectCallout">
            <a:avLst>
              <a:gd name="adj1" fmla="val -19482"/>
              <a:gd name="adj2" fmla="val -845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合并写请求数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5680281" y="4273072"/>
            <a:ext cx="331464" cy="1467328"/>
          </a:xfrm>
          <a:prstGeom prst="wedgeRectCallout">
            <a:avLst>
              <a:gd name="adj1" fmla="val -13735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读请求耗时，包括等待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623015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写请求耗时，包括等待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标注 57"/>
          <p:cNvSpPr/>
          <p:nvPr/>
        </p:nvSpPr>
        <p:spPr>
          <a:xfrm>
            <a:off x="672545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平均请求队列长度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标注 58"/>
          <p:cNvSpPr/>
          <p:nvPr/>
        </p:nvSpPr>
        <p:spPr>
          <a:xfrm>
            <a:off x="722075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平均读请求大小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标注 59"/>
          <p:cNvSpPr/>
          <p:nvPr/>
        </p:nvSpPr>
        <p:spPr>
          <a:xfrm>
            <a:off x="779860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平均写请求大小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标注 61"/>
          <p:cNvSpPr/>
          <p:nvPr/>
        </p:nvSpPr>
        <p:spPr>
          <a:xfrm>
            <a:off x="870665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时间百分比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大括号 2"/>
          <p:cNvSpPr/>
          <p:nvPr/>
        </p:nvSpPr>
        <p:spPr>
          <a:xfrm rot="5400000">
            <a:off x="1637652" y="5063859"/>
            <a:ext cx="331464" cy="5207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570686" y="5489941"/>
            <a:ext cx="6022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右大括号 64"/>
          <p:cNvSpPr/>
          <p:nvPr/>
        </p:nvSpPr>
        <p:spPr>
          <a:xfrm rot="5400000">
            <a:off x="2737980" y="5063859"/>
            <a:ext cx="331464" cy="5207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671014" y="5489941"/>
            <a:ext cx="6022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</a:p>
        </p:txBody>
      </p:sp>
      <p:sp>
        <p:nvSpPr>
          <p:cNvPr id="71" name="右大括号 70"/>
          <p:cNvSpPr/>
          <p:nvPr/>
        </p:nvSpPr>
        <p:spPr>
          <a:xfrm rot="5400000">
            <a:off x="5932030" y="5686159"/>
            <a:ext cx="331464" cy="5207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749486" y="6112241"/>
            <a:ext cx="6965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55108" y="6123856"/>
            <a:ext cx="3732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把观测到的各项数据经过和基准测试的对比，得出饱和度。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4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的性能怎么测量的？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48309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</a:t>
            </a:r>
          </a:p>
        </p:txBody>
      </p:sp>
      <p:sp>
        <p:nvSpPr>
          <p:cNvPr id="40" name="矩形 39"/>
          <p:cNvSpPr/>
          <p:nvPr/>
        </p:nvSpPr>
        <p:spPr>
          <a:xfrm>
            <a:off x="114300" y="1298795"/>
            <a:ext cx="111319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13:39:51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13:39:52      102       916      0.00      4.00      0.00  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rsyslogd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3498450" y="2075470"/>
            <a:ext cx="331464" cy="1397955"/>
          </a:xfrm>
          <a:prstGeom prst="wedgeRectCallout">
            <a:avLst>
              <a:gd name="adj1" fmla="val -14326"/>
              <a:gd name="adj2" fmla="val -711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取消的写请求大小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2960016" y="2075470"/>
            <a:ext cx="331464" cy="1397955"/>
          </a:xfrm>
          <a:prstGeom prst="wedgeRectCallout">
            <a:avLst>
              <a:gd name="adj1" fmla="val -14326"/>
              <a:gd name="adj2" fmla="val -711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发出的写请求大小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2421582" y="2083372"/>
            <a:ext cx="331464" cy="1397955"/>
          </a:xfrm>
          <a:prstGeom prst="wedgeRectCallout">
            <a:avLst>
              <a:gd name="adj1" fmla="val -14326"/>
              <a:gd name="adj2" fmla="val -711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发出的读请求大小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4108050" y="2071999"/>
            <a:ext cx="897338" cy="685489"/>
          </a:xfrm>
          <a:prstGeom prst="wedgeRectCallout">
            <a:avLst>
              <a:gd name="adj1" fmla="val -23879"/>
              <a:gd name="adj2" fmla="val -8990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包括等待同步块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和换入块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4023479"/>
            <a:ext cx="11131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iotop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Total DISK READ :       0.00 B/s | Total DISK WRITE :       7.85 K/s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（进程的磁盘读写大小总数）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Actual DISK READ:       0.00 B/s | Actual DISK WRITE:       0.00 B/s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（磁盘真实的读写大小总数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TID  PRIO  USER     DISK READ  DISK WRITE  SWAPIN     IO&gt;   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15055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be/3 root        0.00 B/s    7.85 K/s  0.00 %  0.00 %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systemd-journald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案例篇：如何找出狂打日志的“内鬼”？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755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进程疯狂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的表现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298795"/>
            <a:ext cx="11131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切换到每个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的使用情况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- 14:43:43 up 1 day,  1:39,  2 users,  load average: 2.48, 1.09, 0.63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130 total,   2 running,  74 sleeping,   0 stopped,   0 zombie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%Cpu0  :  0.7 us,  6.0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0.7 id,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92.7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%Cpu1  :  0.0 us,  0.3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92.3 id,  7.3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8169308 total,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747684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free,   741336 used,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6680288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buff/cache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7113124 avail Mem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18940 root      20   0  656108 355740   5236 R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4.4   0:12.56 python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1312 root      20   0  236532  24116   9648 S   0.3  0.3   9:29.80 python3 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679424" y="1036798"/>
            <a:ext cx="1297389" cy="436642"/>
          </a:xfrm>
          <a:prstGeom prst="wedgeRectCallout">
            <a:avLst>
              <a:gd name="adj1" fmla="val -79570"/>
              <a:gd name="adj2" fmla="val 1694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可能正在运行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374874" y="2408398"/>
            <a:ext cx="1297389" cy="436642"/>
          </a:xfrm>
          <a:prstGeom prst="wedgeRectCallout">
            <a:avLst>
              <a:gd name="adj1" fmla="val -182353"/>
              <a:gd name="adj2" fmla="val 7129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是个可疑进程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584424" y="1646041"/>
            <a:ext cx="1297389" cy="436642"/>
          </a:xfrm>
          <a:prstGeom prst="wedgeRectCallout">
            <a:avLst>
              <a:gd name="adj1" fmla="val -146378"/>
              <a:gd name="adj2" fmla="val 9528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内存大部分都被缓存占用。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3446811"/>
            <a:ext cx="11131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-d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性能指标，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-x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表示显示扩展统计（即所有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指标）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-x -d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Device            r/s     w/s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aqu-sz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svctm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util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loop0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0.00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64.00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0.00     0.00   0.00   0.00    0.00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7270.44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1102.18     0.00   512.00  15.50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99.20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9738361" y="3686852"/>
            <a:ext cx="1867853" cy="436642"/>
          </a:xfrm>
          <a:prstGeom prst="wedgeRectCallout">
            <a:avLst>
              <a:gd name="adj1" fmla="val -83145"/>
              <a:gd name="adj2" fmla="val 8132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使用率已经高达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，很可能已经接近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饱和。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4804411" y="4774735"/>
            <a:ext cx="1867853" cy="436642"/>
          </a:xfrm>
          <a:prstGeom prst="wedgeRectCallout">
            <a:avLst>
              <a:gd name="adj1" fmla="val 24147"/>
              <a:gd name="adj2" fmla="val -13158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秒的写请求响应时间。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6777991" y="4774735"/>
            <a:ext cx="1867853" cy="436642"/>
          </a:xfrm>
          <a:prstGeom prst="wedgeRectCallout">
            <a:avLst>
              <a:gd name="adj1" fmla="val -41942"/>
              <a:gd name="adj2" fmla="val -13332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请求队列长度则达到了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2830831" y="4774735"/>
            <a:ext cx="1867853" cy="436642"/>
          </a:xfrm>
          <a:prstGeom prst="wedgeRectCallout">
            <a:avLst>
              <a:gd name="adj1" fmla="val -26440"/>
              <a:gd name="adj2" fmla="val -13856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每秒写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的磁盘。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4300" y="5107971"/>
            <a:ext cx="6019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15:08:35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15:08:36        0     18940  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45816.00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96  python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15:08:36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15:08:37        0       354      0.00      0.00      0.00     350  jbd2/sda1-8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15:08:37        0     18940  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46000.00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96  python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15:08:37        0     20065      0.00      0.00  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1503 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/u4:2 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680282" y="5523638"/>
            <a:ext cx="1867853" cy="436642"/>
          </a:xfrm>
          <a:prstGeom prst="wedgeRectCallout">
            <a:avLst>
              <a:gd name="adj1" fmla="val -169224"/>
              <a:gd name="adj2" fmla="val -129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在写，每秒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1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案例篇：如何找出狂打日志的“内鬼”？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3450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的读写磁盘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298795"/>
            <a:ext cx="11131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strace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-p 18940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strace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 Process 18940 attached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mmap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(NULL, 314576896, PROT_READ|PROT_WRITE, MAP_PRIVATE|MAP_ANONYMOUS, -1, 0) = 0x7f0f7aee9000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mmap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(NULL, 314576896, PROT_READ|PROT_WRITE, MAP_PRIVATE|MAP_ANONYMOUS, -1, 0) = 0x7f0f682e8000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write(3, "2018-12-05 15:23:01,709 - __main"...,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314572844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 =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314572844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munmap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(0x7f0f682e8000, 314576896)       =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write(3, "\n", 1)                       =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munmap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(0x7f0f7aee9000, 314576896)       =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close(3)                                =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stat("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tmp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/logtest.txt.1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", {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st_mode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=S_IFREG|0644,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st_size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=943718535, ...}) = 0 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4163091"/>
            <a:ext cx="11131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lsof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-p 18940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COMMAND   PID USER   FD   TYPE DEVICE  SIZE/OFF    NODE 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python  18940 root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cwd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DIR   0,50      4096 1549389 /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python  18940 root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rtd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DIR   0,50      4096 1549389 /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python  18940 root    2u   CHR  136,0       0t0       3 /dev/pts/0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python  18940 root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3w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REG    8,1 117944320     303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tmp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/logtest.txt 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804410" y="2096336"/>
            <a:ext cx="1867853" cy="436642"/>
          </a:xfrm>
          <a:prstGeom prst="wedgeRectCallout">
            <a:avLst>
              <a:gd name="adj1" fmla="val -88857"/>
              <a:gd name="adj2" fmla="val -3385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向文件描述符编号为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的文件中，写入了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300MB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的数据。</a:t>
            </a:r>
          </a:p>
        </p:txBody>
      </p:sp>
      <p:sp>
        <p:nvSpPr>
          <p:cNvPr id="18" name="矩形标注 17"/>
          <p:cNvSpPr/>
          <p:nvPr/>
        </p:nvSpPr>
        <p:spPr>
          <a:xfrm>
            <a:off x="1366837" y="5690664"/>
            <a:ext cx="1867853" cy="436642"/>
          </a:xfrm>
          <a:prstGeom prst="wedgeRectCallout">
            <a:avLst>
              <a:gd name="adj1" fmla="val -26440"/>
              <a:gd name="adj2" fmla="val -13856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的方式打开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号文件句柄。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234690" y="2557784"/>
            <a:ext cx="1867853" cy="436642"/>
          </a:xfrm>
          <a:prstGeom prst="wedgeRectCallout">
            <a:avLst>
              <a:gd name="adj1" fmla="val -119862"/>
              <a:gd name="adj2" fmla="val 5340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猜测正在疯狂写日志文件。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9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案例篇：一个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秒，这是怎么回事？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慢查询的表现形式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298795"/>
            <a:ext cx="1113196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- 12:02:15 up 6 days,  8:05,  1 user,  load average: 0.66, 0.72, 0.59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137 total,   1 running,  81 sleeping,   0 stopped,   0 zombie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%Cpu0  :  0.7 us,  1.3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35.9 id,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62.1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%Cpu1  :  0.3 us,  0.7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84.7 id, 14.3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8169300 total,  7238472 free,   546132 used,   384696 buff/cache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7316952 avail Mem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27458 999       20   0  833852  57968  13176 S   1.7  0.7   0:12.40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27617 root      20   0   24348   9216   4692 S   1.0  0.1   0:04.40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1549 root      20   0  236716  24568   9864 S   0.3  0.3  51:46.57 python3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22421 root      20   0       0      0      0 I   0.3  0.0   0:01.16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3446811"/>
            <a:ext cx="11131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-x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Device            r/s     w/s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aqu-sz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svctm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util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273.00    0.00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32568.00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0.00     0.00     0.00   0.00   0.00    7.90    0.00   1.16   119.30     0.00   3.56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97.20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083617" y="1553004"/>
            <a:ext cx="1867853" cy="436642"/>
          </a:xfrm>
          <a:prstGeom prst="wedgeRectCallout">
            <a:avLst>
              <a:gd name="adj1" fmla="val -99464"/>
              <a:gd name="adj2" fmla="val 9528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这次的缓存倒是没占太多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2639377" y="4236284"/>
            <a:ext cx="1867853" cy="436642"/>
          </a:xfrm>
          <a:prstGeom prst="wedgeRectCallout">
            <a:avLst>
              <a:gd name="adj1" fmla="val -58260"/>
              <a:gd name="adj2" fmla="val -8097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每秒的写数据为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MB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9169717" y="4222663"/>
            <a:ext cx="1867853" cy="436642"/>
          </a:xfrm>
          <a:prstGeom prst="wedgeRectCallout">
            <a:avLst>
              <a:gd name="adj1" fmla="val -52549"/>
              <a:gd name="adj2" fmla="val -8969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接近饱和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4300" y="4713828"/>
            <a:ext cx="11131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-d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选项表示展示进程的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12:04:11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12:04:12      999     27458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32640.00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0.00      0.00       0 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endParaRPr lang="en-US" altLang="zh-CN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12:04:12        0     27617      4.00      4.00      0.00       3 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12:04:12        0     27864      0.00      4.00      0.00  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-journal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5626417" y="4785017"/>
            <a:ext cx="1867853" cy="436642"/>
          </a:xfrm>
          <a:prstGeom prst="wedgeRectCallout">
            <a:avLst>
              <a:gd name="adj1" fmla="val -79474"/>
              <a:gd name="adj2" fmla="val 743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找到了大量读磁盘的进程。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8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434" y="3989103"/>
            <a:ext cx="11131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lsof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-p 27458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COMMAND  PID USER   FD   TYPE DEVICE SIZE/OFF NODE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​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27458      999   38u   REG    8,1 512440000 2601895 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/lib/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/test/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products.MYD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案例篇：一个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秒，这是怎么回事？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慢查询的表现形式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298795"/>
            <a:ext cx="11131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strace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-f -p 27458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"934EiwT363aak7VtqF1mHGa4LL4Dhbks"..., 131072) = 131072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"hSs7KBDepBqA6m4ce6i6iUfFTeG9Ot9z"..., 20480) = 20480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"NRhRjCSsLLBjTfdqiBRLvN9K6FRfqqLm"..., 131072) = 131072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"AKgsik4BilLb7y6OkwQUjjqGeCTQTaRl"..., 24576) = 24576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"hFMHx7FzUSqfFI22fQxWCpSnDmRjamaW"..., 131072) = 131072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"ajUzLmKqivcDJSkiw7QWf2ETLgvQIpfC"..., 20480) = 20480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2686657"/>
            <a:ext cx="11131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-t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表示显示线程，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-a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表示显示命令行参数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pstree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-t -a -p 27458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mysqld,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27458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log_bin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=on 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sync_binlog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├─{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},27922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├─{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},27923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└─{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},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258877" y="1665249"/>
            <a:ext cx="2717483" cy="436642"/>
          </a:xfrm>
          <a:prstGeom prst="wedgeRectCallout">
            <a:avLst>
              <a:gd name="adj1" fmla="val -82090"/>
              <a:gd name="adj2" fmla="val 411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28014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正在读取大量数据，且读取文件的描述符编号为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" name="矩形标注 25"/>
          <p:cNvSpPr/>
          <p:nvPr/>
        </p:nvSpPr>
        <p:spPr>
          <a:xfrm>
            <a:off x="5749765" y="3856208"/>
            <a:ext cx="1867853" cy="569537"/>
          </a:xfrm>
          <a:prstGeom prst="wedgeRectCallout">
            <a:avLst>
              <a:gd name="adj1" fmla="val -79474"/>
              <a:gd name="adj2" fmla="val 743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找到了正在读的文件。但这个文件名就是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数据表的名字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294697" y="2606759"/>
            <a:ext cx="2717483" cy="436642"/>
          </a:xfrm>
          <a:prstGeom prst="wedgeRectCallout">
            <a:avLst>
              <a:gd name="adj1" fmla="val -82090"/>
              <a:gd name="adj2" fmla="val 411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28014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的进程号为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27458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433" y="4893834"/>
            <a:ext cx="111319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&gt; show full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processlist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+----+------+-----------------+------+---------+------+--------------+-----------------------------------------------------+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| Id | User | Host           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| Command | Time | State        | Info                                                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+----+------+-----------------+------+---------+------+--------------+-----------------------------------------------------+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| 27 | root | localhost       | test | Query   |    0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init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| show full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processlist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| 28 | root | 127.0.0.1:42262 | test | Query   |    1 | Sending data | select * from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products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where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productName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='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geektime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' 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+----+------+-----------------+------+---------+------+--------------+-----------------------------------------------------+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 rows in set (0.00 sec)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755605" y="4953783"/>
            <a:ext cx="1867853" cy="569537"/>
          </a:xfrm>
          <a:prstGeom prst="wedgeRectCallout">
            <a:avLst>
              <a:gd name="adj1" fmla="val -79474"/>
              <a:gd name="adj2" fmla="val 743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发现一直在执行该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23458" y="5702690"/>
            <a:ext cx="32942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数据库表如果没有建合适的索引，就会发生全表扫描。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589</TotalTime>
  <Words>1985</Words>
  <Application>Microsoft Office PowerPoint</Application>
  <PresentationFormat>宽屏</PresentationFormat>
  <Paragraphs>225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Century Gothic</vt:lpstr>
      <vt:lpstr>Wingdings 3</vt:lpstr>
      <vt:lpstr>离子</vt:lpstr>
      <vt:lpstr>03-文件系统和磁盘IO性能优化</vt:lpstr>
      <vt:lpstr>基础篇：Linux文件系统和磁盘I/O是怎么工作的？</vt:lpstr>
      <vt:lpstr>案例篇：Linux磁盘IO的性能怎么测量的？</vt:lpstr>
      <vt:lpstr>案例篇：Linux磁盘IO的性能怎么测量的？</vt:lpstr>
      <vt:lpstr>案例篇：如何找出狂打日志的“内鬼”？</vt:lpstr>
      <vt:lpstr>案例篇：如何找出狂打日志的“内鬼”？</vt:lpstr>
      <vt:lpstr>案例篇：一个SQL查询要15秒，这是怎么回事？</vt:lpstr>
      <vt:lpstr>案例篇：一个SQL查询要15秒，这是怎么回事？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495</cp:revision>
  <dcterms:created xsi:type="dcterms:W3CDTF">2019-05-08T15:02:17Z</dcterms:created>
  <dcterms:modified xsi:type="dcterms:W3CDTF">2019-12-19T06:24:24Z</dcterms:modified>
</cp:coreProperties>
</file>