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69" autoAdjust="0"/>
    <p:restoredTop sz="91946" autoAdjust="0"/>
  </p:normalViewPr>
  <p:slideViewPr>
    <p:cSldViewPr snapToGrid="0">
      <p:cViewPr varScale="1">
        <p:scale>
          <a:sx n="67" d="100"/>
          <a:sy n="67" d="100"/>
        </p:scale>
        <p:origin x="2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 | “order by”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是怎么工作的？</a:t>
            </a:r>
          </a:p>
        </p:txBody>
      </p:sp>
      <p:sp>
        <p:nvSpPr>
          <p:cNvPr id="4" name="矩形 3"/>
          <p:cNvSpPr/>
          <p:nvPr/>
        </p:nvSpPr>
        <p:spPr>
          <a:xfrm>
            <a:off x="4894984" y="1863332"/>
            <a:ext cx="283344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`t` (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`city` varchar(16) NOT NULL,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`name` varchar(16) NOT NULL,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`age`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varchar(128) DEFAULT NULL,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`city` (`city`)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city,name,age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from t wh...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极客时间版权所有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https://time.geekbang.org/column/article/73479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 | “order by”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是怎么工作的？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33882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字段排序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300" y="1301026"/>
            <a:ext cx="9182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city,name,age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t where city='</a:t>
            </a: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order by name limit 1000  ;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729163"/>
            <a:ext cx="11712388" cy="1003919"/>
          </a:xfrm>
          <a:prstGeom prst="rect">
            <a:avLst/>
          </a:prstGeom>
        </p:spPr>
      </p:pic>
      <p:sp>
        <p:nvSpPr>
          <p:cNvPr id="25" name="矩形标注 24"/>
          <p:cNvSpPr/>
          <p:nvPr/>
        </p:nvSpPr>
        <p:spPr>
          <a:xfrm>
            <a:off x="10269388" y="3346202"/>
            <a:ext cx="1705169" cy="425698"/>
          </a:xfrm>
          <a:prstGeom prst="wedgeRectCallout">
            <a:avLst>
              <a:gd name="adj1" fmla="val 11373"/>
              <a:gd name="adj2" fmla="val -23831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表示需要排序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流程图: 预定义过程 25"/>
          <p:cNvSpPr/>
          <p:nvPr/>
        </p:nvSpPr>
        <p:spPr>
          <a:xfrm>
            <a:off x="346649" y="3176628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杭州</a:t>
            </a:r>
            <a:endParaRPr lang="zh-CN" altLang="en-US" sz="1400" dirty="0"/>
          </a:p>
        </p:txBody>
      </p:sp>
      <p:sp>
        <p:nvSpPr>
          <p:cNvPr id="27" name="流程图: 预定义过程 26"/>
          <p:cNvSpPr/>
          <p:nvPr/>
        </p:nvSpPr>
        <p:spPr>
          <a:xfrm>
            <a:off x="1299149" y="3176628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8" name="流程图: 预定义过程 27"/>
          <p:cNvSpPr/>
          <p:nvPr/>
        </p:nvSpPr>
        <p:spPr>
          <a:xfrm>
            <a:off x="2251649" y="3176628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637995"/>
              </p:ext>
            </p:extLst>
          </p:nvPr>
        </p:nvGraphicFramePr>
        <p:xfrm>
          <a:off x="114300" y="4366194"/>
          <a:ext cx="1464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2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3212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安庆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安庆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ID-2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30" name="直接箭头连接符 29"/>
          <p:cNvCxnSpPr/>
          <p:nvPr/>
        </p:nvCxnSpPr>
        <p:spPr>
          <a:xfrm>
            <a:off x="346649" y="3595728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392933"/>
              </p:ext>
            </p:extLst>
          </p:nvPr>
        </p:nvGraphicFramePr>
        <p:xfrm>
          <a:off x="1966113" y="4366194"/>
          <a:ext cx="42606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27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852127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852127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  <a:gridCol w="852127">
                  <a:extLst>
                    <a:ext uri="{9D8B030D-6E8A-4147-A177-3AD203B41FA5}">
                      <a16:colId xmlns:a16="http://schemas.microsoft.com/office/drawing/2014/main" val="3245563731"/>
                    </a:ext>
                  </a:extLst>
                </a:gridCol>
                <a:gridCol w="852127">
                  <a:extLst>
                    <a:ext uri="{9D8B030D-6E8A-4147-A177-3AD203B41FA5}">
                      <a16:colId xmlns:a16="http://schemas.microsoft.com/office/drawing/2014/main" val="113038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湖州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ID-(X+1)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ID-(X+N)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ID-Y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32" name="直接箭头连接符 31"/>
          <p:cNvCxnSpPr/>
          <p:nvPr/>
        </p:nvCxnSpPr>
        <p:spPr>
          <a:xfrm>
            <a:off x="1299149" y="3595728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214270" y="2883177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city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左大括号 33"/>
          <p:cNvSpPr/>
          <p:nvPr/>
        </p:nvSpPr>
        <p:spPr>
          <a:xfrm rot="16200000">
            <a:off x="3430180" y="3798966"/>
            <a:ext cx="445770" cy="3139786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083172" y="5629844"/>
            <a:ext cx="27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city=“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条件的行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042851"/>
              </p:ext>
            </p:extLst>
          </p:nvPr>
        </p:nvGraphicFramePr>
        <p:xfrm>
          <a:off x="7073153" y="4328094"/>
          <a:ext cx="36844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123">
                  <a:extLst>
                    <a:ext uri="{9D8B030D-6E8A-4147-A177-3AD203B41FA5}">
                      <a16:colId xmlns:a16="http://schemas.microsoft.com/office/drawing/2014/main" val="2582052048"/>
                    </a:ext>
                  </a:extLst>
                </a:gridCol>
                <a:gridCol w="921123">
                  <a:extLst>
                    <a:ext uri="{9D8B030D-6E8A-4147-A177-3AD203B41FA5}">
                      <a16:colId xmlns:a16="http://schemas.microsoft.com/office/drawing/2014/main" val="3694253152"/>
                    </a:ext>
                  </a:extLst>
                </a:gridCol>
                <a:gridCol w="921123">
                  <a:extLst>
                    <a:ext uri="{9D8B030D-6E8A-4147-A177-3AD203B41FA5}">
                      <a16:colId xmlns:a16="http://schemas.microsoft.com/office/drawing/2014/main" val="2713470505"/>
                    </a:ext>
                  </a:extLst>
                </a:gridCol>
                <a:gridCol w="921123">
                  <a:extLst>
                    <a:ext uri="{9D8B030D-6E8A-4147-A177-3AD203B41FA5}">
                      <a16:colId xmlns:a16="http://schemas.microsoft.com/office/drawing/2014/main" val="2286849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city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age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0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ID-X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杭州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张三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1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ID-(X+1)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杭州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李四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4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ID-(X+2)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杭州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王五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8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66188"/>
                  </a:ext>
                </a:extLst>
              </a:tr>
            </a:tbl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7110123" y="3689068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线程内用于排序的内存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sort_buffer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如果放不下，就用磁盘临时文件做辅助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下弧形箭头 4"/>
          <p:cNvSpPr/>
          <p:nvPr/>
        </p:nvSpPr>
        <p:spPr>
          <a:xfrm>
            <a:off x="5096435" y="5472953"/>
            <a:ext cx="1976718" cy="658906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回表查询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读取记录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下弧形箭头 42"/>
          <p:cNvSpPr/>
          <p:nvPr/>
        </p:nvSpPr>
        <p:spPr>
          <a:xfrm>
            <a:off x="10215282" y="5998877"/>
            <a:ext cx="1976718" cy="658906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取前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行输出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 | “order by”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是怎么工作的？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49299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排序语句使用临时文件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300" y="1298795"/>
            <a:ext cx="91821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optimizer_trace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，只对本线程有效 *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optimizer_trace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='enabled=on'; 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@a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Innodb_rows_read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的初始值 *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VARIABLE_VALUE into @a from 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performance_schema.session_status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variable_name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'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Innodb_rows_read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执行语句 *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city,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name,age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t where city='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order by name limit 1000; 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OPTIMIZER_TRACE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 *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`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information_schema`.`OPTIMIZER_TRACE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`\G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@b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Innodb_rows_read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的当前值 *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VARIABLE_VALUE into @b from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performance_schema.session_status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variable_name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'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Innodb_rows_read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Innodb_rows_read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差值 *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@b-@a;</a:t>
            </a:r>
          </a:p>
          <a:p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273" y="2864223"/>
            <a:ext cx="5409445" cy="1388399"/>
          </a:xfrm>
          <a:prstGeom prst="rect">
            <a:avLst/>
          </a:prstGeom>
        </p:spPr>
      </p:pic>
      <p:sp>
        <p:nvSpPr>
          <p:cNvPr id="22" name="矩形标注 21"/>
          <p:cNvSpPr/>
          <p:nvPr/>
        </p:nvSpPr>
        <p:spPr>
          <a:xfrm>
            <a:off x="10177549" y="4693973"/>
            <a:ext cx="1705169" cy="995563"/>
          </a:xfrm>
          <a:prstGeom prst="wedgeRectCallout">
            <a:avLst>
              <a:gd name="adj1" fmla="val -95089"/>
              <a:gd name="adj2" fmla="val -14016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排序过程把数据放到了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个临时文件各自排序，然后归并排序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9516687" y="1868660"/>
            <a:ext cx="1705169" cy="995563"/>
          </a:xfrm>
          <a:prstGeom prst="wedgeRectCallout">
            <a:avLst>
              <a:gd name="adj1" fmla="val -69065"/>
              <a:gd name="adj2" fmla="val 11647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行满足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city=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杭州的记录，所以这里是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4000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226171" y="5910462"/>
            <a:ext cx="5245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如果返回的列比较多，那么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sort_buffer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中可放的列比较少，会更大几率分成多个临时文件，排序性能很差。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108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 | “order by”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是怎么工作的？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415415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单行长度太大的排序优化：</a:t>
            </a:r>
            <a:r>
              <a:rPr lang="en-US" altLang="zh-CN" b="1" dirty="0" err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rowid</a:t>
            </a:r>
            <a:r>
              <a:rPr lang="en-US" altLang="zh-CN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298795"/>
            <a:ext cx="100632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max_length_for_sort_data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16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指定用于排序的行数据长度，如果单行长度超过这个值，就要换个算法来排序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10177548" y="6158148"/>
            <a:ext cx="1705169" cy="425698"/>
          </a:xfrm>
          <a:prstGeom prst="wedgeRectCallout">
            <a:avLst>
              <a:gd name="adj1" fmla="val -59602"/>
              <a:gd name="adj2" fmla="val -194091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多了一次回表查询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预定义过程 9"/>
          <p:cNvSpPr/>
          <p:nvPr/>
        </p:nvSpPr>
        <p:spPr>
          <a:xfrm>
            <a:off x="346648" y="1987375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杭州</a:t>
            </a:r>
            <a:endParaRPr lang="zh-CN" altLang="en-US" sz="1400" dirty="0"/>
          </a:p>
        </p:txBody>
      </p:sp>
      <p:sp>
        <p:nvSpPr>
          <p:cNvPr id="11" name="流程图: 预定义过程 10"/>
          <p:cNvSpPr/>
          <p:nvPr/>
        </p:nvSpPr>
        <p:spPr>
          <a:xfrm>
            <a:off x="1299148" y="1987375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2" name="流程图: 预定义过程 11"/>
          <p:cNvSpPr/>
          <p:nvPr/>
        </p:nvSpPr>
        <p:spPr>
          <a:xfrm>
            <a:off x="2251648" y="1987375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131005"/>
              </p:ext>
            </p:extLst>
          </p:nvPr>
        </p:nvGraphicFramePr>
        <p:xfrm>
          <a:off x="114299" y="3176941"/>
          <a:ext cx="1464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2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3212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安庆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安庆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ID-2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346648" y="2406475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917885"/>
              </p:ext>
            </p:extLst>
          </p:nvPr>
        </p:nvGraphicFramePr>
        <p:xfrm>
          <a:off x="1966112" y="3176941"/>
          <a:ext cx="42606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27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852127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852127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  <a:gridCol w="852127">
                  <a:extLst>
                    <a:ext uri="{9D8B030D-6E8A-4147-A177-3AD203B41FA5}">
                      <a16:colId xmlns:a16="http://schemas.microsoft.com/office/drawing/2014/main" val="3245563731"/>
                    </a:ext>
                  </a:extLst>
                </a:gridCol>
                <a:gridCol w="852127">
                  <a:extLst>
                    <a:ext uri="{9D8B030D-6E8A-4147-A177-3AD203B41FA5}">
                      <a16:colId xmlns:a16="http://schemas.microsoft.com/office/drawing/2014/main" val="113038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湖州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ID-(X+1)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ID-(X+N)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ID-Y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1299148" y="2406475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214269" y="1693924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city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左大括号 17"/>
          <p:cNvSpPr/>
          <p:nvPr/>
        </p:nvSpPr>
        <p:spPr>
          <a:xfrm rot="16200000">
            <a:off x="3430179" y="2609713"/>
            <a:ext cx="445770" cy="3139786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083171" y="4440591"/>
            <a:ext cx="27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city=“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条件的行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54726"/>
              </p:ext>
            </p:extLst>
          </p:nvPr>
        </p:nvGraphicFramePr>
        <p:xfrm>
          <a:off x="5898423" y="4892808"/>
          <a:ext cx="18422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123">
                  <a:extLst>
                    <a:ext uri="{9D8B030D-6E8A-4147-A177-3AD203B41FA5}">
                      <a16:colId xmlns:a16="http://schemas.microsoft.com/office/drawing/2014/main" val="2582052048"/>
                    </a:ext>
                  </a:extLst>
                </a:gridCol>
                <a:gridCol w="921123">
                  <a:extLst>
                    <a:ext uri="{9D8B030D-6E8A-4147-A177-3AD203B41FA5}">
                      <a16:colId xmlns:a16="http://schemas.microsoft.com/office/drawing/2014/main" val="271347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0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ID-X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张三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1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ID-(X+1)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李四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4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ID-(X+2)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王五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8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66188"/>
                  </a:ext>
                </a:extLst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6256314" y="4402491"/>
            <a:ext cx="112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sort_buffer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只存两列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下弧形箭头 23"/>
          <p:cNvSpPr/>
          <p:nvPr/>
        </p:nvSpPr>
        <p:spPr>
          <a:xfrm rot="2357650">
            <a:off x="3899175" y="5499958"/>
            <a:ext cx="2008149" cy="652459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回表查询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读取记录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下弧形箭头 24"/>
          <p:cNvSpPr/>
          <p:nvPr/>
        </p:nvSpPr>
        <p:spPr>
          <a:xfrm rot="19235898">
            <a:off x="7973828" y="5159729"/>
            <a:ext cx="2374110" cy="1086543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排序，取前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行，再次回表查询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09298"/>
              </p:ext>
            </p:extLst>
          </p:nvPr>
        </p:nvGraphicFramePr>
        <p:xfrm>
          <a:off x="8412320" y="2635778"/>
          <a:ext cx="3684492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1123">
                  <a:extLst>
                    <a:ext uri="{9D8B030D-6E8A-4147-A177-3AD203B41FA5}">
                      <a16:colId xmlns:a16="http://schemas.microsoft.com/office/drawing/2014/main" val="2582052048"/>
                    </a:ext>
                  </a:extLst>
                </a:gridCol>
                <a:gridCol w="921123">
                  <a:extLst>
                    <a:ext uri="{9D8B030D-6E8A-4147-A177-3AD203B41FA5}">
                      <a16:colId xmlns:a16="http://schemas.microsoft.com/office/drawing/2014/main" val="3694253152"/>
                    </a:ext>
                  </a:extLst>
                </a:gridCol>
                <a:gridCol w="921123">
                  <a:extLst>
                    <a:ext uri="{9D8B030D-6E8A-4147-A177-3AD203B41FA5}">
                      <a16:colId xmlns:a16="http://schemas.microsoft.com/office/drawing/2014/main" val="2713470505"/>
                    </a:ext>
                  </a:extLst>
                </a:gridCol>
                <a:gridCol w="921123">
                  <a:extLst>
                    <a:ext uri="{9D8B030D-6E8A-4147-A177-3AD203B41FA5}">
                      <a16:colId xmlns:a16="http://schemas.microsoft.com/office/drawing/2014/main" val="2286849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city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name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age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0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ID-X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张三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1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ID-(X+1)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李四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4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ID-(X+2)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王五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8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66188"/>
                  </a:ext>
                </a:extLst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8546406" y="207281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结果集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是个逻辑概念，回表查询一行就输出一行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306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 | “order by”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是怎么工作的？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16" y="2864223"/>
            <a:ext cx="4034941" cy="15777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4300" y="842111"/>
            <a:ext cx="323082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rowid</a:t>
            </a:r>
            <a:r>
              <a:rPr lang="en-US" altLang="zh-CN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排序语句使用临时文件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300" y="1298795"/>
            <a:ext cx="91821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optimizer_trace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，只对本线程有效 *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optimizer_trace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='enabled=on'; 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@a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Innodb_rows_read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的初始值 *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VARIABLE_VALUE into @a from 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performance_schema.session_status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variable_name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'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Innodb_rows_read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执行语句 *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city,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name,age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t where city='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order by name limit 1000; 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OPTIMIZER_TRACE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 *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`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information_schema`.`OPTIMIZER_TRACE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`\G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@b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Innodb_rows_read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的当前值 *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VARIABLE_VALUE into @b from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performance_schema.session_status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variable_name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'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Innodb_rows_read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Innodb_rows_read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差值 *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@b-@a;</a:t>
            </a:r>
          </a:p>
          <a:p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10177549" y="4693973"/>
            <a:ext cx="1705169" cy="995563"/>
          </a:xfrm>
          <a:prstGeom prst="wedgeRectCallout">
            <a:avLst>
              <a:gd name="adj1" fmla="val -73008"/>
              <a:gd name="adj2" fmla="val -13205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由于排序时每一行变小了，因此需要的临时文件也响应变少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9558188" y="1395749"/>
            <a:ext cx="1705169" cy="995563"/>
          </a:xfrm>
          <a:prstGeom prst="wedgeRectCallout">
            <a:avLst>
              <a:gd name="adj1" fmla="val -61178"/>
              <a:gd name="adj2" fmla="val 16644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用于排序、检查记录集还是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4000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226171" y="5910462"/>
            <a:ext cx="5245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如果返回的列比较多，那么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sort_buffer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中可放的列比较少，会更大几率分成多个临时文件，排序性能很差。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4143739" y="4754964"/>
            <a:ext cx="1705169" cy="995563"/>
          </a:xfrm>
          <a:prstGeom prst="wedgeRectCallout">
            <a:avLst>
              <a:gd name="adj1" fmla="val -198396"/>
              <a:gd name="adj2" fmla="val 2597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这里输出成了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city=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杭州的 记录涉及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，回表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201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 | “order by”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是怎么工作的？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78059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全字段排序 </a:t>
            </a:r>
            <a:r>
              <a:rPr lang="en-US" altLang="zh-CN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en-US" altLang="zh-CN" b="1" dirty="0" err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rowid</a:t>
            </a:r>
            <a:r>
              <a:rPr lang="en-US" altLang="zh-CN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93771" y="18235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全字段排序</a:t>
            </a:r>
            <a:endParaRPr lang="zh-CN" altLang="en-US" dirty="0">
              <a:solidFill>
                <a:schemeClr val="accent6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33531" y="1823514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rowid</a:t>
            </a:r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zh-CN" altLang="en-US" dirty="0">
              <a:solidFill>
                <a:schemeClr val="accent6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9149" y="2223324"/>
            <a:ext cx="50673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sort_buffer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排序，无需回表取数据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15048" y="2223324"/>
            <a:ext cx="50292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内存小，影响排序效率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，采用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rowid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排序算法。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下下策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4299" y="1298795"/>
            <a:ext cx="10063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设计思想：如果内存够，就要多利用内存，尽量减少磁盘访问。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4300" y="2606163"/>
            <a:ext cx="272382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利用索引的有序性来优化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51200" y="2667718"/>
            <a:ext cx="4934858" cy="33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t add index 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city_user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(city, name);</a:t>
            </a:r>
          </a:p>
        </p:txBody>
      </p:sp>
      <p:sp>
        <p:nvSpPr>
          <p:cNvPr id="21" name="流程图: 预定义过程 20"/>
          <p:cNvSpPr/>
          <p:nvPr/>
        </p:nvSpPr>
        <p:spPr>
          <a:xfrm>
            <a:off x="346648" y="3351575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杭州</a:t>
            </a:r>
            <a:endParaRPr lang="zh-CN" altLang="en-US" sz="1400" dirty="0"/>
          </a:p>
        </p:txBody>
      </p:sp>
      <p:sp>
        <p:nvSpPr>
          <p:cNvPr id="24" name="流程图: 预定义过程 23"/>
          <p:cNvSpPr/>
          <p:nvPr/>
        </p:nvSpPr>
        <p:spPr>
          <a:xfrm>
            <a:off x="1299148" y="3351575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5" name="流程图: 预定义过程 24"/>
          <p:cNvSpPr/>
          <p:nvPr/>
        </p:nvSpPr>
        <p:spPr>
          <a:xfrm>
            <a:off x="2251648" y="3351575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20846"/>
              </p:ext>
            </p:extLst>
          </p:nvPr>
        </p:nvGraphicFramePr>
        <p:xfrm>
          <a:off x="114299" y="4541141"/>
          <a:ext cx="146424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2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3212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安庆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zh-CN" altLang="en-US" sz="1400" baseline="0" dirty="0" smtClean="0"/>
                        <a:t>李四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安庆</a:t>
                      </a:r>
                      <a:r>
                        <a:rPr lang="en-US" altLang="zh-CN" sz="1400" dirty="0" smtClean="0"/>
                        <a:t>,</a:t>
                      </a:r>
                    </a:p>
                    <a:p>
                      <a:r>
                        <a:rPr lang="zh-CN" altLang="en-US" sz="1400" dirty="0" smtClean="0"/>
                        <a:t>张三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ID-2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>
          <a:xfrm>
            <a:off x="346648" y="3770675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593620"/>
              </p:ext>
            </p:extLst>
          </p:nvPr>
        </p:nvGraphicFramePr>
        <p:xfrm>
          <a:off x="1966113" y="4541141"/>
          <a:ext cx="4148935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787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829787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829787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  <a:gridCol w="829787">
                  <a:extLst>
                    <a:ext uri="{9D8B030D-6E8A-4147-A177-3AD203B41FA5}">
                      <a16:colId xmlns:a16="http://schemas.microsoft.com/office/drawing/2014/main" val="3245563731"/>
                    </a:ext>
                  </a:extLst>
                </a:gridCol>
                <a:gridCol w="829787">
                  <a:extLst>
                    <a:ext uri="{9D8B030D-6E8A-4147-A177-3AD203B41FA5}">
                      <a16:colId xmlns:a16="http://schemas.microsoft.com/office/drawing/2014/main" val="113038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r>
                        <a:rPr lang="en-US" altLang="zh-CN" sz="1400" dirty="0" smtClean="0"/>
                        <a:t>,</a:t>
                      </a:r>
                    </a:p>
                    <a:p>
                      <a:r>
                        <a:rPr lang="zh-CN" altLang="en-US" sz="1400" dirty="0" smtClean="0"/>
                        <a:t>李一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r>
                        <a:rPr lang="en-US" altLang="zh-CN" sz="1400" dirty="0" smtClean="0"/>
                        <a:t>,</a:t>
                      </a:r>
                    </a:p>
                    <a:p>
                      <a:r>
                        <a:rPr lang="zh-CN" altLang="en-US" sz="1400" dirty="0" smtClean="0"/>
                        <a:t>刘一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r>
                        <a:rPr lang="en-US" altLang="zh-CN" sz="1400" dirty="0" smtClean="0"/>
                        <a:t>,</a:t>
                      </a:r>
                    </a:p>
                    <a:p>
                      <a:r>
                        <a:rPr lang="zh-CN" altLang="en-US" sz="1400" dirty="0" smtClean="0"/>
                        <a:t>赵一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r>
                        <a:rPr lang="en-US" altLang="zh-CN" sz="1400" dirty="0" smtClean="0"/>
                        <a:t>,</a:t>
                      </a:r>
                    </a:p>
                    <a:p>
                      <a:r>
                        <a:rPr lang="zh-CN" altLang="en-US" sz="1400" dirty="0" smtClean="0"/>
                        <a:t>赵一</a:t>
                      </a:r>
                      <a:endParaRPr lang="en-US" altLang="zh-CN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ID-(X+1)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ID-Y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ID-(Y+1)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29" name="直接箭头连接符 28"/>
          <p:cNvCxnSpPr/>
          <p:nvPr/>
        </p:nvCxnSpPr>
        <p:spPr>
          <a:xfrm>
            <a:off x="1299148" y="3770675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71227" y="3058124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(city, name)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488708"/>
              </p:ext>
            </p:extLst>
          </p:nvPr>
        </p:nvGraphicFramePr>
        <p:xfrm>
          <a:off x="7989690" y="3670331"/>
          <a:ext cx="3684492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1123">
                  <a:extLst>
                    <a:ext uri="{9D8B030D-6E8A-4147-A177-3AD203B41FA5}">
                      <a16:colId xmlns:a16="http://schemas.microsoft.com/office/drawing/2014/main" val="2582052048"/>
                    </a:ext>
                  </a:extLst>
                </a:gridCol>
                <a:gridCol w="921123">
                  <a:extLst>
                    <a:ext uri="{9D8B030D-6E8A-4147-A177-3AD203B41FA5}">
                      <a16:colId xmlns:a16="http://schemas.microsoft.com/office/drawing/2014/main" val="3694253152"/>
                    </a:ext>
                  </a:extLst>
                </a:gridCol>
                <a:gridCol w="921123">
                  <a:extLst>
                    <a:ext uri="{9D8B030D-6E8A-4147-A177-3AD203B41FA5}">
                      <a16:colId xmlns:a16="http://schemas.microsoft.com/office/drawing/2014/main" val="2713470505"/>
                    </a:ext>
                  </a:extLst>
                </a:gridCol>
                <a:gridCol w="921123">
                  <a:extLst>
                    <a:ext uri="{9D8B030D-6E8A-4147-A177-3AD203B41FA5}">
                      <a16:colId xmlns:a16="http://schemas.microsoft.com/office/drawing/2014/main" val="2286849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city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name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age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0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ID-X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李一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1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ID-(X+1)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刘一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4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8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ID-(X+2)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赵一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66188"/>
                  </a:ext>
                </a:extLst>
              </a:tr>
            </a:tbl>
          </a:graphicData>
        </a:graphic>
      </p:graphicFrame>
      <p:sp>
        <p:nvSpPr>
          <p:cNvPr id="38" name="矩形标注 37"/>
          <p:cNvSpPr/>
          <p:nvPr/>
        </p:nvSpPr>
        <p:spPr>
          <a:xfrm>
            <a:off x="4928362" y="3281723"/>
            <a:ext cx="1705169" cy="678044"/>
          </a:xfrm>
          <a:prstGeom prst="wedgeRectCallout">
            <a:avLst>
              <a:gd name="adj1" fmla="val 45221"/>
              <a:gd name="adj2" fmla="val 21811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sort_buffer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都不需要了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7" y="5839805"/>
            <a:ext cx="9826171" cy="902984"/>
          </a:xfrm>
          <a:prstGeom prst="rect">
            <a:avLst/>
          </a:prstGeom>
        </p:spPr>
      </p:pic>
      <p:sp>
        <p:nvSpPr>
          <p:cNvPr id="34" name="下弧形箭头 33"/>
          <p:cNvSpPr/>
          <p:nvPr/>
        </p:nvSpPr>
        <p:spPr>
          <a:xfrm>
            <a:off x="5886450" y="5307016"/>
            <a:ext cx="2530182" cy="658906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回表查询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一行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读取记录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直到第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行记录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951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 | “order by”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是怎么工作的？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53146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覆盖索引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流程图: 预定义过程 20"/>
          <p:cNvSpPr/>
          <p:nvPr/>
        </p:nvSpPr>
        <p:spPr>
          <a:xfrm>
            <a:off x="346648" y="1914661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杭州</a:t>
            </a:r>
            <a:endParaRPr lang="zh-CN" altLang="en-US" sz="1400" dirty="0"/>
          </a:p>
        </p:txBody>
      </p:sp>
      <p:sp>
        <p:nvSpPr>
          <p:cNvPr id="24" name="流程图: 预定义过程 23"/>
          <p:cNvSpPr/>
          <p:nvPr/>
        </p:nvSpPr>
        <p:spPr>
          <a:xfrm>
            <a:off x="1299148" y="1914661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5" name="流程图: 预定义过程 24"/>
          <p:cNvSpPr/>
          <p:nvPr/>
        </p:nvSpPr>
        <p:spPr>
          <a:xfrm>
            <a:off x="2251648" y="1914661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540816"/>
              </p:ext>
            </p:extLst>
          </p:nvPr>
        </p:nvGraphicFramePr>
        <p:xfrm>
          <a:off x="114299" y="3104227"/>
          <a:ext cx="146424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2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3212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安庆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zh-CN" altLang="en-US" sz="1400" baseline="0" dirty="0" smtClean="0"/>
                        <a:t>李四</a:t>
                      </a:r>
                      <a:endParaRPr lang="en-US" altLang="zh-CN" sz="1400" baseline="0" dirty="0" smtClean="0"/>
                    </a:p>
                    <a:p>
                      <a:r>
                        <a:rPr lang="en-US" altLang="zh-CN" sz="1400" baseline="0" dirty="0" smtClean="0"/>
                        <a:t>30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安庆</a:t>
                      </a:r>
                      <a:r>
                        <a:rPr lang="en-US" altLang="zh-CN" sz="1400" dirty="0" smtClean="0"/>
                        <a:t>,</a:t>
                      </a:r>
                    </a:p>
                    <a:p>
                      <a:r>
                        <a:rPr lang="zh-CN" altLang="en-US" sz="1400" dirty="0" smtClean="0"/>
                        <a:t>张三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32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ID-2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>
          <a:xfrm>
            <a:off x="346648" y="2333761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583920"/>
              </p:ext>
            </p:extLst>
          </p:nvPr>
        </p:nvGraphicFramePr>
        <p:xfrm>
          <a:off x="1966113" y="3104227"/>
          <a:ext cx="4148935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787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829787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829787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  <a:gridCol w="829787">
                  <a:extLst>
                    <a:ext uri="{9D8B030D-6E8A-4147-A177-3AD203B41FA5}">
                      <a16:colId xmlns:a16="http://schemas.microsoft.com/office/drawing/2014/main" val="3245563731"/>
                    </a:ext>
                  </a:extLst>
                </a:gridCol>
                <a:gridCol w="829787">
                  <a:extLst>
                    <a:ext uri="{9D8B030D-6E8A-4147-A177-3AD203B41FA5}">
                      <a16:colId xmlns:a16="http://schemas.microsoft.com/office/drawing/2014/main" val="113038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r>
                        <a:rPr lang="en-US" altLang="zh-CN" sz="1400" dirty="0" smtClean="0"/>
                        <a:t>,</a:t>
                      </a:r>
                    </a:p>
                    <a:p>
                      <a:r>
                        <a:rPr lang="zh-CN" altLang="en-US" sz="1400" dirty="0" smtClean="0"/>
                        <a:t>李一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r>
                        <a:rPr lang="en-US" altLang="zh-CN" sz="1400" dirty="0" smtClean="0"/>
                        <a:t>,</a:t>
                      </a:r>
                    </a:p>
                    <a:p>
                      <a:r>
                        <a:rPr lang="zh-CN" altLang="en-US" sz="1400" dirty="0" smtClean="0"/>
                        <a:t>刘一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r>
                        <a:rPr lang="en-US" altLang="zh-CN" sz="1400" dirty="0" smtClean="0"/>
                        <a:t>,</a:t>
                      </a:r>
                    </a:p>
                    <a:p>
                      <a:r>
                        <a:rPr lang="zh-CN" altLang="en-US" sz="1400" dirty="0" smtClean="0"/>
                        <a:t>赵一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r>
                        <a:rPr lang="en-US" altLang="zh-CN" sz="1400" dirty="0" smtClean="0"/>
                        <a:t>,</a:t>
                      </a:r>
                    </a:p>
                    <a:p>
                      <a:r>
                        <a:rPr lang="zh-CN" altLang="en-US" sz="1400" dirty="0" smtClean="0"/>
                        <a:t>赵一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ID-(X+1)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ID-Y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ID-(Y+1)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29" name="直接箭头连接符 28"/>
          <p:cNvCxnSpPr/>
          <p:nvPr/>
        </p:nvCxnSpPr>
        <p:spPr>
          <a:xfrm>
            <a:off x="1299148" y="2333761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71227" y="1621210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(city, name)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891993"/>
              </p:ext>
            </p:extLst>
          </p:nvPr>
        </p:nvGraphicFramePr>
        <p:xfrm>
          <a:off x="7989690" y="2233417"/>
          <a:ext cx="3684492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1123">
                  <a:extLst>
                    <a:ext uri="{9D8B030D-6E8A-4147-A177-3AD203B41FA5}">
                      <a16:colId xmlns:a16="http://schemas.microsoft.com/office/drawing/2014/main" val="2582052048"/>
                    </a:ext>
                  </a:extLst>
                </a:gridCol>
                <a:gridCol w="921123">
                  <a:extLst>
                    <a:ext uri="{9D8B030D-6E8A-4147-A177-3AD203B41FA5}">
                      <a16:colId xmlns:a16="http://schemas.microsoft.com/office/drawing/2014/main" val="3694253152"/>
                    </a:ext>
                  </a:extLst>
                </a:gridCol>
                <a:gridCol w="921123">
                  <a:extLst>
                    <a:ext uri="{9D8B030D-6E8A-4147-A177-3AD203B41FA5}">
                      <a16:colId xmlns:a16="http://schemas.microsoft.com/office/drawing/2014/main" val="2713470505"/>
                    </a:ext>
                  </a:extLst>
                </a:gridCol>
                <a:gridCol w="921123">
                  <a:extLst>
                    <a:ext uri="{9D8B030D-6E8A-4147-A177-3AD203B41FA5}">
                      <a16:colId xmlns:a16="http://schemas.microsoft.com/office/drawing/2014/main" val="2286849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city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name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age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0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ID-X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李一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1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ID-(X+1)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刘一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4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8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ID-(X+2)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赵一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66188"/>
                  </a:ext>
                </a:extLst>
              </a:tr>
            </a:tbl>
          </a:graphicData>
        </a:graphic>
      </p:graphicFrame>
      <p:sp>
        <p:nvSpPr>
          <p:cNvPr id="38" name="矩形标注 37"/>
          <p:cNvSpPr/>
          <p:nvPr/>
        </p:nvSpPr>
        <p:spPr>
          <a:xfrm>
            <a:off x="4928362" y="1844809"/>
            <a:ext cx="2108828" cy="678044"/>
          </a:xfrm>
          <a:prstGeom prst="wedgeRectCallout">
            <a:avLst>
              <a:gd name="adj1" fmla="val 45221"/>
              <a:gd name="adj2" fmla="val 21811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这次连回表也不用了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下弧形箭头 33"/>
          <p:cNvSpPr/>
          <p:nvPr/>
        </p:nvSpPr>
        <p:spPr>
          <a:xfrm>
            <a:off x="5886450" y="4318147"/>
            <a:ext cx="2530182" cy="658906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输出索引树上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city-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杭州的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行记录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931885" y="875282"/>
            <a:ext cx="61540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t add index 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city_user_age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(city, name, age);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" y="5381881"/>
            <a:ext cx="11674182" cy="92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2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1256</TotalTime>
  <Words>1057</Words>
  <Application>Microsoft Office PowerPoint</Application>
  <PresentationFormat>宽屏</PresentationFormat>
  <Paragraphs>262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16 | “order by”是怎么工作的？</vt:lpstr>
      <vt:lpstr>16 | “order by”是怎么工作的？</vt:lpstr>
      <vt:lpstr>16 | “order by”是怎么工作的？</vt:lpstr>
      <vt:lpstr>16 | “order by”是怎么工作的？</vt:lpstr>
      <vt:lpstr>16 | “order by”是怎么工作的？</vt:lpstr>
      <vt:lpstr>16 | “order by”是怎么工作的？</vt:lpstr>
      <vt:lpstr>16 | “order by”是怎么工作的？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1062</cp:revision>
  <dcterms:created xsi:type="dcterms:W3CDTF">2019-05-08T15:02:17Z</dcterms:created>
  <dcterms:modified xsi:type="dcterms:W3CDTF">2019-05-21T12:43:59Z</dcterms:modified>
</cp:coreProperties>
</file>