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4" autoAdjust="0"/>
    <p:restoredTop sz="93289" autoAdjust="0"/>
  </p:normalViewPr>
  <p:slideViewPr>
    <p:cSldViewPr snapToGrid="0">
      <p:cViewPr varScale="1">
        <p:scale>
          <a:sx n="110" d="100"/>
          <a:sy n="110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A09E6-C47F-4475-B1B5-4404C9BE2C0D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F396BF5-D691-4E18-868E-C81A9B546573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1</a:t>
          </a:r>
          <a:endParaRPr lang="zh-CN" altLang="en-US"/>
        </a:p>
      </dgm:t>
    </dgm:pt>
    <dgm:pt modelId="{D2AD8C93-47A2-46C6-8058-C1C7E279A7DC}" type="par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01AB604C-03FD-40B1-9ABB-DC4A9648A5FA}" type="sib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58C81D4D-FE51-4790-AB79-299B1E3B2D0A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2</a:t>
          </a:r>
          <a:endParaRPr lang="zh-CN" altLang="en-US"/>
        </a:p>
      </dgm:t>
    </dgm:pt>
    <dgm:pt modelId="{1511E733-963A-4602-BB6E-E3BDA9C74EBC}" type="par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BE7195A6-433D-4C09-A8DB-4FCBBE74BB38}" type="sib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61CC8444-B857-410E-B426-4CBCFF36D33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3</a:t>
          </a:r>
          <a:endParaRPr lang="zh-CN" altLang="en-US"/>
        </a:p>
      </dgm:t>
    </dgm:pt>
    <dgm:pt modelId="{80E775CB-D0A3-46E3-A444-A137DD27BF6C}" type="par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89440D9C-FE1E-4A3D-AF52-D6AE405B8CB4}" type="sib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CCCEE96C-0154-4F68-951D-A65AC75518E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4</a:t>
          </a:r>
          <a:endParaRPr lang="zh-CN" altLang="en-US"/>
        </a:p>
      </dgm:t>
    </dgm:pt>
    <dgm:pt modelId="{18DC74DB-9AA9-4EF7-A6C1-FCF80739FFDB}" type="par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46F4E106-0492-465B-B02F-38CDAD509ED6}" type="sib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5C0A41A6-2E92-4B94-9006-34E8BC4F5FE9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5</a:t>
          </a:r>
          <a:endParaRPr lang="zh-CN" altLang="en-US"/>
        </a:p>
      </dgm:t>
    </dgm:pt>
    <dgm:pt modelId="{A29F09B5-11C8-49CC-B22A-E5D7CD0A55F8}" type="par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CF200CC7-05CB-49BB-8AAC-7E6A4811D1FF}" type="sib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6505A136-8B4A-4541-A949-54562E44F957}" type="pres">
      <dgm:prSet presAssocID="{A7DA09E6-C47F-4475-B1B5-4404C9BE2C0D}" presName="Name0" presStyleCnt="0">
        <dgm:presLayoutVars>
          <dgm:dir/>
          <dgm:resizeHandles val="exact"/>
        </dgm:presLayoutVars>
      </dgm:prSet>
      <dgm:spPr/>
    </dgm:pt>
    <dgm:pt modelId="{43D61790-4981-4A31-AA24-461B5A1EF451}" type="pres">
      <dgm:prSet presAssocID="{FF396BF5-D691-4E18-868E-C81A9B546573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FD7413-9E36-44BA-ACA7-9175B4146BA5}" type="pres">
      <dgm:prSet presAssocID="{01AB604C-03FD-40B1-9ABB-DC4A9648A5FA}" presName="parSpace" presStyleCnt="0"/>
      <dgm:spPr/>
    </dgm:pt>
    <dgm:pt modelId="{796BF53C-4468-4DFB-B18D-691D5726F05F}" type="pres">
      <dgm:prSet presAssocID="{58C81D4D-FE51-4790-AB79-299B1E3B2D0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6CB3A-6101-49E2-AA48-67FA14A19C62}" type="pres">
      <dgm:prSet presAssocID="{BE7195A6-433D-4C09-A8DB-4FCBBE74BB38}" presName="parSpace" presStyleCnt="0"/>
      <dgm:spPr/>
    </dgm:pt>
    <dgm:pt modelId="{46F00E87-5490-4F6D-B47A-D97B49E69F41}" type="pres">
      <dgm:prSet presAssocID="{61CC8444-B857-410E-B426-4CBCFF36D33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1E726E-40C5-4173-B467-FD0FE42FE4B8}" type="pres">
      <dgm:prSet presAssocID="{89440D9C-FE1E-4A3D-AF52-D6AE405B8CB4}" presName="parSpace" presStyleCnt="0"/>
      <dgm:spPr/>
    </dgm:pt>
    <dgm:pt modelId="{4029FECC-D031-49D4-BEF0-1A571B4E5565}" type="pres">
      <dgm:prSet presAssocID="{CCCEE96C-0154-4F68-951D-A65AC75518E1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71E3C-A918-4887-AE1E-C567429BA14F}" type="pres">
      <dgm:prSet presAssocID="{46F4E106-0492-465B-B02F-38CDAD509ED6}" presName="parSpace" presStyleCnt="0"/>
      <dgm:spPr/>
    </dgm:pt>
    <dgm:pt modelId="{C4FA7BB5-20ED-4AE7-ADE0-ECD46BA6FDD7}" type="pres">
      <dgm:prSet presAssocID="{5C0A41A6-2E92-4B94-9006-34E8BC4F5FE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C2EEFB-0008-483F-816B-E995CECBB19E}" type="presOf" srcId="{CCCEE96C-0154-4F68-951D-A65AC75518E1}" destId="{4029FECC-D031-49D4-BEF0-1A571B4E5565}" srcOrd="0" destOrd="0" presId="urn:microsoft.com/office/officeart/2005/8/layout/hChevron3"/>
    <dgm:cxn modelId="{033ED354-6E54-441E-B72B-25F18518BFF5}" type="presOf" srcId="{FF396BF5-D691-4E18-868E-C81A9B546573}" destId="{43D61790-4981-4A31-AA24-461B5A1EF451}" srcOrd="0" destOrd="0" presId="urn:microsoft.com/office/officeart/2005/8/layout/hChevron3"/>
    <dgm:cxn modelId="{170878E8-C268-44A9-8D61-C003806566CB}" type="presOf" srcId="{A7DA09E6-C47F-4475-B1B5-4404C9BE2C0D}" destId="{6505A136-8B4A-4541-A949-54562E44F957}" srcOrd="0" destOrd="0" presId="urn:microsoft.com/office/officeart/2005/8/layout/hChevron3"/>
    <dgm:cxn modelId="{CDDE72B0-A475-4C4A-B41B-17D2CDD004E7}" type="presOf" srcId="{5C0A41A6-2E92-4B94-9006-34E8BC4F5FE9}" destId="{C4FA7BB5-20ED-4AE7-ADE0-ECD46BA6FDD7}" srcOrd="0" destOrd="0" presId="urn:microsoft.com/office/officeart/2005/8/layout/hChevron3"/>
    <dgm:cxn modelId="{FA468562-D204-4688-B5BE-1B78CBFCF025}" type="presOf" srcId="{58C81D4D-FE51-4790-AB79-299B1E3B2D0A}" destId="{796BF53C-4468-4DFB-B18D-691D5726F05F}" srcOrd="0" destOrd="0" presId="urn:microsoft.com/office/officeart/2005/8/layout/hChevron3"/>
    <dgm:cxn modelId="{C03A1278-39FD-4B22-A54D-510C4605263E}" srcId="{A7DA09E6-C47F-4475-B1B5-4404C9BE2C0D}" destId="{61CC8444-B857-410E-B426-4CBCFF36D331}" srcOrd="2" destOrd="0" parTransId="{80E775CB-D0A3-46E3-A444-A137DD27BF6C}" sibTransId="{89440D9C-FE1E-4A3D-AF52-D6AE405B8CB4}"/>
    <dgm:cxn modelId="{F3E693CC-39BD-4F8B-83B2-F2D6270583E6}" srcId="{A7DA09E6-C47F-4475-B1B5-4404C9BE2C0D}" destId="{5C0A41A6-2E92-4B94-9006-34E8BC4F5FE9}" srcOrd="4" destOrd="0" parTransId="{A29F09B5-11C8-49CC-B22A-E5D7CD0A55F8}" sibTransId="{CF200CC7-05CB-49BB-8AAC-7E6A4811D1FF}"/>
    <dgm:cxn modelId="{1815AA9B-4A50-4D59-8CDE-9AA9EEB046C2}" srcId="{A7DA09E6-C47F-4475-B1B5-4404C9BE2C0D}" destId="{CCCEE96C-0154-4F68-951D-A65AC75518E1}" srcOrd="3" destOrd="0" parTransId="{18DC74DB-9AA9-4EF7-A6C1-FCF80739FFDB}" sibTransId="{46F4E106-0492-465B-B02F-38CDAD509ED6}"/>
    <dgm:cxn modelId="{6333FE99-620C-4BF5-8FF0-31DDA43E66A0}" srcId="{A7DA09E6-C47F-4475-B1B5-4404C9BE2C0D}" destId="{58C81D4D-FE51-4790-AB79-299B1E3B2D0A}" srcOrd="1" destOrd="0" parTransId="{1511E733-963A-4602-BB6E-E3BDA9C74EBC}" sibTransId="{BE7195A6-433D-4C09-A8DB-4FCBBE74BB38}"/>
    <dgm:cxn modelId="{5C9C073B-C0B0-4E39-9FA8-B3737A4D516A}" srcId="{A7DA09E6-C47F-4475-B1B5-4404C9BE2C0D}" destId="{FF396BF5-D691-4E18-868E-C81A9B546573}" srcOrd="0" destOrd="0" parTransId="{D2AD8C93-47A2-46C6-8058-C1C7E279A7DC}" sibTransId="{01AB604C-03FD-40B1-9ABB-DC4A9648A5FA}"/>
    <dgm:cxn modelId="{8CC8614A-8438-4486-872C-D25B8D3A330A}" type="presOf" srcId="{61CC8444-B857-410E-B426-4CBCFF36D331}" destId="{46F00E87-5490-4F6D-B47A-D97B49E69F41}" srcOrd="0" destOrd="0" presId="urn:microsoft.com/office/officeart/2005/8/layout/hChevron3"/>
    <dgm:cxn modelId="{83F15292-2948-45C1-A016-C03FF1D83EF1}" type="presParOf" srcId="{6505A136-8B4A-4541-A949-54562E44F957}" destId="{43D61790-4981-4A31-AA24-461B5A1EF451}" srcOrd="0" destOrd="0" presId="urn:microsoft.com/office/officeart/2005/8/layout/hChevron3"/>
    <dgm:cxn modelId="{C411025B-299D-4CAB-872B-B4CF0E9E0893}" type="presParOf" srcId="{6505A136-8B4A-4541-A949-54562E44F957}" destId="{55FD7413-9E36-44BA-ACA7-9175B4146BA5}" srcOrd="1" destOrd="0" presId="urn:microsoft.com/office/officeart/2005/8/layout/hChevron3"/>
    <dgm:cxn modelId="{77AFA30F-22BB-4B21-9379-ADDFED1DD02B}" type="presParOf" srcId="{6505A136-8B4A-4541-A949-54562E44F957}" destId="{796BF53C-4468-4DFB-B18D-691D5726F05F}" srcOrd="2" destOrd="0" presId="urn:microsoft.com/office/officeart/2005/8/layout/hChevron3"/>
    <dgm:cxn modelId="{A6327AB1-2F48-41CE-A259-9721133A8778}" type="presParOf" srcId="{6505A136-8B4A-4541-A949-54562E44F957}" destId="{9616CB3A-6101-49E2-AA48-67FA14A19C62}" srcOrd="3" destOrd="0" presId="urn:microsoft.com/office/officeart/2005/8/layout/hChevron3"/>
    <dgm:cxn modelId="{A7795FD4-DB78-483F-9225-42686526A291}" type="presParOf" srcId="{6505A136-8B4A-4541-A949-54562E44F957}" destId="{46F00E87-5490-4F6D-B47A-D97B49E69F41}" srcOrd="4" destOrd="0" presId="urn:microsoft.com/office/officeart/2005/8/layout/hChevron3"/>
    <dgm:cxn modelId="{1B07592C-6BEB-4A7E-B14B-20944F80EFFF}" type="presParOf" srcId="{6505A136-8B4A-4541-A949-54562E44F957}" destId="{E11E726E-40C5-4173-B467-FD0FE42FE4B8}" srcOrd="5" destOrd="0" presId="urn:microsoft.com/office/officeart/2005/8/layout/hChevron3"/>
    <dgm:cxn modelId="{02FDD551-CC11-4A4D-B936-A80C420819AD}" type="presParOf" srcId="{6505A136-8B4A-4541-A949-54562E44F957}" destId="{4029FECC-D031-49D4-BEF0-1A571B4E5565}" srcOrd="6" destOrd="0" presId="urn:microsoft.com/office/officeart/2005/8/layout/hChevron3"/>
    <dgm:cxn modelId="{B2A5A8A5-4883-4526-8058-1D47AB97E0AC}" type="presParOf" srcId="{6505A136-8B4A-4541-A949-54562E44F957}" destId="{B8571E3C-A918-4887-AE1E-C567429BA14F}" srcOrd="7" destOrd="0" presId="urn:microsoft.com/office/officeart/2005/8/layout/hChevron3"/>
    <dgm:cxn modelId="{73698BBA-0557-49FE-8E8C-D6AF577A10FE}" type="presParOf" srcId="{6505A136-8B4A-4541-A949-54562E44F957}" destId="{C4FA7BB5-20ED-4AE7-ADE0-ECD46BA6FDD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A09E6-C47F-4475-B1B5-4404C9BE2C0D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F396BF5-D691-4E18-868E-C81A9B546573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1</a:t>
          </a:r>
          <a:endParaRPr lang="zh-CN" altLang="en-US"/>
        </a:p>
      </dgm:t>
    </dgm:pt>
    <dgm:pt modelId="{D2AD8C93-47A2-46C6-8058-C1C7E279A7DC}" type="par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01AB604C-03FD-40B1-9ABB-DC4A9648A5FA}" type="sib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58C81D4D-FE51-4790-AB79-299B1E3B2D0A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2</a:t>
          </a:r>
          <a:endParaRPr lang="zh-CN" altLang="en-US"/>
        </a:p>
      </dgm:t>
    </dgm:pt>
    <dgm:pt modelId="{1511E733-963A-4602-BB6E-E3BDA9C74EBC}" type="par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BE7195A6-433D-4C09-A8DB-4FCBBE74BB38}" type="sib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61CC8444-B857-410E-B426-4CBCFF36D33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3</a:t>
          </a:r>
          <a:endParaRPr lang="zh-CN" altLang="en-US"/>
        </a:p>
      </dgm:t>
    </dgm:pt>
    <dgm:pt modelId="{80E775CB-D0A3-46E3-A444-A137DD27BF6C}" type="par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89440D9C-FE1E-4A3D-AF52-D6AE405B8CB4}" type="sib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CCCEE96C-0154-4F68-951D-A65AC75518E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4</a:t>
          </a:r>
          <a:endParaRPr lang="zh-CN" altLang="en-US"/>
        </a:p>
      </dgm:t>
    </dgm:pt>
    <dgm:pt modelId="{18DC74DB-9AA9-4EF7-A6C1-FCF80739FFDB}" type="par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46F4E106-0492-465B-B02F-38CDAD509ED6}" type="sib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5C0A41A6-2E92-4B94-9006-34E8BC4F5FE9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5</a:t>
          </a:r>
          <a:endParaRPr lang="zh-CN" altLang="en-US"/>
        </a:p>
      </dgm:t>
    </dgm:pt>
    <dgm:pt modelId="{A29F09B5-11C8-49CC-B22A-E5D7CD0A55F8}" type="par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CF200CC7-05CB-49BB-8AAC-7E6A4811D1FF}" type="sib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6505A136-8B4A-4541-A949-54562E44F957}" type="pres">
      <dgm:prSet presAssocID="{A7DA09E6-C47F-4475-B1B5-4404C9BE2C0D}" presName="Name0" presStyleCnt="0">
        <dgm:presLayoutVars>
          <dgm:dir/>
          <dgm:resizeHandles val="exact"/>
        </dgm:presLayoutVars>
      </dgm:prSet>
      <dgm:spPr/>
    </dgm:pt>
    <dgm:pt modelId="{43D61790-4981-4A31-AA24-461B5A1EF451}" type="pres">
      <dgm:prSet presAssocID="{FF396BF5-D691-4E18-868E-C81A9B546573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FD7413-9E36-44BA-ACA7-9175B4146BA5}" type="pres">
      <dgm:prSet presAssocID="{01AB604C-03FD-40B1-9ABB-DC4A9648A5FA}" presName="parSpace" presStyleCnt="0"/>
      <dgm:spPr/>
    </dgm:pt>
    <dgm:pt modelId="{796BF53C-4468-4DFB-B18D-691D5726F05F}" type="pres">
      <dgm:prSet presAssocID="{58C81D4D-FE51-4790-AB79-299B1E3B2D0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6CB3A-6101-49E2-AA48-67FA14A19C62}" type="pres">
      <dgm:prSet presAssocID="{BE7195A6-433D-4C09-A8DB-4FCBBE74BB38}" presName="parSpace" presStyleCnt="0"/>
      <dgm:spPr/>
    </dgm:pt>
    <dgm:pt modelId="{46F00E87-5490-4F6D-B47A-D97B49E69F41}" type="pres">
      <dgm:prSet presAssocID="{61CC8444-B857-410E-B426-4CBCFF36D33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1E726E-40C5-4173-B467-FD0FE42FE4B8}" type="pres">
      <dgm:prSet presAssocID="{89440D9C-FE1E-4A3D-AF52-D6AE405B8CB4}" presName="parSpace" presStyleCnt="0"/>
      <dgm:spPr/>
    </dgm:pt>
    <dgm:pt modelId="{4029FECC-D031-49D4-BEF0-1A571B4E5565}" type="pres">
      <dgm:prSet presAssocID="{CCCEE96C-0154-4F68-951D-A65AC75518E1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71E3C-A918-4887-AE1E-C567429BA14F}" type="pres">
      <dgm:prSet presAssocID="{46F4E106-0492-465B-B02F-38CDAD509ED6}" presName="parSpace" presStyleCnt="0"/>
      <dgm:spPr/>
    </dgm:pt>
    <dgm:pt modelId="{C4FA7BB5-20ED-4AE7-ADE0-ECD46BA6FDD7}" type="pres">
      <dgm:prSet presAssocID="{5C0A41A6-2E92-4B94-9006-34E8BC4F5FE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C2EEFB-0008-483F-816B-E995CECBB19E}" type="presOf" srcId="{CCCEE96C-0154-4F68-951D-A65AC75518E1}" destId="{4029FECC-D031-49D4-BEF0-1A571B4E5565}" srcOrd="0" destOrd="0" presId="urn:microsoft.com/office/officeart/2005/8/layout/hChevron3"/>
    <dgm:cxn modelId="{033ED354-6E54-441E-B72B-25F18518BFF5}" type="presOf" srcId="{FF396BF5-D691-4E18-868E-C81A9B546573}" destId="{43D61790-4981-4A31-AA24-461B5A1EF451}" srcOrd="0" destOrd="0" presId="urn:microsoft.com/office/officeart/2005/8/layout/hChevron3"/>
    <dgm:cxn modelId="{170878E8-C268-44A9-8D61-C003806566CB}" type="presOf" srcId="{A7DA09E6-C47F-4475-B1B5-4404C9BE2C0D}" destId="{6505A136-8B4A-4541-A949-54562E44F957}" srcOrd="0" destOrd="0" presId="urn:microsoft.com/office/officeart/2005/8/layout/hChevron3"/>
    <dgm:cxn modelId="{CDDE72B0-A475-4C4A-B41B-17D2CDD004E7}" type="presOf" srcId="{5C0A41A6-2E92-4B94-9006-34E8BC4F5FE9}" destId="{C4FA7BB5-20ED-4AE7-ADE0-ECD46BA6FDD7}" srcOrd="0" destOrd="0" presId="urn:microsoft.com/office/officeart/2005/8/layout/hChevron3"/>
    <dgm:cxn modelId="{FA468562-D204-4688-B5BE-1B78CBFCF025}" type="presOf" srcId="{58C81D4D-FE51-4790-AB79-299B1E3B2D0A}" destId="{796BF53C-4468-4DFB-B18D-691D5726F05F}" srcOrd="0" destOrd="0" presId="urn:microsoft.com/office/officeart/2005/8/layout/hChevron3"/>
    <dgm:cxn modelId="{C03A1278-39FD-4B22-A54D-510C4605263E}" srcId="{A7DA09E6-C47F-4475-B1B5-4404C9BE2C0D}" destId="{61CC8444-B857-410E-B426-4CBCFF36D331}" srcOrd="2" destOrd="0" parTransId="{80E775CB-D0A3-46E3-A444-A137DD27BF6C}" sibTransId="{89440D9C-FE1E-4A3D-AF52-D6AE405B8CB4}"/>
    <dgm:cxn modelId="{F3E693CC-39BD-4F8B-83B2-F2D6270583E6}" srcId="{A7DA09E6-C47F-4475-B1B5-4404C9BE2C0D}" destId="{5C0A41A6-2E92-4B94-9006-34E8BC4F5FE9}" srcOrd="4" destOrd="0" parTransId="{A29F09B5-11C8-49CC-B22A-E5D7CD0A55F8}" sibTransId="{CF200CC7-05CB-49BB-8AAC-7E6A4811D1FF}"/>
    <dgm:cxn modelId="{1815AA9B-4A50-4D59-8CDE-9AA9EEB046C2}" srcId="{A7DA09E6-C47F-4475-B1B5-4404C9BE2C0D}" destId="{CCCEE96C-0154-4F68-951D-A65AC75518E1}" srcOrd="3" destOrd="0" parTransId="{18DC74DB-9AA9-4EF7-A6C1-FCF80739FFDB}" sibTransId="{46F4E106-0492-465B-B02F-38CDAD509ED6}"/>
    <dgm:cxn modelId="{6333FE99-620C-4BF5-8FF0-31DDA43E66A0}" srcId="{A7DA09E6-C47F-4475-B1B5-4404C9BE2C0D}" destId="{58C81D4D-FE51-4790-AB79-299B1E3B2D0A}" srcOrd="1" destOrd="0" parTransId="{1511E733-963A-4602-BB6E-E3BDA9C74EBC}" sibTransId="{BE7195A6-433D-4C09-A8DB-4FCBBE74BB38}"/>
    <dgm:cxn modelId="{5C9C073B-C0B0-4E39-9FA8-B3737A4D516A}" srcId="{A7DA09E6-C47F-4475-B1B5-4404C9BE2C0D}" destId="{FF396BF5-D691-4E18-868E-C81A9B546573}" srcOrd="0" destOrd="0" parTransId="{D2AD8C93-47A2-46C6-8058-C1C7E279A7DC}" sibTransId="{01AB604C-03FD-40B1-9ABB-DC4A9648A5FA}"/>
    <dgm:cxn modelId="{8CC8614A-8438-4486-872C-D25B8D3A330A}" type="presOf" srcId="{61CC8444-B857-410E-B426-4CBCFF36D331}" destId="{46F00E87-5490-4F6D-B47A-D97B49E69F41}" srcOrd="0" destOrd="0" presId="urn:microsoft.com/office/officeart/2005/8/layout/hChevron3"/>
    <dgm:cxn modelId="{83F15292-2948-45C1-A016-C03FF1D83EF1}" type="presParOf" srcId="{6505A136-8B4A-4541-A949-54562E44F957}" destId="{43D61790-4981-4A31-AA24-461B5A1EF451}" srcOrd="0" destOrd="0" presId="urn:microsoft.com/office/officeart/2005/8/layout/hChevron3"/>
    <dgm:cxn modelId="{C411025B-299D-4CAB-872B-B4CF0E9E0893}" type="presParOf" srcId="{6505A136-8B4A-4541-A949-54562E44F957}" destId="{55FD7413-9E36-44BA-ACA7-9175B4146BA5}" srcOrd="1" destOrd="0" presId="urn:microsoft.com/office/officeart/2005/8/layout/hChevron3"/>
    <dgm:cxn modelId="{77AFA30F-22BB-4B21-9379-ADDFED1DD02B}" type="presParOf" srcId="{6505A136-8B4A-4541-A949-54562E44F957}" destId="{796BF53C-4468-4DFB-B18D-691D5726F05F}" srcOrd="2" destOrd="0" presId="urn:microsoft.com/office/officeart/2005/8/layout/hChevron3"/>
    <dgm:cxn modelId="{A6327AB1-2F48-41CE-A259-9721133A8778}" type="presParOf" srcId="{6505A136-8B4A-4541-A949-54562E44F957}" destId="{9616CB3A-6101-49E2-AA48-67FA14A19C62}" srcOrd="3" destOrd="0" presId="urn:microsoft.com/office/officeart/2005/8/layout/hChevron3"/>
    <dgm:cxn modelId="{A7795FD4-DB78-483F-9225-42686526A291}" type="presParOf" srcId="{6505A136-8B4A-4541-A949-54562E44F957}" destId="{46F00E87-5490-4F6D-B47A-D97B49E69F41}" srcOrd="4" destOrd="0" presId="urn:microsoft.com/office/officeart/2005/8/layout/hChevron3"/>
    <dgm:cxn modelId="{1B07592C-6BEB-4A7E-B14B-20944F80EFFF}" type="presParOf" srcId="{6505A136-8B4A-4541-A949-54562E44F957}" destId="{E11E726E-40C5-4173-B467-FD0FE42FE4B8}" srcOrd="5" destOrd="0" presId="urn:microsoft.com/office/officeart/2005/8/layout/hChevron3"/>
    <dgm:cxn modelId="{02FDD551-CC11-4A4D-B936-A80C420819AD}" type="presParOf" srcId="{6505A136-8B4A-4541-A949-54562E44F957}" destId="{4029FECC-D031-49D4-BEF0-1A571B4E5565}" srcOrd="6" destOrd="0" presId="urn:microsoft.com/office/officeart/2005/8/layout/hChevron3"/>
    <dgm:cxn modelId="{B2A5A8A5-4883-4526-8058-1D47AB97E0AC}" type="presParOf" srcId="{6505A136-8B4A-4541-A949-54562E44F957}" destId="{B8571E3C-A918-4887-AE1E-C567429BA14F}" srcOrd="7" destOrd="0" presId="urn:microsoft.com/office/officeart/2005/8/layout/hChevron3"/>
    <dgm:cxn modelId="{73698BBA-0557-49FE-8E8C-D6AF577A10FE}" type="presParOf" srcId="{6505A136-8B4A-4541-A949-54562E44F957}" destId="{C4FA7BB5-20ED-4AE7-ADE0-ECD46BA6FDD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61790-4981-4A31-AA24-461B5A1EF451}">
      <dsp:nvSpPr>
        <dsp:cNvPr id="0" name=""/>
        <dsp:cNvSpPr/>
      </dsp:nvSpPr>
      <dsp:spPr>
        <a:xfrm>
          <a:off x="339" y="56919"/>
          <a:ext cx="661572" cy="26462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1</a:t>
          </a:r>
          <a:endParaRPr lang="zh-CN" altLang="en-US" sz="1000" kern="1200"/>
        </a:p>
      </dsp:txBody>
      <dsp:txXfrm>
        <a:off x="339" y="56919"/>
        <a:ext cx="595415" cy="264628"/>
      </dsp:txXfrm>
    </dsp:sp>
    <dsp:sp modelId="{796BF53C-4468-4DFB-B18D-691D5726F05F}">
      <dsp:nvSpPr>
        <dsp:cNvPr id="0" name=""/>
        <dsp:cNvSpPr/>
      </dsp:nvSpPr>
      <dsp:spPr>
        <a:xfrm>
          <a:off x="529597" y="56919"/>
          <a:ext cx="661572" cy="264628"/>
        </a:xfrm>
        <a:prstGeom prst="chevron">
          <a:avLst/>
        </a:prstGeom>
        <a:solidFill>
          <a:schemeClr val="accent3">
            <a:hueOff val="275361"/>
            <a:satOff val="1059"/>
            <a:lumOff val="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2</a:t>
          </a:r>
          <a:endParaRPr lang="zh-CN" altLang="en-US" sz="1000" kern="1200"/>
        </a:p>
      </dsp:txBody>
      <dsp:txXfrm>
        <a:off x="661911" y="56919"/>
        <a:ext cx="396944" cy="264628"/>
      </dsp:txXfrm>
    </dsp:sp>
    <dsp:sp modelId="{46F00E87-5490-4F6D-B47A-D97B49E69F41}">
      <dsp:nvSpPr>
        <dsp:cNvPr id="0" name=""/>
        <dsp:cNvSpPr/>
      </dsp:nvSpPr>
      <dsp:spPr>
        <a:xfrm>
          <a:off x="1058854" y="56919"/>
          <a:ext cx="661572" cy="264628"/>
        </a:xfrm>
        <a:prstGeom prst="chevron">
          <a:avLst/>
        </a:prstGeom>
        <a:solidFill>
          <a:schemeClr val="accent3">
            <a:hueOff val="550722"/>
            <a:satOff val="2117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3</a:t>
          </a:r>
          <a:endParaRPr lang="zh-CN" altLang="en-US" sz="1000" kern="1200"/>
        </a:p>
      </dsp:txBody>
      <dsp:txXfrm>
        <a:off x="1191168" y="56919"/>
        <a:ext cx="396944" cy="264628"/>
      </dsp:txXfrm>
    </dsp:sp>
    <dsp:sp modelId="{4029FECC-D031-49D4-BEF0-1A571B4E5565}">
      <dsp:nvSpPr>
        <dsp:cNvPr id="0" name=""/>
        <dsp:cNvSpPr/>
      </dsp:nvSpPr>
      <dsp:spPr>
        <a:xfrm>
          <a:off x="1588112" y="56919"/>
          <a:ext cx="661572" cy="264628"/>
        </a:xfrm>
        <a:prstGeom prst="chevron">
          <a:avLst/>
        </a:prstGeom>
        <a:solidFill>
          <a:schemeClr val="accent3">
            <a:hueOff val="826084"/>
            <a:satOff val="3176"/>
            <a:lumOff val="4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4</a:t>
          </a:r>
          <a:endParaRPr lang="zh-CN" altLang="en-US" sz="1000" kern="1200"/>
        </a:p>
      </dsp:txBody>
      <dsp:txXfrm>
        <a:off x="1720426" y="56919"/>
        <a:ext cx="396944" cy="264628"/>
      </dsp:txXfrm>
    </dsp:sp>
    <dsp:sp modelId="{C4FA7BB5-20ED-4AE7-ADE0-ECD46BA6FDD7}">
      <dsp:nvSpPr>
        <dsp:cNvPr id="0" name=""/>
        <dsp:cNvSpPr/>
      </dsp:nvSpPr>
      <dsp:spPr>
        <a:xfrm>
          <a:off x="2117370" y="56919"/>
          <a:ext cx="661572" cy="264628"/>
        </a:xfrm>
        <a:prstGeom prst="chevron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5</a:t>
          </a:r>
          <a:endParaRPr lang="zh-CN" altLang="en-US" sz="1000" kern="1200"/>
        </a:p>
      </dsp:txBody>
      <dsp:txXfrm>
        <a:off x="2249684" y="56919"/>
        <a:ext cx="396944" cy="264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61790-4981-4A31-AA24-461B5A1EF451}">
      <dsp:nvSpPr>
        <dsp:cNvPr id="0" name=""/>
        <dsp:cNvSpPr/>
      </dsp:nvSpPr>
      <dsp:spPr>
        <a:xfrm>
          <a:off x="339" y="56919"/>
          <a:ext cx="661572" cy="26462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1</a:t>
          </a:r>
          <a:endParaRPr lang="zh-CN" altLang="en-US" sz="1000" kern="1200"/>
        </a:p>
      </dsp:txBody>
      <dsp:txXfrm>
        <a:off x="339" y="56919"/>
        <a:ext cx="595415" cy="264628"/>
      </dsp:txXfrm>
    </dsp:sp>
    <dsp:sp modelId="{796BF53C-4468-4DFB-B18D-691D5726F05F}">
      <dsp:nvSpPr>
        <dsp:cNvPr id="0" name=""/>
        <dsp:cNvSpPr/>
      </dsp:nvSpPr>
      <dsp:spPr>
        <a:xfrm>
          <a:off x="529597" y="56919"/>
          <a:ext cx="661572" cy="264628"/>
        </a:xfrm>
        <a:prstGeom prst="chevron">
          <a:avLst/>
        </a:prstGeom>
        <a:solidFill>
          <a:schemeClr val="accent3">
            <a:hueOff val="275361"/>
            <a:satOff val="1059"/>
            <a:lumOff val="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2</a:t>
          </a:r>
          <a:endParaRPr lang="zh-CN" altLang="en-US" sz="1000" kern="1200"/>
        </a:p>
      </dsp:txBody>
      <dsp:txXfrm>
        <a:off x="661911" y="56919"/>
        <a:ext cx="396944" cy="264628"/>
      </dsp:txXfrm>
    </dsp:sp>
    <dsp:sp modelId="{46F00E87-5490-4F6D-B47A-D97B49E69F41}">
      <dsp:nvSpPr>
        <dsp:cNvPr id="0" name=""/>
        <dsp:cNvSpPr/>
      </dsp:nvSpPr>
      <dsp:spPr>
        <a:xfrm>
          <a:off x="1058854" y="56919"/>
          <a:ext cx="661572" cy="264628"/>
        </a:xfrm>
        <a:prstGeom prst="chevron">
          <a:avLst/>
        </a:prstGeom>
        <a:solidFill>
          <a:schemeClr val="accent3">
            <a:hueOff val="550722"/>
            <a:satOff val="2117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3</a:t>
          </a:r>
          <a:endParaRPr lang="zh-CN" altLang="en-US" sz="1000" kern="1200"/>
        </a:p>
      </dsp:txBody>
      <dsp:txXfrm>
        <a:off x="1191168" y="56919"/>
        <a:ext cx="396944" cy="264628"/>
      </dsp:txXfrm>
    </dsp:sp>
    <dsp:sp modelId="{4029FECC-D031-49D4-BEF0-1A571B4E5565}">
      <dsp:nvSpPr>
        <dsp:cNvPr id="0" name=""/>
        <dsp:cNvSpPr/>
      </dsp:nvSpPr>
      <dsp:spPr>
        <a:xfrm>
          <a:off x="1588112" y="56919"/>
          <a:ext cx="661572" cy="264628"/>
        </a:xfrm>
        <a:prstGeom prst="chevron">
          <a:avLst/>
        </a:prstGeom>
        <a:solidFill>
          <a:schemeClr val="accent3">
            <a:hueOff val="826084"/>
            <a:satOff val="3176"/>
            <a:lumOff val="4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4</a:t>
          </a:r>
          <a:endParaRPr lang="zh-CN" altLang="en-US" sz="1000" kern="1200"/>
        </a:p>
      </dsp:txBody>
      <dsp:txXfrm>
        <a:off x="1720426" y="56919"/>
        <a:ext cx="396944" cy="264628"/>
      </dsp:txXfrm>
    </dsp:sp>
    <dsp:sp modelId="{C4FA7BB5-20ED-4AE7-ADE0-ECD46BA6FDD7}">
      <dsp:nvSpPr>
        <dsp:cNvPr id="0" name=""/>
        <dsp:cNvSpPr/>
      </dsp:nvSpPr>
      <dsp:spPr>
        <a:xfrm>
          <a:off x="2117370" y="56919"/>
          <a:ext cx="661572" cy="264628"/>
        </a:xfrm>
        <a:prstGeom prst="chevron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5</a:t>
          </a:r>
          <a:endParaRPr lang="zh-CN" altLang="en-US" sz="1000" kern="1200"/>
        </a:p>
      </dsp:txBody>
      <dsp:txXfrm>
        <a:off x="2249684" y="56919"/>
        <a:ext cx="396944" cy="26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01-CPU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查看系统的上下文切换情况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4300" y="1298795"/>
            <a:ext cx="5772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组数据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vmstat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5</a:t>
            </a: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-----------memory---------- ---swap-- -----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---- -system-- ------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 b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swpd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free   buff  cache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so    bi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bo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   </a:t>
            </a:r>
            <a:r>
              <a:rPr lang="en-US" altLang="zh-CN" sz="10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en-US" altLang="zh-CN" sz="1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us </a:t>
            </a:r>
            <a:r>
              <a:rPr lang="en-US" altLang="zh-CN" sz="10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id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0  0      0 7005360  91564 818900    0    0     0     0   25   33  0  0 100  0  0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3276600" y="2521500"/>
            <a:ext cx="1517965" cy="183105"/>
          </a:xfrm>
          <a:prstGeom prst="wedgeRectCallout">
            <a:avLst>
              <a:gd name="adj1" fmla="val 13238"/>
              <a:gd name="adj2" fmla="val -32460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每秒上下文切换的次数</a:t>
            </a:r>
          </a:p>
        </p:txBody>
      </p:sp>
      <p:sp>
        <p:nvSpPr>
          <p:cNvPr id="54" name="矩形标注 53"/>
          <p:cNvSpPr/>
          <p:nvPr/>
        </p:nvSpPr>
        <p:spPr>
          <a:xfrm>
            <a:off x="2965450" y="2247921"/>
            <a:ext cx="1162365" cy="183105"/>
          </a:xfrm>
          <a:prstGeom prst="wedgeRectCallout">
            <a:avLst>
              <a:gd name="adj1" fmla="val 33131"/>
              <a:gd name="adj2" fmla="val -20669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每秒中断的次数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114300" y="2338395"/>
            <a:ext cx="1162365" cy="455605"/>
          </a:xfrm>
          <a:prstGeom prst="wedgeRectCallout">
            <a:avLst>
              <a:gd name="adj1" fmla="val -32971"/>
              <a:gd name="adj2" fmla="val -1413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就绪队列的长度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（正在运行和等待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的进程数）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1384300" y="2338394"/>
            <a:ext cx="1162365" cy="455605"/>
          </a:xfrm>
          <a:prstGeom prst="wedgeRectCallout">
            <a:avLst>
              <a:gd name="adj1" fmla="val -122564"/>
              <a:gd name="adj2" fmla="val -13163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处于不可中断睡眠状态的进程数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4300" y="3438195"/>
            <a:ext cx="57721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组数据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5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Linux 4.15.0 (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ubuntu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  09/23/18  _x86_64_  (2 CPU)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08:18:26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nvcswch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08:18:31        0         1      0.20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08:18:31        0         8      5.40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rcu_sched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1872935" y="4872635"/>
            <a:ext cx="1162365" cy="662178"/>
          </a:xfrm>
          <a:prstGeom prst="wedgeRectCallout">
            <a:avLst>
              <a:gd name="adj1" fmla="val -16582"/>
              <a:gd name="adj2" fmla="val -1424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每秒自愿上下文切换的次数。进程无法获取所需资源导致。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标注 67"/>
          <p:cNvSpPr/>
          <p:nvPr/>
        </p:nvSpPr>
        <p:spPr>
          <a:xfrm>
            <a:off x="3186888" y="4872635"/>
            <a:ext cx="1162365" cy="821032"/>
          </a:xfrm>
          <a:prstGeom prst="wedgeRectCallout">
            <a:avLst>
              <a:gd name="adj1" fmla="val -80827"/>
              <a:gd name="adj2" fmla="val -12250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每秒非自愿上下文切换的次数。进程由于时间片已到等原因，被强制调度。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81650" y="1146395"/>
            <a:ext cx="0" cy="4809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81650" y="863502"/>
            <a:ext cx="5772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个线程运行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分钟的基准测试，模拟多线程切换的问题</a:t>
            </a:r>
          </a:p>
          <a:p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--threads=10 --max-time=300 threads run</a:t>
            </a:r>
            <a:endParaRPr lang="zh-CN" altLang="en-US" sz="1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57803" y="1372355"/>
            <a:ext cx="5772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组数据（需要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才结束）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vmstat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  <a:p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-----------memory---------- ---swap-- -----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---- -system-- ------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r  b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swpd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free   buff  cache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so    bi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bo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in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us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id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0      0 6487428 118240 1292772    0    0     0     0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9019 1398830 16 84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0  0  0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0      0 6487428 118240 1292772    0    0     0     0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10191 1392312 16 84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0  0  0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10458450" y="2521501"/>
            <a:ext cx="1517965" cy="430568"/>
          </a:xfrm>
          <a:prstGeom prst="wedgeRectCallout">
            <a:avLst>
              <a:gd name="adj1" fmla="val -45745"/>
              <a:gd name="adj2" fmla="val -9794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84%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主要被内核占用了。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10458449" y="1207562"/>
            <a:ext cx="1517965" cy="430568"/>
          </a:xfrm>
          <a:prstGeom prst="wedgeRectCallout">
            <a:avLst>
              <a:gd name="adj1" fmla="val -73982"/>
              <a:gd name="adj2" fmla="val 10999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加起来为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781809" y="2526225"/>
            <a:ext cx="1517965" cy="634971"/>
          </a:xfrm>
          <a:prstGeom prst="wedgeRectCallout">
            <a:avLst>
              <a:gd name="adj1" fmla="val -45118"/>
              <a:gd name="adj2" fmla="val -7844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就绪队列达到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，远远超过系统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，肯定会有大量的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8715060" y="2526225"/>
            <a:ext cx="1517965" cy="634971"/>
          </a:xfrm>
          <a:prstGeom prst="wedgeRectCallout">
            <a:avLst>
              <a:gd name="adj1" fmla="val 3826"/>
              <a:gd name="adj2" fmla="val -7994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中断次数升到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万，是有潜在问题的。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9193" y="3161196"/>
            <a:ext cx="73957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系统就绪队列过长，导致大量上下文切换，进而导致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率升高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30561" y="3388644"/>
            <a:ext cx="577215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组数据（需要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才结束）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-w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参数表示输出进程切换指标，而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-u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参数则表示输出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使用指标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-w -u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08:06:33      UID       PID 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usr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%system  %guest   %wait    %CPU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10488   30.00  100.00    0.00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26326    0.00    1.00    0.00    0.00    1.00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/u4:2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08:06:33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nvcswch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   8     11.00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rcu_sched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  16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 471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hv_balloon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1230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iscsid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4089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/1:5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 4333      1.00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/0:3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10499  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224.00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   0     26326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236.00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/u4:2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08:06:34     1000     26784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223.00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sshd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10410352" y="3421764"/>
            <a:ext cx="1517965" cy="430568"/>
          </a:xfrm>
          <a:prstGeom prst="wedgeRectCallout">
            <a:avLst>
              <a:gd name="adj1" fmla="val -81303"/>
              <a:gd name="adj2" fmla="val 6428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sysbench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 100%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10133656" y="5138220"/>
            <a:ext cx="1517965" cy="818079"/>
          </a:xfrm>
          <a:prstGeom prst="wedgeRectCallout">
            <a:avLst>
              <a:gd name="adj1" fmla="val -165386"/>
              <a:gd name="adj2" fmla="val 241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上下文切换加起来只有几百，没有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139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万。是因为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所以没有展示线程上下文切换的数据。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8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查看系统的上下文切换情况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188596" y="6203662"/>
            <a:ext cx="7395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碰到上下文切换次数过多的问题时，我们可以借助 </a:t>
            </a:r>
            <a:r>
              <a:rPr lang="en-US" altLang="zh-CN" sz="16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vmstat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6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/interrupts 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等工具，来辅助排查性能问题的根源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4300" y="1298795"/>
            <a:ext cx="57721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秒输出一组数据（需要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才结束）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参数表示输出线程的上下文切换指标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UID      TGID       TID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nvcswch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10551         -      6.00      0.00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    -     10551      6.00      0.00  |__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    -     10552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18911.00 103740.00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|__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    -     10553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18915.00 100955.00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|__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08:14:05        0         -     10554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18827.00 103954.00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|__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sysbench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5059680" y="1963544"/>
            <a:ext cx="1162365" cy="455605"/>
          </a:xfrm>
          <a:prstGeom prst="wedgeRectCallout">
            <a:avLst>
              <a:gd name="adj1" fmla="val -154905"/>
              <a:gd name="adj2" fmla="val 8272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参数就得到了正确的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3062922"/>
            <a:ext cx="52101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进程的性能分析工具，并不提供任何关于中断的详细信息。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的一个虚拟文件系统，用于内核空间与用户空间之间的通信。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/interrupts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就是这种通信机制的一部分，提供了一个只读的中断使用情况。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4186306"/>
            <a:ext cx="5772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-d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参数表示高亮显示变化的区域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watch -d cat 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/interrupts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CPU0       CPU1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RES: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2450431    5279697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Rescheduling interrupts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191849" y="5554295"/>
            <a:ext cx="1923256" cy="941755"/>
          </a:xfrm>
          <a:prstGeom prst="wedgeRectCallout">
            <a:avLst>
              <a:gd name="adj1" fmla="val -41318"/>
              <a:gd name="adj2" fmla="val -1063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调度中断：唤醒空闲状态的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来调度新的任务运行。这是多处理器系统（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）中，调度器用来分散任务到不同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的机制，通常也被称为处理器间中断</a:t>
            </a:r>
          </a:p>
        </p:txBody>
      </p:sp>
      <p:sp>
        <p:nvSpPr>
          <p:cNvPr id="6" name="矩形 5"/>
          <p:cNvSpPr/>
          <p:nvPr/>
        </p:nvSpPr>
        <p:spPr>
          <a:xfrm>
            <a:off x="3590925" y="4281037"/>
            <a:ext cx="660082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自愿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上下文切换变多了，说明进程都在等待资源，有可能发生了 I/O 等其他问题；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非自愿上下文切换变多了，说明进程都在被强制调度，也就是都在争抢 CPU，说明 CPU 的确成了瓶颈；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中断次数变多了，说明 CPU 被中断处理程序占用，还需要通过查看 /proc/interrupts 文件来分析具体的中断类型。</a:t>
            </a:r>
          </a:p>
        </p:txBody>
      </p:sp>
    </p:spTree>
    <p:extLst>
      <p:ext uri="{BB962C8B-B14F-4D97-AF65-F5344CB8AC3E}">
        <p14:creationId xmlns:p14="http://schemas.microsoft.com/office/powerpoint/2010/main" val="32365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篇：某个应用的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使用率居然达到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，我该怎么办？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6447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333574"/>
            <a:ext cx="64865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），用户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时间。注意，它不包括下面的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时间，但包括了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），低优先级用户态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时间，也就是进程的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值被调整为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1-19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之间时的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时间。这里注意，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可取值范围是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，数值越大，优先级反而越低。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），内核态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），空闲时间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。注意，它不包括等待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的时间（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iowait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iowait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），等待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irq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），处理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硬中断的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softirq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），处理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软中断的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steal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），当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系统运行在虚拟机中的时候，被其他虚拟机占用的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），通过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虚拟化运行其他操作系统的时间，也就是运行虚拟机的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guest_nice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1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gnice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），以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低优先级运行虚拟机的时间。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1384722"/>
            <a:ext cx="2971800" cy="7429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4300" y="3558993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显示了系统总体的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和内存使用情况，以及各个进程的资源使用情况。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则只显示了每个进程的资源使用情况。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分析每个进程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使用情况。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" y="4605158"/>
            <a:ext cx="7010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默认每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秒刷新一次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- 11:58:59 up 9 days, 22:47,  1 user,  load average: 0.03, 0.02,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123 total,   1 running,  72 sleeping,   0 stopped,   0 zombie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(s):  0.3 us,  0.3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99.3 id,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8169348 total,  5606884 free,   334640 used,  2227824 buff/cache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7497908 avail Mem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 78088   9288   6696 S   0.0  0.1   0:16.83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2 root      20   0       0      0      0 S   0.0  0.0   0:00.05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kthreadd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4 root       0 -20       0      0      0 I   0.0  0.0   0:00.00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/0:0H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649003" y="4131473"/>
            <a:ext cx="2951822" cy="763253"/>
          </a:xfrm>
          <a:prstGeom prst="wedgeRectCallout">
            <a:avLst>
              <a:gd name="adj1" fmla="val -57527"/>
              <a:gd name="adj2" fmla="val 180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使用率：用户态和内核态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使用率的总和：包括进程用户空间使用的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、通过系统调用执行的内核空间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、以及在就绪队列等待运行的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00825" y="3137832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每隔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秒输出一组数据，共输出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1 5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15:56:02      UID       PID 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usr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%system  %guest   %wait    %CPU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15:56:03        0     15006    0.00    0.99    0.00    0.00    0.99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Average:      UID       PID 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usr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%system  %guest   %wait    %CPU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Average:        0     15006    0.00    0.99    0.00    0.00    0.99     -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778331" y="2681403"/>
            <a:ext cx="1268309" cy="242065"/>
          </a:xfrm>
          <a:prstGeom prst="wedgeRectCallout">
            <a:avLst>
              <a:gd name="adj1" fmla="val 28258"/>
              <a:gd name="adj2" fmla="val 31898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9099653" y="2662902"/>
            <a:ext cx="1268309" cy="242065"/>
          </a:xfrm>
          <a:prstGeom prst="wedgeRectCallout">
            <a:avLst>
              <a:gd name="adj1" fmla="val -52964"/>
              <a:gd name="adj2" fmla="val 32376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998107" y="5064477"/>
            <a:ext cx="1517406" cy="223564"/>
          </a:xfrm>
          <a:prstGeom prst="wedgeRectCallout">
            <a:avLst>
              <a:gd name="adj1" fmla="val 59287"/>
              <a:gd name="adj2" fmla="val -31219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运行虚拟机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9398642" y="5401756"/>
            <a:ext cx="1093867" cy="223564"/>
          </a:xfrm>
          <a:prstGeom prst="wedgeRectCallout">
            <a:avLst>
              <a:gd name="adj1" fmla="val 28775"/>
              <a:gd name="adj2" fmla="val -47787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10577872" y="4945859"/>
            <a:ext cx="1093867" cy="223564"/>
          </a:xfrm>
          <a:prstGeom prst="wedgeRectCallout">
            <a:avLst>
              <a:gd name="adj1" fmla="val -28365"/>
              <a:gd name="adj2" fmla="val -20865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7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篇：某个应用的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使用率居然达到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，我该怎么办？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7319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300" y="2177217"/>
            <a:ext cx="701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Samples: 833  of event '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-clock', Event count (approx.): 97742399</a:t>
            </a:r>
          </a:p>
          <a:p>
            <a:r>
              <a:rPr lang="en-US" altLang="zh-CN" sz="1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Overhead  Shared 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Object  Symbol</a:t>
            </a:r>
            <a:endParaRPr lang="en-US" altLang="zh-CN" sz="1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7.28%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perf    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[.]     0x00000000001f78a4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4.72%  [kernel]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k]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vsnprintf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4.32%  [kernel]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k]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module_get_kallsym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3.65%  [kernel]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k]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_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raw_spin_unlock_irqrestore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300" y="3514661"/>
            <a:ext cx="5772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perf 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总共采集了 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833 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 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 </a:t>
            </a:r>
            <a:r>
              <a:rPr lang="zh-CN" altLang="en-US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时钟事件，而总事件数则为 </a:t>
            </a:r>
            <a:r>
              <a:rPr lang="en-US" altLang="zh-CN" sz="10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97742399</a:t>
            </a:r>
            <a:endParaRPr lang="zh-CN" altLang="en-US" sz="10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300" y="1350276"/>
            <a:ext cx="94695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，类似于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，它能够实时显示占用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时钟最多的函数或者指令，因此可以用来查找热点函数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194488" y="1756655"/>
            <a:ext cx="1268552" cy="331348"/>
          </a:xfrm>
          <a:prstGeom prst="wedgeRectCallout">
            <a:avLst>
              <a:gd name="adj1" fmla="val -35426"/>
              <a:gd name="adj2" fmla="val 19247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该符号的性能事件在采样中的比例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1500896" y="1756654"/>
            <a:ext cx="2499604" cy="575065"/>
          </a:xfrm>
          <a:prstGeom prst="wedgeRectCallout">
            <a:avLst>
              <a:gd name="adj1" fmla="val -63710"/>
              <a:gd name="adj2" fmla="val 9274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该函数或指令所在的动态共享对象（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Shared Object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），如内核、进程名、动态链接库名、内核模块名等</a:t>
            </a:r>
          </a:p>
        </p:txBody>
      </p:sp>
      <p:sp>
        <p:nvSpPr>
          <p:cNvPr id="26" name="矩形标注 25"/>
          <p:cNvSpPr/>
          <p:nvPr/>
        </p:nvSpPr>
        <p:spPr>
          <a:xfrm>
            <a:off x="2369698" y="3774887"/>
            <a:ext cx="2499604" cy="575065"/>
          </a:xfrm>
          <a:prstGeom prst="wedgeRectCallout">
            <a:avLst>
              <a:gd name="adj1" fmla="val -65233"/>
              <a:gd name="adj2" fmla="val -24647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动态共享对象的类型。比如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[.]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表示用户空间的可执行程序、或者动态链接库，而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[k]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则表示内核空间。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4432947" y="2551403"/>
            <a:ext cx="2499604" cy="575065"/>
          </a:xfrm>
          <a:prstGeom prst="wedgeRectCallout">
            <a:avLst>
              <a:gd name="adj1" fmla="val -117362"/>
              <a:gd name="adj2" fmla="val -3710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符号名，也就是函数名。当函数名未知时，用十六进制的地址来表示。</a:t>
            </a:r>
          </a:p>
        </p:txBody>
      </p:sp>
      <p:sp>
        <p:nvSpPr>
          <p:cNvPr id="29" name="矩形标注 28"/>
          <p:cNvSpPr/>
          <p:nvPr/>
        </p:nvSpPr>
        <p:spPr>
          <a:xfrm>
            <a:off x="194488" y="3921218"/>
            <a:ext cx="1840052" cy="388303"/>
          </a:xfrm>
          <a:prstGeom prst="wedgeRectCallout">
            <a:avLst>
              <a:gd name="adj1" fmla="val -31804"/>
              <a:gd name="adj2" fmla="val -32351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时钟最多的是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perf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工具自身。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00" y="4510288"/>
            <a:ext cx="9469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 record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了保存数据的功能，保存后的数据，需要你用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 report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使用时加上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参数，开启调用关系的采样，方便我们根据调用链来分析性能问题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00" y="5319153"/>
            <a:ext cx="7010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记录性能事件，等待大约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秒后按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record -g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查看报告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report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使用率很高，但为啥却找不到高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排查短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应用的分析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649593"/>
            <a:ext cx="7010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- 04:58:24 up 14 days, 15:47,  1 user,  load average: 3.39, 3.82, 2.74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149 total,   6 running,  93 sleeping,   0 stopped,   0 zombie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(s): 77.7 us, 19.3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2.0 id,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1.0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8169348 total,  2543916 free,   457976 used,  5167456 buff/cache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7363908 avail Mem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6947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  20   0   33104   3764   2340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0:32.69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6882 root      20   0   12108   8360   3884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0.1   0:31.40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docker-containe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15465 daemon    20   0  336696  15256   7576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15466 daemon    20   0  336696  15196   7516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15489 daemon    20   0  336696  16200   8520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6948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  20   0   33104   3764   2340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0:00.95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15006 root      20   0 1168608  65632  37536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0.8   9:51.09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15476 daemon    20   0  336696  16200   8520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0:00.61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15477 daemon    20   0  336696  16200   8520 S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0.2   0:00.61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24340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daemon    20   0    8184   1616    536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0:00.01 stress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24342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daemon    20   0    8196   1580    492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0:00.01 stress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24344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daemon    20   0    8188   1056    492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0:00.01 stress</a:t>
            </a:r>
          </a:p>
          <a:p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24347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daemon    20   0    8184   1356    540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0.0   0:00.01 stress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11102" y="1318245"/>
            <a:ext cx="1617747" cy="331348"/>
          </a:xfrm>
          <a:prstGeom prst="wedgeRectCallout">
            <a:avLst>
              <a:gd name="adj1" fmla="val -35938"/>
              <a:gd name="adj2" fmla="val 21317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整体使用率高达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77%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392402" y="1318245"/>
            <a:ext cx="1617747" cy="331348"/>
          </a:xfrm>
          <a:prstGeom prst="wedgeRectCallout">
            <a:avLst>
              <a:gd name="adj1" fmla="val -49480"/>
              <a:gd name="adj2" fmla="val 3505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可是列表中的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使用率相加却很小。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5950" y="1649593"/>
            <a:ext cx="7010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间隔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秒输出一组数据（按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结束）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04:36:24      UID       PID 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usr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%system  %guest   %wait    %CPU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0      6882    1.00    3.00    0.00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docker-containe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101      6947    1.00    2.00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14834    1.00    1.00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14835    1.00    1.00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14845    0.00    2.00    0.00    2.00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14855    0.00    1.00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14857    1.00    2.00    0.00    1.00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0     15006    0.00    1.00    0.00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0     15801    0.00    1.00    0.00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1     17084    1.00    0.00    0.00    2.00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stress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04:36:25        0     31116    0.00    1.00    0.00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atopacctd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9782925" y="1318245"/>
            <a:ext cx="1617747" cy="331348"/>
          </a:xfrm>
          <a:prstGeom prst="wedgeRectCallout">
            <a:avLst>
              <a:gd name="adj1" fmla="val -44377"/>
              <a:gd name="adj2" fmla="val 19343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也表现相同的情况。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306302" y="5432131"/>
            <a:ext cx="1617747" cy="331348"/>
          </a:xfrm>
          <a:prstGeom prst="wedgeRectCallout">
            <a:avLst>
              <a:gd name="adj1" fmla="val -44416"/>
              <a:gd name="adj2" fmla="val -19847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刷新时，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stress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的这几个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都在变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2988542" y="5399944"/>
            <a:ext cx="1617747" cy="467456"/>
          </a:xfrm>
          <a:prstGeom prst="wedgeRectCallout">
            <a:avLst>
              <a:gd name="adj1" fmla="val -43003"/>
              <a:gd name="adj2" fmla="val -16097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-fpm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，而这几个在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1175" y="4270763"/>
            <a:ext cx="660082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这些进程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要么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不停地重启，要么就是全新的进程，这无非也就两个原因：</a:t>
            </a:r>
          </a:p>
          <a:p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第一个原因，进程在不停地崩溃重启，比如因为段错误、配置错误等等，这时，进程在退出后可能又被监控系统自动重启了。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第二个原因，这些进程都是短时进程，也就是在其他应用内部通过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调用的外面命令。这些命令一般都只运行很短的时间就会结束，你很难用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这种间隔时间比较长的工具发现（上面的案例，我们碰巧发现了）。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591175" y="5763479"/>
            <a:ext cx="4399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pstree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树状形式显示所有进程之间的关系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1175" y="6071256"/>
            <a:ext cx="7010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pstree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grep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stress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|-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containe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-+-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-fpm-+-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---stress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|         |-3*[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-fpm---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sh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---stress---stress]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7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使用率很高，但为啥却找不到高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排查短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应用的分析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300" y="1298795"/>
            <a:ext cx="7010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记录性能事件，等待大约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秒后按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record -g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查看报告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report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6" y="2247921"/>
            <a:ext cx="5446853" cy="398679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880542" y="2247921"/>
            <a:ext cx="606453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采集的数据分析显示：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占了所有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时钟事件的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77%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调用调用栈中比例最高的，是随机数生成函数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random()</a:t>
            </a:r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80542" y="4541944"/>
            <a:ext cx="606453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碰到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常规问题无法解释的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使用率情况时，首先要想到有可能是短时应用导致的问题，比如有可能是下面这两种情况。</a:t>
            </a:r>
          </a:p>
          <a:p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第一，应用里直接调用了其他二进制程序，这些程序通常运行时间比较短，通过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等工具也不容易发现。</a:t>
            </a:r>
          </a:p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第二，应用本身在不停地崩溃重启，而启动过程的资源初始化，很可能会占用相当多的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25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案例篇：系统中出现大量不可中断进程和僵尸进程怎么办？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进程状态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486" y="1307415"/>
            <a:ext cx="9641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Running/Runnable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）：进程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的就绪队列中，正在运行或者正在等待运行。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 Sleep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）：不可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中断状态睡眠（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Uninterruptible Sleep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），进程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正在跟硬件交互，并且交互过程不允许被其他进程或中断打断。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Zombie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）：僵尸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已结束，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但是父进程还没有回收它的资源（比如进程的描述符、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等）。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大量的僵尸进程会用尽 </a:t>
            </a:r>
            <a:r>
              <a:rPr lang="en-US" altLang="zh-CN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进程号，导致新进程不能创建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Interruptible Sleep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）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中断状态睡眠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因为等待某个事件而被系统挂起。当进程等待的事件发生时，它会被唤醒并进入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）：空闲状态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，用在不可中断睡眠的内核线程上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。硬件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交互导致的不可中断进程用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表示，但对某些内核线程来说，它们有可能实际上并没有任何负载，用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正是为了区分这种情况。要注意，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状态的进程会导致平均负载升高，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状态的进程却不会。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43556" y="2922557"/>
            <a:ext cx="7010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按下数字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切换到所有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CPU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的使用情况，观察一会儿按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Ctrl+C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- 05:56:23 up 17 days, 16:45,  2 users,  load average: 2.00, 1.68, 1.39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247 total,   1 running,  79 sleeping,   0 stopped,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115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zombie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%Cpu0  :  0.0 us,  0.7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38.9 id,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60.5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%Cpu1  :  0.0 us,  0.7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4.7 id,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94.6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4340 root      20   0   44676   4048   3432 R   0.3  0.0   0:00.05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4345 root      20   0   37280  33624    860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0.3  0.0   0:00.01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4344 root      20   0   37280  33624    860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0.3  0.4   0:00.01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160072   9416   6752 S   0.0  0.1   0:38.59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9495172" y="4238155"/>
            <a:ext cx="2217823" cy="514819"/>
          </a:xfrm>
          <a:prstGeom prst="wedgeRectCallout">
            <a:avLst>
              <a:gd name="adj1" fmla="val -162622"/>
              <a:gd name="adj2" fmla="val 4932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状态的两个进程可能在等待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，他们很有可能导致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 wait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升高。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9082422" y="3280775"/>
            <a:ext cx="2217823" cy="331348"/>
          </a:xfrm>
          <a:prstGeom prst="wedgeRectCallout">
            <a:avLst>
              <a:gd name="adj1" fmla="val -99059"/>
              <a:gd name="adj2" fmla="val 2057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僵尸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进程比较多，且还在增加。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9374522" y="3759465"/>
            <a:ext cx="1820947" cy="331348"/>
          </a:xfrm>
          <a:prstGeom prst="wedgeRectCallout">
            <a:avLst>
              <a:gd name="adj1" fmla="val -167498"/>
              <a:gd name="adj2" fmla="val -5033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 wait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了！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52775" y="5015438"/>
            <a:ext cx="660082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不可中断状态和僵尸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状态是重点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不可中断状态，表示进程正在跟硬件交互，为了保护进程数据和硬件的一致性，系统不允许其他进程或中断打断这个进程。进程长时间处于不可中断状态，通常表示系统有 </a:t>
            </a:r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僵尸进程表示进程已经退出，但它的父进程还没有回收子进程占用的资源。短暂的僵尸状态我们通常不必理会，但进程长时间处于僵尸状态，就应该注意了，可能有应用程序没有正常处理子进程的退出。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21528" y="3759465"/>
            <a:ext cx="348051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进程导致</a:t>
            </a:r>
            <a:r>
              <a:rPr lang="en-US" altLang="zh-CN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</a:t>
            </a:r>
            <a:r>
              <a:rPr lang="en-US" altLang="zh-CN" sz="13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Owait</a:t>
            </a:r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过高</a:t>
            </a:r>
            <a:endParaRPr lang="en-US" altLang="zh-CN" sz="13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以及不断</a:t>
            </a:r>
            <a:r>
              <a:rPr lang="zh-CN" altLang="en-US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出现僵尸</a:t>
            </a:r>
            <a:r>
              <a:rPr lang="zh-CN" altLang="en-US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进程的表现：</a:t>
            </a:r>
            <a:endParaRPr lang="zh-CN" altLang="en-US" sz="1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案例篇：系统中出现大量不可中断进程和僵尸进程怎么办？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进程状态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503332"/>
            <a:ext cx="538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间隔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秒输出多组数据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这里是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20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1 20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06:48:46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06:48:47        0      4615      0.00      0.00      0.00       1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/u4:1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06:48:47        0      6080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170 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06:48:47        0      6081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184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06:48:47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06:48:48        0      6080      0.00      0.00      0.00     110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06:48:48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06:48:49        0      6081      0.00      0.00      0.00     191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06:48:49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06:48:50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06:48:51        0      6082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  0 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06:48:51        0      6083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  0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06:48:51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06:48:52        0      6082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184 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06:48:52        0      6083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175  app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06:48:52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06:48:53        0      6083      0.00      0.00      0.00     105  app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1226333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一般要查看某一个进程的资源使用情况，都可以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2274748" y="5688285"/>
            <a:ext cx="1840052" cy="678726"/>
          </a:xfrm>
          <a:prstGeom prst="wedgeRectCallout">
            <a:avLst>
              <a:gd name="adj1" fmla="val -41640"/>
              <a:gd name="adj2" fmla="val -14298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进程在进行磁盘读，并且每秒读的数据有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MB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02270" y="5688285"/>
            <a:ext cx="1840052" cy="678726"/>
          </a:xfrm>
          <a:prstGeom prst="wedgeRectCallout">
            <a:avLst>
              <a:gd name="adj1" fmla="val 32901"/>
              <a:gd name="adj2" fmla="val -14158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一直在变，又是短时应用。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95925" y="1211443"/>
            <a:ext cx="5381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pef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来采样，试图收集系统的运行细节。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perf record -g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perf report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974906"/>
            <a:ext cx="4629150" cy="3978921"/>
          </a:xfrm>
          <a:prstGeom prst="rect">
            <a:avLst/>
          </a:prstGeom>
        </p:spPr>
      </p:pic>
      <p:sp>
        <p:nvSpPr>
          <p:cNvPr id="19" name="矩形标注 18"/>
          <p:cNvSpPr/>
          <p:nvPr/>
        </p:nvSpPr>
        <p:spPr>
          <a:xfrm>
            <a:off x="7637402" y="3091135"/>
            <a:ext cx="1840052" cy="344215"/>
          </a:xfrm>
          <a:prstGeom prst="wedgeRectCallout">
            <a:avLst>
              <a:gd name="adj1" fmla="val -106863"/>
              <a:gd name="adj2" fmla="val 1441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在读取数据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8080454" y="3820576"/>
            <a:ext cx="1840052" cy="678726"/>
          </a:xfrm>
          <a:prstGeom prst="wedgeRectCallout">
            <a:avLst>
              <a:gd name="adj1" fmla="val -116872"/>
              <a:gd name="adj2" fmla="val 2775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可是是在直接读磁盘，绕过了系统缓存。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39053"/>
            <a:ext cx="660082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open(disk, O_RDONLY|O_DIRECT|O_LARGEFILE, 0755</a:t>
            </a:r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O_DIRECT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一般不要使用。</a:t>
            </a:r>
            <a:endParaRPr lang="zh-CN" altLang="en-US" sz="13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0216513" y="1364832"/>
            <a:ext cx="1840052" cy="1549284"/>
          </a:xfrm>
          <a:prstGeom prst="wedgeRectCallout">
            <a:avLst>
              <a:gd name="adj1" fmla="val -225085"/>
              <a:gd name="adj2" fmla="val 2444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swapper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在系统初始化时创建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进程，之后，它就成了一个最低优先级的空闲任务。也就是说，当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上没有其他任务运行时，就会执行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swapper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所以可称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它为“空闲任务”。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7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/>
          <p:cNvCxnSpPr>
            <a:stCxn id="46" idx="6"/>
            <a:endCxn id="49" idx="1"/>
          </p:cNvCxnSpPr>
          <p:nvPr/>
        </p:nvCxnSpPr>
        <p:spPr>
          <a:xfrm flipV="1">
            <a:off x="1640613" y="4871470"/>
            <a:ext cx="2711183" cy="958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549853" y="1683017"/>
            <a:ext cx="1734628" cy="165813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基础篇：怎么理解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软中断？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734047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中断其实是一种异步的事件处理机制，可以提高系统的并发处理能力。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1226333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为了减少对正常进程运行调度的影响，中断处理程序就需要尽可能快地运行。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8851" y="2178799"/>
            <a:ext cx="746473" cy="6665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4154" y="2315532"/>
            <a:ext cx="683663" cy="393106"/>
          </a:xfrm>
          <a:prstGeom prst="ellips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5" idx="6"/>
            <a:endCxn id="3" idx="1"/>
          </p:cNvCxnSpPr>
          <p:nvPr/>
        </p:nvCxnSpPr>
        <p:spPr>
          <a:xfrm>
            <a:off x="867817" y="2512085"/>
            <a:ext cx="56103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3"/>
            <a:endCxn id="22" idx="2"/>
          </p:cNvCxnSpPr>
          <p:nvPr/>
        </p:nvCxnSpPr>
        <p:spPr>
          <a:xfrm>
            <a:off x="2175324" y="2512085"/>
            <a:ext cx="137452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291228" y="2540640"/>
            <a:ext cx="14643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硬件中断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打断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942558" y="1701278"/>
            <a:ext cx="1734628" cy="165813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15819" y="2179174"/>
            <a:ext cx="746473" cy="6665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3"/>
            <a:endCxn id="34" idx="2"/>
          </p:cNvCxnSpPr>
          <p:nvPr/>
        </p:nvCxnSpPr>
        <p:spPr>
          <a:xfrm>
            <a:off x="6362292" y="2512460"/>
            <a:ext cx="2105747" cy="9601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818099" y="2586710"/>
            <a:ext cx="934763" cy="633823"/>
          </a:xfrm>
          <a:prstGeom prst="ellips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中断处理程序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01642" y="3246729"/>
            <a:ext cx="9166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由中断处理程序读取</a:t>
            </a:r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到内存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468039" y="3276008"/>
            <a:ext cx="683663" cy="393106"/>
          </a:xfrm>
          <a:prstGeom prst="ellips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29" idx="6"/>
            <a:endCxn id="40" idx="1"/>
          </p:cNvCxnSpPr>
          <p:nvPr/>
        </p:nvCxnSpPr>
        <p:spPr>
          <a:xfrm flipV="1">
            <a:off x="9677186" y="2512085"/>
            <a:ext cx="1257225" cy="1826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934411" y="2178799"/>
            <a:ext cx="746473" cy="6665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25354" y="2530346"/>
            <a:ext cx="7767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写入消息</a:t>
            </a:r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表示数据已准备好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1469" y="4058996"/>
            <a:ext cx="1734628" cy="1658136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56950" y="5633726"/>
            <a:ext cx="683663" cy="393106"/>
          </a:xfrm>
          <a:prstGeom prst="ellips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556016" y="5000442"/>
            <a:ext cx="1063513" cy="700095"/>
          </a:xfrm>
          <a:prstGeom prst="ellips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51796" y="4571152"/>
            <a:ext cx="1264023" cy="600635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56016" y="5726750"/>
            <a:ext cx="22042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r>
              <a:rPr lang="en-US" altLang="zh-CN" sz="11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ksoftirqd</a:t>
            </a:r>
            <a:r>
              <a:rPr lang="en-US" altLang="zh-CN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/CPU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编号：找到网络</a:t>
            </a:r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，按照</a:t>
            </a:r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网络协议栈，对数据进行逐层解析和处理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，最终把</a:t>
            </a:r>
            <a:r>
              <a:rPr lang="zh-CN" altLang="en-US" sz="1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它送给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23711" y="3921481"/>
            <a:ext cx="8615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上半部直接处理硬件请求，也就是我们常说的</a:t>
            </a:r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硬中断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，特点是快速执行；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44075" y="5657500"/>
            <a:ext cx="65948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下半部则是由内核触发，也就是我们常说的</a:t>
            </a:r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软中断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，特点是延迟执行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软中断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还包括一些内核自定义的事件，比如收发、定时、调度、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RCU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锁收发、定时、调度、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RCU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锁等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RCU: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内核中最常用的锁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5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基础篇：怎么理解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软中断？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查看软中断和内核线程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1226333"/>
            <a:ext cx="9641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softirqs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提供了软中断的运行情况；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/interrupts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提供了硬中断的运行情况。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775075"/>
            <a:ext cx="9540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cat 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softirqs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CPU0       CPU1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HI: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TIMER:     811613    1972736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NET_TX:         49   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 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网络发送</a:t>
            </a:r>
            <a:r>
              <a:rPr lang="zh-CN" altLang="en-US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NET_RX:    1136736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1506885 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网络接收</a:t>
            </a:r>
            <a:r>
              <a:rPr lang="zh-CN" altLang="en-US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BLOCK: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IRQ_POLL: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TASKLET:     304787      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3691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最常用的软中断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实现机制，每个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TASKLET 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只运行一次就会结束 ，并且只在调用它的函数所在的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 </a:t>
            </a:r>
            <a:r>
              <a:rPr lang="zh-CN" altLang="en-US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上运行。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SCHED:     689718    1897539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HRTIMER: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RCU:    1330771    1354737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4300" y="3694334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正常情况下，同一种中断在不同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上的累积次数应该差不多。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297295"/>
            <a:ext cx="95402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aux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grep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softirq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root         7  0.0  0.0      0     0 ?        S    Oct10   0:01 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/0]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root        16  0.0  0.0      0     0 ?        S    Oct10   0:01 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/1]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4851293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的输出中，名字括在中括号里的，一般都是内核线程。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0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49463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平均负载：系统处于</a:t>
            </a:r>
            <a:r>
              <a:rPr lang="zh-CN" altLang="en-US" b="1" smtClean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状态和</a:t>
            </a:r>
            <a:r>
              <a:rPr lang="zh-CN" altLang="en-US" b="1" smtClean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状态的平均进程数（平均活跃进程数）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" y="1298795"/>
            <a:ext cx="9553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uptime</a:t>
            </a:r>
          </a:p>
          <a:p>
            <a:r>
              <a:rPr lang="en-US" altLang="zh-CN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02:34:03 up 2 days, 20:14,  1 user,  load average: 0.63, 0.83, 0.88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左大括号 27"/>
          <p:cNvSpPr/>
          <p:nvPr/>
        </p:nvSpPr>
        <p:spPr>
          <a:xfrm rot="16200000">
            <a:off x="556294" y="1646007"/>
            <a:ext cx="293305" cy="891542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1433" y="2244018"/>
            <a:ext cx="900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当前时间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左大括号 30"/>
          <p:cNvSpPr/>
          <p:nvPr/>
        </p:nvSpPr>
        <p:spPr>
          <a:xfrm rot="16200000">
            <a:off x="1938355" y="1252609"/>
            <a:ext cx="293305" cy="1678336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79244" y="2244017"/>
            <a:ext cx="1196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系统运行时长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rot="16200000">
            <a:off x="3343311" y="1724114"/>
            <a:ext cx="293305" cy="735323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24176" y="2258328"/>
            <a:ext cx="1328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正在登录用户数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 rot="16200000">
            <a:off x="5578591" y="1844839"/>
            <a:ext cx="293305" cy="493869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83070" y="2238426"/>
            <a:ext cx="85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左大括号 41"/>
          <p:cNvSpPr/>
          <p:nvPr/>
        </p:nvSpPr>
        <p:spPr>
          <a:xfrm rot="16200000">
            <a:off x="6199623" y="1846744"/>
            <a:ext cx="293305" cy="490055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74106" y="2258328"/>
            <a:ext cx="85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大括号 43"/>
          <p:cNvSpPr/>
          <p:nvPr/>
        </p:nvSpPr>
        <p:spPr>
          <a:xfrm rot="16200000">
            <a:off x="6778024" y="1917443"/>
            <a:ext cx="293305" cy="361953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43700" y="2251713"/>
            <a:ext cx="85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00" y="2719989"/>
            <a:ext cx="57721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28961 root      20   0   43816   3148   4040 </a:t>
            </a:r>
            <a:r>
              <a:rPr lang="en-US" altLang="zh-CN" sz="1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3.2  0.0   0:00.01 top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620 root      20   0   37280  33676    908 </a:t>
            </a:r>
            <a:r>
              <a:rPr lang="en-US" altLang="zh-CN" sz="1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0.3  0.4   0:00.01 app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160072   9416   6752 S   0.0  0.1   0:37.64 systemd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1896 root      20   0       0      0      0 Z   0.0  0.0   0:00.00 devapp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2 root      20   0       0      0      0 S   0.0  0.0   0:00.10 kthreadd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4 root       0 -20       0      0      0 I   0.0  0.0   0:00.00 kworker/0:0H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6 root       0 -20       0      0      0 I   0.0  0.0   0:00.00 mm_percpu_wq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7 root      20   0       0      0      0 S   0.0  0.0   0:06.37 ksoftirqd/0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365" y="4550177"/>
            <a:ext cx="27808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可运行状态的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或者正在等待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进程。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中断状态的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内核态关键流程中的进程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是不可打断的，比如最常见的是等待硬件设备的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响应，也就是我们在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命令中看到的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7100" y="5724525"/>
            <a:ext cx="92392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状态进程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7435703" y="5591175"/>
            <a:ext cx="1012972" cy="571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5" idx="3"/>
            <a:endCxn id="6" idx="2"/>
          </p:cNvCxnSpPr>
          <p:nvPr/>
        </p:nvCxnSpPr>
        <p:spPr>
          <a:xfrm>
            <a:off x="4391025" y="5876925"/>
            <a:ext cx="304467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>
          <a:xfrm>
            <a:off x="5452584" y="3931593"/>
            <a:ext cx="2147411" cy="1269262"/>
          </a:xfrm>
          <a:prstGeom prst="wedgeRectCallout">
            <a:avLst>
              <a:gd name="adj1" fmla="val -33236"/>
              <a:gd name="adj2" fmla="val 9424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当一个进程向磁盘读写数据时，为了保证数据的一致性，在得到磁盘回复前，它是不能被其他进程或者中断打断的</a:t>
            </a:r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，否则就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容易出现磁盘数据与进程数据不一致的问题。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57893" y="6399107"/>
            <a:ext cx="6090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不可中断状态实际上是系统对进程和硬件设备的一种保护机制。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976100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案例篇：系统的软中断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使用率升高，我该怎么办？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942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flood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攻击案例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437" y="1588861"/>
            <a:ext cx="954024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top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运行后按数字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切换到显示所有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- 10:50:58 up 1 days, 22:10,  1 user,  load average: 0.00, 0.00,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122 total,   1 running,  71 sleeping,   0 stopped,   0 zombie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%Cpu0  :  0.0 us,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96.7 id,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%Cpu1  :  0.0 us,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95.6 id,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7 root      20   0       0      0      0 S   0.3  0.0   0:01.64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16 root      20   0       0      0      0 S   0.3  0.0   0:01.97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ksoftirqd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2663 root      20   0  923480  28292  13996 S   0.3  0.3   4:58.66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docker-containe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3699 root      20   0       0      0      0 I   0.3  0.0   0:00.13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/u4:0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3708 root      20   0   44572   4176   3512 R   0.3  0.1   0:00.07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225384   9136   6724 S   0.0  0.1   0:23.25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2 root      20   0       0      0      0 S   0.0  0.0   0:00.03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kthreadd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437" y="1311862"/>
            <a:ext cx="9641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目前服务器的网络响应变慢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4297295"/>
            <a:ext cx="31875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watch -d cat 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softirqs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CPU0       CPU1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HI: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TIMER:    1083906    2368646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NET_TX:         53          9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NET_RX: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1550643    1916776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BLOCK: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IRQ_POLL: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TASKLET:     333637       3930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SCHED:     963675    2293171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HRTIMER:          0         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RCU:    1542111    1590625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298062" y="1414177"/>
            <a:ext cx="1840052" cy="550206"/>
          </a:xfrm>
          <a:prstGeom prst="wedgeRectCallout">
            <a:avLst>
              <a:gd name="adj1" fmla="val -84501"/>
              <a:gd name="adj2" fmla="val 1012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的使用率虽然分别只有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，但都用在了软中断上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580002" y="2205111"/>
            <a:ext cx="1840052" cy="550206"/>
          </a:xfrm>
          <a:prstGeom prst="wedgeRectCallout">
            <a:avLst>
              <a:gd name="adj1" fmla="val -84501"/>
              <a:gd name="adj2" fmla="val 1012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使用率最高的也是软中断进程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ksoftirqd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399755" y="4383686"/>
            <a:ext cx="1251861" cy="550206"/>
          </a:xfrm>
          <a:prstGeom prst="wedgeRectCallout">
            <a:avLst>
              <a:gd name="adj1" fmla="val -99110"/>
              <a:gd name="adj2" fmla="val 9017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变化最快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31956" y="3493307"/>
            <a:ext cx="70503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-n DEV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表示显示网络收发的报告，间隔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sar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-n DEV 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15:03:46        IFACE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rxpck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txpck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rxcmp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txcmp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rxmcst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ifutil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15:03:47         eth0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12607.00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6304.00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664.86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358.11      0.00      0.00      0.00      0.01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15:03:47      docker0   6302.00  12604.00    270.79    664.66      0.00      0.00      0.00     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15:03:47           lo      0.00      0.00      0.00      0.00      0.00      0.00      0.00      0.00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15:03:47    veth9f6bbcd   6302.00  12604.00    356.95    664.66      0.00      0.00      0.00      0.05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1957" y="2790448"/>
            <a:ext cx="6658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sar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可以用来查看系统的网络收发情况，不仅可以观察网络收发的吞吐量（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BPS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，每秒收发的字节数），还可以观察网络收发的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PPS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，即每秒收发的网络帧数。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245063" y="4462504"/>
            <a:ext cx="1251861" cy="400708"/>
          </a:xfrm>
          <a:prstGeom prst="wedgeRectCallout">
            <a:avLst>
              <a:gd name="adj1" fmla="val 169001"/>
              <a:gd name="adj2" fmla="val -13896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数据帧达到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12607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9157407" y="3281344"/>
            <a:ext cx="2464744" cy="400708"/>
          </a:xfrm>
          <a:prstGeom prst="wedgeRectCallout">
            <a:avLst>
              <a:gd name="adj1" fmla="val -66409"/>
              <a:gd name="adj2" fmla="val 12717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而数据大小却是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664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31956" y="4765552"/>
            <a:ext cx="6497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664*1024/12607 = 54 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每个网络帧只有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 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也就是我们通常所说的小包问题。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31956" y="5098526"/>
            <a:ext cx="70503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eth0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只抓取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eth0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网卡，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-n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不解析协议名和主机名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port 80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表示只抓取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协议并且端口号为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的网络帧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tcpdump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eth0 -n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port 80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15:11:32.678966 IP 192.168.0.2.18238 &gt; 192.168.0.30.80: Flags [S],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seq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458303614, win 512, length 0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31956" y="5960300"/>
            <a:ext cx="6497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抓包获取到攻击来源。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4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多少时合理？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9550" y="193049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09550" y="2454374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650" y="2020987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9650" y="2544862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1391147"/>
            <a:ext cx="2780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假设平均负载为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209550" y="3379143"/>
            <a:ext cx="1873969" cy="468957"/>
          </a:xfrm>
          <a:prstGeom prst="wedgeRectCallout">
            <a:avLst>
              <a:gd name="adj1" fmla="val -15031"/>
              <a:gd name="adj2" fmla="val -12347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刚好被完全利用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667000" y="193049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67000" y="2454374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67100" y="2020987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67100" y="2544862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667000" y="143519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667000" y="294778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3463565" y="3352602"/>
            <a:ext cx="1873969" cy="468957"/>
          </a:xfrm>
          <a:prstGeom prst="wedgeRectCallout">
            <a:avLst>
              <a:gd name="adj1" fmla="val -37904"/>
              <a:gd name="adj2" fmla="val -1316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有一半的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438775" y="2166491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38875" y="2047330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38875" y="2571205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标注 58"/>
          <p:cNvSpPr/>
          <p:nvPr/>
        </p:nvSpPr>
        <p:spPr>
          <a:xfrm>
            <a:off x="5768615" y="3352601"/>
            <a:ext cx="1873969" cy="468957"/>
          </a:xfrm>
          <a:prstGeom prst="wedgeRectCallout">
            <a:avLst>
              <a:gd name="adj1" fmla="val -37904"/>
              <a:gd name="adj2" fmla="val -1316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有一半的进程竞争不到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10550" y="2008367"/>
            <a:ext cx="35369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负载最理想的情况是</a:t>
            </a:r>
            <a:endParaRPr lang="en-US" altLang="zh-CN" sz="16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556" y="4066362"/>
            <a:ext cx="8692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的三个值描述了负载变化的趋势。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1.73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0.60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7.98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代表了平均负载正在降低。</a:t>
            </a:r>
            <a:endParaRPr lang="zh-CN" altLang="en-US" sz="1600"/>
          </a:p>
        </p:txBody>
      </p:sp>
      <p:sp>
        <p:nvSpPr>
          <p:cNvPr id="61" name="矩形 60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当平均负载高于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的时候，就应该警惕，着手分析负载过高的原因。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61069" y="4510575"/>
            <a:ext cx="298030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使用率有什么关系？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0556" y="4960800"/>
            <a:ext cx="27808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活跃进程：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正在使用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的进程（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的进程（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的进程（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041367" y="5240996"/>
            <a:ext cx="260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使用率相关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56200" y="5190984"/>
            <a:ext cx="7035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密集型进程，使用大量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会导致平均负载升高，此时这两者是一致的；</a:t>
            </a:r>
          </a:p>
          <a:p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密集型进程，等待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也会导致平均负载升高，但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使用率不一定很高；</a:t>
            </a:r>
          </a:p>
          <a:p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大量等待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的进程调度也会导致平均负载升高，此时的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使用率也会比较高。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负载案例分析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1391147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sysstat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mpstat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是一个常用的多核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性能分析工具，用来实时查看每个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的性能指标，以及所有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的平均指标。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是一个常用的进程性能分析工具，用来实时查看进程的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、内存、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以及上下文切换等性能指标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/interrupts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可以提供中断统计信息数据。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2627628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--cpu 1 --timeout 600</a:t>
            </a:r>
          </a:p>
        </p:txBody>
      </p:sp>
      <p:sp>
        <p:nvSpPr>
          <p:cNvPr id="3" name="矩形 2"/>
          <p:cNvSpPr/>
          <p:nvPr/>
        </p:nvSpPr>
        <p:spPr>
          <a:xfrm>
            <a:off x="8051800" y="3363621"/>
            <a:ext cx="36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-d 参数表示高亮显示变化的区域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watch -d uptime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...,  load average: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, 0.75, 0.39</a:t>
            </a:r>
          </a:p>
        </p:txBody>
      </p:sp>
      <p:sp>
        <p:nvSpPr>
          <p:cNvPr id="4" name="矩形 3"/>
          <p:cNvSpPr/>
          <p:nvPr/>
        </p:nvSpPr>
        <p:spPr>
          <a:xfrm>
            <a:off x="114300" y="3365497"/>
            <a:ext cx="793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-P ALL 表示监控所有CPU，后面数字5表示间隔5秒后输出一组数据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mpstat -P ALL 5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09/22/18 _x86_64_ (2 CPU)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13:30:06     CPU    %usr   %nice    %sys %iowait    %irq   %soft  %steal  %guest  %gnice   %idle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13:30:11     all   50.05    0.00    0.00    0.00    0.00    0.00    0.00    0.00    0.00   49.95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13:30:11       0    0.00    0.00    0.00    0.00    0.00    0.00    0.00    0.00    0.00  100.00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13:30:11       1 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0.00    0.00    0.00    0.00    0.00    0.00</a:t>
            </a:r>
          </a:p>
        </p:txBody>
      </p:sp>
      <p:sp>
        <p:nvSpPr>
          <p:cNvPr id="32" name="矩形标注 31"/>
          <p:cNvSpPr/>
          <p:nvPr/>
        </p:nvSpPr>
        <p:spPr>
          <a:xfrm>
            <a:off x="9519023" y="4291018"/>
            <a:ext cx="1625227" cy="325787"/>
          </a:xfrm>
          <a:prstGeom prst="wedgeRectCallout">
            <a:avLst>
              <a:gd name="adj1" fmla="val -29133"/>
              <a:gd name="adj2" fmla="val -1644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平均负载慢慢增加到</a:t>
            </a:r>
            <a:r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5139817"/>
            <a:ext cx="7376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间隔5秒后输出一组数据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pidstat -u 5 1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13:37:07      UID       PID    %usr %system  %guest   %wait    %CPU   CPU  Command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13:37:12        0      2962 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 0.00  100.00     1  stress</a:t>
            </a:r>
          </a:p>
        </p:txBody>
      </p:sp>
    </p:spTree>
    <p:extLst>
      <p:ext uri="{BB962C8B-B14F-4D97-AF65-F5344CB8AC3E}">
        <p14:creationId xmlns:p14="http://schemas.microsoft.com/office/powerpoint/2010/main" val="4004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负载案例分析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11443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1 --timeout 600</a:t>
            </a:r>
          </a:p>
        </p:txBody>
      </p:sp>
      <p:sp>
        <p:nvSpPr>
          <p:cNvPr id="3" name="矩形 2"/>
          <p:cNvSpPr/>
          <p:nvPr/>
        </p:nvSpPr>
        <p:spPr>
          <a:xfrm>
            <a:off x="8051800" y="2072917"/>
            <a:ext cx="36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-d 参数表示高亮显示变化的区域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watch -d uptime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...,  load average: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1.06, 0.58, 0.37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2072917"/>
            <a:ext cx="793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显示所有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的指标，并在间隔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mpstat -P ALL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    09/22/18     _x86_64_    (2 CPU)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13:41:28     CPU    %usr   %nice    %sys %iowait    %irq   %soft  %steal  %guest  %gnice   %idle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all    0.21    0.00   12.07   32.67    0.00    0.21    0.00    0.00    0.00   54.84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0    0.43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23.87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67.53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0.00    0.43    0.00    0.00    0.00    7.74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1    0.00    0.00    0.81    0.20    0.00    0.00    0.00    0.00    0.00   98.99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9519023" y="2998438"/>
            <a:ext cx="1625227" cy="325787"/>
          </a:xfrm>
          <a:prstGeom prst="wedgeRectCallout">
            <a:avLst>
              <a:gd name="adj1" fmla="val -29133"/>
              <a:gd name="adj2" fmla="val -1644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平均负载慢慢增加到</a:t>
            </a:r>
            <a:r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1.06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3847237"/>
            <a:ext cx="7376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秒后输出一组数据，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-u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指标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pidstat -u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    09/22/18     _x86_64_    (2 CPU)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13:42:08      UID       PID    %usr %system  %guest   %wait    %CPU   CPU  Command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 104    0.00    3.39    0.00    0.00    3.39     1  kworker/1:1H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 109    0.00    0.40    0.00    0.00    0.40     0  kworker/0:1H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2997    2.00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35.53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0.00    3.99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37.52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3057    0.00    0.40    0.00    0.00    0.40     0  pidstat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6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负载案例分析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11443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进程的场景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 8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--timeout 600</a:t>
            </a:r>
          </a:p>
        </p:txBody>
      </p:sp>
      <p:sp>
        <p:nvSpPr>
          <p:cNvPr id="3" name="矩形 2"/>
          <p:cNvSpPr/>
          <p:nvPr/>
        </p:nvSpPr>
        <p:spPr>
          <a:xfrm>
            <a:off x="8051800" y="2072917"/>
            <a:ext cx="36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-d 参数表示高亮显示变化的区域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watch -d uptime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...,  load average: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7.97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, 5.93, 3.02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2072917"/>
            <a:ext cx="793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显示所有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的指标，并在间隔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mpstat -P ALL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    09/22/18     _x86_64_    (2 CPU)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13:41:28     CPU    %usr   %nice    %sys %iowait    %irq   %soft  %steal  %guest  %gnice   %idle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all    0.21    0.00   12.07   32.67    0.00    0.21    0.00    0.00    0.00   54.84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0    0.43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23.87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67.53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0.00    0.43    0.00    0.00    0.00    7.74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1    0.00    0.00    0.81    0.20    0.00    0.00    0.00    0.00    0.00   98.99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9519023" y="2998438"/>
            <a:ext cx="1625227" cy="325787"/>
          </a:xfrm>
          <a:prstGeom prst="wedgeRectCallout">
            <a:avLst>
              <a:gd name="adj1" fmla="val -29133"/>
              <a:gd name="adj2" fmla="val -1644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平均负载严重超高，</a:t>
            </a:r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且呈上升趋势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3847237"/>
            <a:ext cx="7376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秒后输出一组数据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pidstat -u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14:23:25      UID       PID    %usr %system  %guest   %wait    %CPU   CPU  Command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3191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75.20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3192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0.00   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3193   </a:t>
            </a:r>
            <a:r>
              <a:rPr lang="en-US" altLang="zh-CN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3194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74.60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3195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3196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74.60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3197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3200    0.00    0.20    0.00    0.20    0.20     0  pidstat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6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2614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3220" y="1600420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7755" y="1682315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97755" y="209251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示 11"/>
          <p:cNvGraphicFramePr/>
          <p:nvPr>
            <p:extLst/>
          </p:nvPr>
        </p:nvGraphicFramePr>
        <p:xfrm>
          <a:off x="293220" y="3041930"/>
          <a:ext cx="2779282" cy="37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直接箭头连接符 13"/>
          <p:cNvCxnSpPr>
            <a:stCxn id="27" idx="2"/>
            <a:endCxn id="12" idx="0"/>
          </p:cNvCxnSpPr>
          <p:nvPr/>
        </p:nvCxnSpPr>
        <p:spPr>
          <a:xfrm rot="5400000">
            <a:off x="1455709" y="2576040"/>
            <a:ext cx="693043" cy="23873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图示 31"/>
          <p:cNvGraphicFramePr/>
          <p:nvPr>
            <p:extLst/>
          </p:nvPr>
        </p:nvGraphicFramePr>
        <p:xfrm>
          <a:off x="9298889" y="3041930"/>
          <a:ext cx="2779282" cy="37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9" name="矩形 38"/>
          <p:cNvSpPr/>
          <p:nvPr/>
        </p:nvSpPr>
        <p:spPr>
          <a:xfrm>
            <a:off x="6191699" y="3044446"/>
            <a:ext cx="1328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457609" y="1600420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62144" y="1682315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62144" y="209251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13"/>
          <p:cNvCxnSpPr>
            <a:stCxn id="47" idx="3"/>
            <a:endCxn id="18" idx="1"/>
          </p:cNvCxnSpPr>
          <p:nvPr/>
        </p:nvCxnSpPr>
        <p:spPr>
          <a:xfrm flipV="1">
            <a:off x="5709830" y="2057680"/>
            <a:ext cx="527061" cy="16302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236891" y="1612648"/>
            <a:ext cx="627548" cy="89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13"/>
          <p:cNvCxnSpPr>
            <a:stCxn id="41" idx="3"/>
            <a:endCxn id="18" idx="1"/>
          </p:cNvCxnSpPr>
          <p:nvPr/>
        </p:nvCxnSpPr>
        <p:spPr>
          <a:xfrm>
            <a:off x="5709830" y="1810502"/>
            <a:ext cx="527061" cy="24717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958366" y="1414512"/>
            <a:ext cx="21234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的上下文保存进内核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98509" y="2401359"/>
            <a:ext cx="17872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下一条指令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281700" y="1600420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286235" y="1682315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86235" y="209251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13"/>
          <p:cNvCxnSpPr>
            <a:stCxn id="60" idx="3"/>
            <a:endCxn id="63" idx="1"/>
          </p:cNvCxnSpPr>
          <p:nvPr/>
        </p:nvCxnSpPr>
        <p:spPr>
          <a:xfrm flipV="1">
            <a:off x="9533921" y="2057680"/>
            <a:ext cx="527061" cy="16302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10060982" y="1612648"/>
            <a:ext cx="627548" cy="89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13"/>
          <p:cNvCxnSpPr>
            <a:stCxn id="59" idx="3"/>
            <a:endCxn id="63" idx="1"/>
          </p:cNvCxnSpPr>
          <p:nvPr/>
        </p:nvCxnSpPr>
        <p:spPr>
          <a:xfrm>
            <a:off x="9533921" y="1810502"/>
            <a:ext cx="527061" cy="24717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9085020" y="1414513"/>
            <a:ext cx="18877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的上下文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13"/>
          <p:cNvCxnSpPr>
            <a:stCxn id="60" idx="2"/>
            <a:endCxn id="32" idx="0"/>
          </p:cNvCxnSpPr>
          <p:nvPr/>
        </p:nvCxnSpPr>
        <p:spPr>
          <a:xfrm rot="16200000" flipH="1">
            <a:off x="9452783" y="1806182"/>
            <a:ext cx="693043" cy="177845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899534" y="2487387"/>
            <a:ext cx="1788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一条指令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300" y="3538797"/>
            <a:ext cx="324960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3328" y="5110568"/>
            <a:ext cx="1887406" cy="33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Ring0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3328" y="4771599"/>
            <a:ext cx="1887406" cy="3389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Ring1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3328" y="4442135"/>
            <a:ext cx="1887406" cy="3389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Ring2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3328" y="4112671"/>
            <a:ext cx="1887406" cy="338969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Ring3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20734" y="5141553"/>
            <a:ext cx="3025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具有最高权限，可以直接访问所有资源。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620734" y="4022512"/>
            <a:ext cx="4122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只能访问受限资源，不能直接访问内存等硬件设备，必须通过系统调用陷入到内核中，才能访问这些特权资源。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745098" y="4011886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745098" y="5066156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>
            <a:stCxn id="80" idx="4"/>
            <a:endCxn id="81" idx="0"/>
          </p:cNvCxnSpPr>
          <p:nvPr/>
        </p:nvCxnSpPr>
        <p:spPr>
          <a:xfrm>
            <a:off x="7013399" y="4451640"/>
            <a:ext cx="0" cy="614516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50665" y="4572389"/>
            <a:ext cx="132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发生系统调用，特权模式切换。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标注 84"/>
          <p:cNvSpPr/>
          <p:nvPr/>
        </p:nvSpPr>
        <p:spPr>
          <a:xfrm>
            <a:off x="7879404" y="3973178"/>
            <a:ext cx="1873969" cy="468957"/>
          </a:xfrm>
          <a:prstGeom prst="wedgeRectCallout">
            <a:avLst>
              <a:gd name="adj1" fmla="val -62470"/>
              <a:gd name="adj2" fmla="val 9859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911830" y="5505910"/>
            <a:ext cx="3025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执行内核态指令，发生</a:t>
            </a:r>
            <a:r>
              <a:rPr lang="en-US" altLang="zh-CN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654229" y="3958645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0654229" y="5012915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7" idx="4"/>
            <a:endCxn id="88" idx="0"/>
          </p:cNvCxnSpPr>
          <p:nvPr/>
        </p:nvCxnSpPr>
        <p:spPr>
          <a:xfrm>
            <a:off x="10922530" y="4398399"/>
            <a:ext cx="0" cy="614516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459796" y="4519148"/>
            <a:ext cx="132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系统调用结束，</a:t>
            </a:r>
            <a:r>
              <a:rPr lang="zh-CN" altLang="en-US" sz="12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特权模式</a:t>
            </a:r>
            <a:r>
              <a:rPr lang="zh-CN" altLang="en-US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5020" y="3620254"/>
            <a:ext cx="3239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继续执行用户态指令，发生</a:t>
            </a:r>
            <a:r>
              <a:rPr lang="en-US" altLang="zh-CN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一次系统调用的过程，其实是发生了两次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9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5020" y="3620254"/>
            <a:ext cx="3239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继续执行用户态指令，发生</a:t>
            </a:r>
            <a:r>
              <a:rPr lang="en-US" altLang="zh-CN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2486" y="1307415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进程的切换只能发生在内核态。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01386" y="19023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97755" y="27870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97755" y="25306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97755" y="22742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97755" y="20179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297755" y="17741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左大括号 92"/>
          <p:cNvSpPr/>
          <p:nvPr/>
        </p:nvSpPr>
        <p:spPr>
          <a:xfrm rot="10800000">
            <a:off x="2614941" y="1867555"/>
            <a:ext cx="293305" cy="557094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902243" y="2017915"/>
            <a:ext cx="1212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用户空间资源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左大括号 94"/>
          <p:cNvSpPr/>
          <p:nvPr/>
        </p:nvSpPr>
        <p:spPr>
          <a:xfrm rot="10800000">
            <a:off x="2614939" y="2636677"/>
            <a:ext cx="293305" cy="335123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902242" y="2658850"/>
            <a:ext cx="1212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内核空间状态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879155" y="2380303"/>
            <a:ext cx="1247686" cy="2563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8" name="矩形 97"/>
          <p:cNvSpPr/>
          <p:nvPr/>
        </p:nvSpPr>
        <p:spPr>
          <a:xfrm>
            <a:off x="6126841" y="2380303"/>
            <a:ext cx="1247686" cy="2563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上下文保存</a:t>
            </a:r>
            <a:endParaRPr lang="en-US" altLang="zh-CN" sz="11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374527" y="2380303"/>
            <a:ext cx="1247686" cy="25637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endParaRPr lang="en-US" altLang="zh-CN" sz="11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622213" y="2377301"/>
            <a:ext cx="1247686" cy="25637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495800" y="2633675"/>
            <a:ext cx="6391275" cy="251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左大括号 100"/>
          <p:cNvSpPr/>
          <p:nvPr/>
        </p:nvSpPr>
        <p:spPr>
          <a:xfrm rot="5400000">
            <a:off x="7227874" y="898417"/>
            <a:ext cx="293305" cy="2495372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768247" y="1732764"/>
            <a:ext cx="1212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左大括号 102"/>
          <p:cNvSpPr/>
          <p:nvPr/>
        </p:nvSpPr>
        <p:spPr>
          <a:xfrm rot="16200000">
            <a:off x="8475561" y="2810469"/>
            <a:ext cx="293305" cy="108806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162707" y="3001052"/>
            <a:ext cx="1212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刷新进程虚拟内存和用户栈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01386" y="3500064"/>
            <a:ext cx="73957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发生进程切换的时机：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，进程的时间片耗尽，被系统挂起。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，进程的依赖系统资源不满足，被系统挂起，需等待资源满足后再运行。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，进程主动</a:t>
            </a:r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，高优先级进程打断当前进程。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，硬件中断打断当前进程，</a:t>
            </a:r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转而执行内核中的中断服务程序。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4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篇：经常说的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2486" y="1307415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线程是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的基本单位，而进程则是资源拥有的基本单位。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598386" y="19023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694755" y="27870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94755" y="25306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94755" y="22742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694755" y="20179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694755" y="17741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987" y="1808412"/>
            <a:ext cx="1269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单线程程序切换时，跟进程切换相同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2442" y="2787036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42441" y="2489414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42440" y="2227083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24545" y="1960873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24545" y="1711370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117687" y="19023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4056" y="27870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14056" y="25306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4056" y="22742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14056" y="20179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14056" y="17741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04288" y="1808412"/>
            <a:ext cx="12697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两个线程属于同一个进程切换时，不需要用户空间资源的切换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461743" y="2787036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61742" y="2489414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4987" y="3235694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4987" y="3652131"/>
            <a:ext cx="10591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为了快速响应硬件的事件，中断处理会打断进程的正常调度和执行，转而调用中断处理程序，响应设备事件。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598386" y="42505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94755" y="51352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4755" y="48788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94755" y="46224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94755" y="43661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94755" y="41223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4987" y="4156612"/>
            <a:ext cx="12697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中断上下文，其实只包括内核态中断服务程序执行所必需的状态，包括</a:t>
            </a:r>
            <a:r>
              <a:rPr lang="en-US" altLang="zh-CN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寄存器、内核堆栈、硬件中断参数等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42442" y="5135236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42441" y="4837614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对同一个 </a:t>
            </a:r>
            <a:r>
              <a:rPr lang="en-US" altLang="zh-CN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来说，中断处理比进程拥有更高的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4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</TotalTime>
  <Words>6301</Words>
  <Application>Microsoft Office PowerPoint</Application>
  <PresentationFormat>宽屏</PresentationFormat>
  <Paragraphs>636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Century Gothic</vt:lpstr>
      <vt:lpstr>Wingdings 3</vt:lpstr>
      <vt:lpstr>离子</vt:lpstr>
      <vt:lpstr>01-CPU性能优化</vt:lpstr>
      <vt:lpstr>基础篇：到底应该怎么理解“平均负载”？</vt:lpstr>
      <vt:lpstr>基础篇：到底应该怎么理解“平均负载”？</vt:lpstr>
      <vt:lpstr>基础篇：到底应该怎么理解“平均负载”？</vt:lpstr>
      <vt:lpstr>基础篇：到底应该怎么理解“平均负载”？</vt:lpstr>
      <vt:lpstr>基础篇：到底应该怎么理解“平均负载”？</vt:lpstr>
      <vt:lpstr>基础篇：经常说的CPU上下文切换是什么意思？</vt:lpstr>
      <vt:lpstr>基础篇：经常说的CPU上下文切换是什么意思？</vt:lpstr>
      <vt:lpstr>基础篇：经常说的CPU上下文切换是什么意思？</vt:lpstr>
      <vt:lpstr>基础篇：经常说的CPU上下文切换是什么意思？</vt:lpstr>
      <vt:lpstr>基础篇：经常说的CPU上下文切换是什么意思？</vt:lpstr>
      <vt:lpstr>基础篇：某个应用的CPU使用率居然达到100%，我该怎么办？</vt:lpstr>
      <vt:lpstr>基础篇：某个应用的CPU使用率居然达到100%，我该怎么办？</vt:lpstr>
      <vt:lpstr>案例篇：系统的CPU使用率很高，但为啥却找不到高CPU的应用？</vt:lpstr>
      <vt:lpstr>案例篇：系统的CPU使用率很高，但为啥却找不到高CPU的应用？</vt:lpstr>
      <vt:lpstr>案例篇：系统中出现大量不可中断进程和僵尸进程怎么办？</vt:lpstr>
      <vt:lpstr>案例篇：系统中出现大量不可中断进程和僵尸进程怎么办？</vt:lpstr>
      <vt:lpstr>基础篇：怎么理解Linux软中断？</vt:lpstr>
      <vt:lpstr>基础篇：怎么理解Linux软中断？</vt:lpstr>
      <vt:lpstr>案例篇：系统的软中断CPU使用率升高，我该怎么办？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266</cp:revision>
  <dcterms:created xsi:type="dcterms:W3CDTF">2019-05-08T15:02:17Z</dcterms:created>
  <dcterms:modified xsi:type="dcterms:W3CDTF">2019-12-16T05:59:24Z</dcterms:modified>
</cp:coreProperties>
</file>