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3367" autoAdjust="0"/>
  </p:normalViewPr>
  <p:slideViewPr>
    <p:cSldViewPr snapToGrid="0">
      <p:cViewPr>
        <p:scale>
          <a:sx n="100" d="100"/>
          <a:sy n="10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8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56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1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5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58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4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0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7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基础篇：到底应该怎么理解“平均负载”？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49463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平均负载：系统处于</a:t>
            </a:r>
            <a:r>
              <a:rPr lang="zh-CN" altLang="en-US" b="1" smtClean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状态和</a:t>
            </a:r>
            <a:r>
              <a:rPr lang="zh-CN" altLang="en-US" b="1" smtClean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状态的平均进程数（平均活跃进程数）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4300" y="1298795"/>
            <a:ext cx="955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uptime</a:t>
            </a:r>
          </a:p>
          <a:p>
            <a:r>
              <a:rPr lang="en-US" altLang="zh-CN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02:34:03 up 2 days, 20:14,  1 user,  load average: 0.63, 0.83, 0.88</a:t>
            </a:r>
            <a:endParaRPr lang="en-US" altLang="zh-CN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556294" y="1646007"/>
            <a:ext cx="293305" cy="891542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1433" y="2244018"/>
            <a:ext cx="9001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当前时间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左大括号 30"/>
          <p:cNvSpPr/>
          <p:nvPr/>
        </p:nvSpPr>
        <p:spPr>
          <a:xfrm rot="16200000">
            <a:off x="1938355" y="1252609"/>
            <a:ext cx="293305" cy="1678336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79244" y="2244017"/>
            <a:ext cx="11963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系统运行时长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rot="16200000">
            <a:off x="3343311" y="1724114"/>
            <a:ext cx="293305" cy="73532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24176" y="2258328"/>
            <a:ext cx="13287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正在登录用户数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 rot="16200000">
            <a:off x="5578591" y="1844839"/>
            <a:ext cx="293305" cy="493869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83070" y="2238426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左大括号 41"/>
          <p:cNvSpPr/>
          <p:nvPr/>
        </p:nvSpPr>
        <p:spPr>
          <a:xfrm rot="16200000">
            <a:off x="6199623" y="1846744"/>
            <a:ext cx="293305" cy="490055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74106" y="2258328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左大括号 43"/>
          <p:cNvSpPr/>
          <p:nvPr/>
        </p:nvSpPr>
        <p:spPr>
          <a:xfrm rot="16200000">
            <a:off x="6778024" y="1917443"/>
            <a:ext cx="293305" cy="361953"/>
          </a:xfrm>
          <a:prstGeom prst="leftBrace">
            <a:avLst>
              <a:gd name="adj1" fmla="val 15456"/>
              <a:gd name="adj2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43700" y="2251713"/>
            <a:ext cx="856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2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" y="2719989"/>
            <a:ext cx="57721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$ top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PID USER      PR  NI    VIRT    RES    SHR S  %CPU %MEM     TIME+ COMMAND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28961 root      20   0   43816   3148   4040 </a:t>
            </a:r>
            <a:r>
              <a:rPr lang="en-US" altLang="zh-CN" sz="1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3.2  0.0   0:00.01 top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620 root      20   0   37280  33676    908 </a:t>
            </a:r>
            <a:r>
              <a:rPr lang="en-US" altLang="zh-CN" sz="1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0.3  0.4   0:00.01 app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1 root      20   0  160072   9416   6752 S   0.0  0.1   0:37.64 systemd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1896 root      20   0       0      0      0 Z   0.0  0.0   0:00.00 devapp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2 root      20   0       0      0      0 S   0.0  0.0   0:00.10 kthreadd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4 root       0 -20       0      0      0 I   0.0  0.0   0:00.00 kworker/0:0H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6 root       0 -20       0      0      0 I   0.0  0.0   0:00.00 mm_percpu_wq</a:t>
            </a:r>
          </a:p>
          <a:p>
            <a:r>
              <a:rPr lang="en-US" altLang="zh-CN" sz="1000">
                <a:latin typeface="黑体" panose="02010609060101010101" pitchFamily="49" charset="-122"/>
                <a:ea typeface="黑体" panose="02010609060101010101" pitchFamily="49" charset="-122"/>
              </a:rPr>
              <a:t>    7 root      20   0       0      0      0 S   0.0  0.0   0:06.37 ksoftirqd/0</a:t>
            </a:r>
            <a:endParaRPr lang="zh-CN" altLang="en-US" sz="1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365" y="4550177"/>
            <a:ext cx="27808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可运行状态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或者正在等待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进程。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中断状态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内核态关键流程中的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是不可打断的，比如最常见的是等待硬件设备的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响应，也就是我们在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命令中看到的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7100" y="5724525"/>
            <a:ext cx="92392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状态进程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7435703" y="5591175"/>
            <a:ext cx="1012972" cy="5715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5" idx="3"/>
            <a:endCxn id="6" idx="2"/>
          </p:cNvCxnSpPr>
          <p:nvPr/>
        </p:nvCxnSpPr>
        <p:spPr>
          <a:xfrm>
            <a:off x="4391025" y="5876925"/>
            <a:ext cx="304467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>
          <a:xfrm>
            <a:off x="5452584" y="3931593"/>
            <a:ext cx="2147411" cy="1269262"/>
          </a:xfrm>
          <a:prstGeom prst="wedgeRectCallout">
            <a:avLst>
              <a:gd name="adj1" fmla="val -33236"/>
              <a:gd name="adj2" fmla="val 9424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当一个进程向磁盘读写数据时，为了保证数据的一致性，在得到磁盘回复前，它是不能被其他进程或者中断打断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，否则就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容易出现磁盘数据与进程数据不一致的问题。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57893" y="6399107"/>
            <a:ext cx="60907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不可中断状态实际上是系统对进程和硬件设备的一种保护机制。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平均负载</a:t>
            </a: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多少时合理？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09550" y="19304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09550" y="2454374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9650" y="2020987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9650" y="2544862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391147"/>
            <a:ext cx="27808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假设平均负载为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标注 34"/>
          <p:cNvSpPr/>
          <p:nvPr/>
        </p:nvSpPr>
        <p:spPr>
          <a:xfrm>
            <a:off x="209550" y="3379143"/>
            <a:ext cx="1873969" cy="468957"/>
          </a:xfrm>
          <a:prstGeom prst="wedgeRectCallout">
            <a:avLst>
              <a:gd name="adj1" fmla="val -15031"/>
              <a:gd name="adj2" fmla="val -12347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刚好被完全利用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667000" y="19304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667000" y="2454374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67100" y="2020987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67100" y="2544862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667000" y="143519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667000" y="2947789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标注 53"/>
          <p:cNvSpPr/>
          <p:nvPr/>
        </p:nvSpPr>
        <p:spPr>
          <a:xfrm>
            <a:off x="3463565" y="3352602"/>
            <a:ext cx="1873969" cy="468957"/>
          </a:xfrm>
          <a:prstGeom prst="wedgeRectCallout">
            <a:avLst>
              <a:gd name="adj1" fmla="val -37904"/>
              <a:gd name="adj2" fmla="val -1316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有一半的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5438775" y="2166491"/>
            <a:ext cx="800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38875" y="2047330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38875" y="2571205"/>
            <a:ext cx="933450" cy="31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活跃进程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标注 58"/>
          <p:cNvSpPr/>
          <p:nvPr/>
        </p:nvSpPr>
        <p:spPr>
          <a:xfrm>
            <a:off x="5768615" y="3352601"/>
            <a:ext cx="1873969" cy="468957"/>
          </a:xfrm>
          <a:prstGeom prst="wedgeRectCallout">
            <a:avLst>
              <a:gd name="adj1" fmla="val -37904"/>
              <a:gd name="adj2" fmla="val -1316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有一半的进程竞争不到</a:t>
            </a:r>
            <a:r>
              <a:rPr lang="en-US" altLang="zh-CN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210550" y="2008367"/>
            <a:ext cx="35369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负载最理想的情况是</a:t>
            </a:r>
            <a:endParaRPr lang="en-US" altLang="zh-CN" sz="160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的个数。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0556" y="4066362"/>
            <a:ext cx="8692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的三个值描述了负载变化的趋势。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1.73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0.60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7.98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代表了平均负载正在降低。</a:t>
            </a:r>
            <a:endParaRPr lang="zh-CN" altLang="en-US" sz="1600"/>
          </a:p>
        </p:txBody>
      </p:sp>
      <p:sp>
        <p:nvSpPr>
          <p:cNvPr id="61" name="矩形 60"/>
          <p:cNvSpPr/>
          <p:nvPr/>
        </p:nvSpPr>
        <p:spPr>
          <a:xfrm>
            <a:off x="2357893" y="6399107"/>
            <a:ext cx="73957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当平均负载高于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的时候，就应该警惕，着手分析负载过高的原因。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1069" y="4510575"/>
            <a:ext cx="298030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使用率有什么关系？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0556" y="4960800"/>
            <a:ext cx="27808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活跃进程：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正在使用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的进程（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状态）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041367" y="5240996"/>
            <a:ext cx="26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使用率相关</a:t>
            </a:r>
            <a:endParaRPr lang="en-US" altLang="zh-CN" sz="16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56200" y="5190984"/>
            <a:ext cx="703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密集型进程，使用大量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会导致平均负载升高，此时这两者是一致的；</a:t>
            </a:r>
          </a:p>
          <a:p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密集型进程，等待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也会导致平均负载升高，但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使用率不一定很高；</a:t>
            </a:r>
          </a:p>
          <a:p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大量等待 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的进程调度也会导致平均负载升高，此时的</a:t>
            </a:r>
            <a:r>
              <a:rPr lang="en-US" altLang="zh-CN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使用率也会比较高。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3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4300" y="1391147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sysstat</a:t>
            </a: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mpstat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是一个常用的多核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性能分析工具，用来实时查看每个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的性能指标，以及所有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的平均指标。</a:t>
            </a:r>
          </a:p>
          <a:p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pidstat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是一个常用的进程性能分析工具，用来实时查看进程的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、内存、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以及上下文切换等性能指标。</a:t>
            </a:r>
            <a:endParaRPr lang="en-US" altLang="zh-CN" sz="16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2401848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--cpu 1 --timeout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3137841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average: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, 0.75, 0.39</a:t>
            </a:r>
          </a:p>
        </p:txBody>
      </p:sp>
      <p:sp>
        <p:nvSpPr>
          <p:cNvPr id="4" name="矩形 3"/>
          <p:cNvSpPr/>
          <p:nvPr/>
        </p:nvSpPr>
        <p:spPr>
          <a:xfrm>
            <a:off x="114300" y="31397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-P ALL 表示监控所有CPU，后面数字5表示间隔5秒后输出一组数据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09/22/18 _x86_64_ (2 CPU)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13:30:06     CPU    %usr   %nice    %sys %iowait    %irq   %soft  %steal  %guest  %gnice   %idle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all   50.05    0.00    0.00    0.00    0.00    0.00    0.00    0.00    0.00   49.95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  0    0.00    0.00    0.00    0.00    0.00    0.00    0.00    0.00    0.00  100.00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13:30:11       1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0.00    0.00    0.00    0.00    0.00    0.00</a:t>
            </a:r>
          </a:p>
        </p:txBody>
      </p:sp>
      <p:sp>
        <p:nvSpPr>
          <p:cNvPr id="32" name="矩形标注 31"/>
          <p:cNvSpPr/>
          <p:nvPr/>
        </p:nvSpPr>
        <p:spPr>
          <a:xfrm>
            <a:off x="9519023" y="40652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平均负载慢慢增加到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4914037"/>
            <a:ext cx="7376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间隔5秒后输出一组数据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13:37:07      UID       PID    %usr %system  %guest   %wait    %CPU   CPU  Command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13:37:12        0      2962  </a:t>
            </a:r>
            <a:r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100.00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 0.00  100.00     1  stress</a:t>
            </a:r>
          </a:p>
        </p:txBody>
      </p:sp>
    </p:spTree>
    <p:extLst>
      <p:ext uri="{BB962C8B-B14F-4D97-AF65-F5344CB8AC3E}">
        <p14:creationId xmlns:p14="http://schemas.microsoft.com/office/powerpoint/2010/main" val="16056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1144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密集型进程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2072917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1.06, 0.58, 0.37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20729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显示所有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的指标，并在间隔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13:41:28     CPU    %usr   %nice    %sys %iowait    %irq   %soft  %steal  %guest  %gnice   %idle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all    0.21    0.00   12.07   32.67    0.00    0.21    0.00    0.00    0.00   54.84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0    0.43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23.87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0.00    0.43    0.00    0.00    0.00    7.74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1    0.00    0.00    0.81    0.20    0.00    0.00    0.00    0.00    0.00   98.99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9519023" y="29984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平均负载慢慢增加到</a:t>
            </a:r>
            <a:r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1.06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847237"/>
            <a:ext cx="7376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秒后输出一组数据，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-u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13:42:08      UID       PID    %usr %system  %guest   %wait    %CPU   CPU  Command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 104    0.00    3.39    0.00    0.00    3.39     1  kworker/1:1H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 109    0.00    0.40    0.00    0.00    0.40     0  kworker/0:1H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2997    2.00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0.00    3.99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37.52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13:42:13        0      3057    0.00    0.40    0.00    0.00    0.40     0  pidstat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56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基础篇：到底应该怎么理解“平均负载”？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负载案例分析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11443"/>
            <a:ext cx="1051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</a:t>
            </a:r>
            <a:r>
              <a:rPr lang="zh-CN" altLang="en-US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进程的场景</a:t>
            </a:r>
            <a:endParaRPr lang="en-US" altLang="zh-CN" sz="16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</a:t>
            </a:r>
            <a:r>
              <a:rPr lang="en-US" altLang="zh-CN" sz="16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 8 </a:t>
            </a:r>
            <a:r>
              <a:rPr lang="en-US" altLang="zh-CN" sz="16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--timeout 600</a:t>
            </a:r>
          </a:p>
        </p:txBody>
      </p:sp>
      <p:sp>
        <p:nvSpPr>
          <p:cNvPr id="3" name="矩形 2"/>
          <p:cNvSpPr/>
          <p:nvPr/>
        </p:nvSpPr>
        <p:spPr>
          <a:xfrm>
            <a:off x="8051800" y="2072917"/>
            <a:ext cx="3692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# -d 参数表示高亮显示变化的区域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$ watch -d uptime</a:t>
            </a:r>
          </a:p>
          <a:p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...,  load average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7.97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, 5.93, 3.02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00" y="2072917"/>
            <a:ext cx="7937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显示所有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的指标，并在间隔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mpstat -P ALL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Linux 4.15.0 (ubuntu)     09/22/18     _x86_64_    (2 CPU)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13:41:28     CPU    %usr   %nice    %sys %iowait    %irq   %soft  %steal  %guest  %gnice   %idle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all    0.21    0.00   12.07   32.67    0.00    0.21    0.00    0.00    0.00   54.84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0    0.43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23.87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67.53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0.00    0.43    0.00    0.00    0.00    7.74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13:41:33       1    0.00    0.00    0.81    0.20    0.00    0.00    0.00    0.00    0.00   98.99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9519023" y="2998438"/>
            <a:ext cx="1625227" cy="325787"/>
          </a:xfrm>
          <a:prstGeom prst="wedgeRectCallout">
            <a:avLst>
              <a:gd name="adj1" fmla="val -29133"/>
              <a:gd name="adj2" fmla="val -16448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平均负载严重超高，</a:t>
            </a:r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且呈上升趋势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300" y="3847237"/>
            <a:ext cx="7376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# 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秒后输出一组数据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$ pidstat -u 5 1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14:23:25      UID       PID    %usr %system  %guest   %wait    %CPU   CPU  Command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3191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75.20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3192 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0.00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3193   </a:t>
            </a:r>
            <a:r>
              <a:rPr lang="en-US" altLang="zh-CN" sz="1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25.00</a:t>
            </a:r>
            <a:r>
              <a:rPr lang="en-US" altLang="zh-CN" sz="120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25.00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3194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74.60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3195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75.00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0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3196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74.60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3197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 0.00    0.00   </a:t>
            </a:r>
            <a:r>
              <a:rPr lang="en-US" altLang="zh-CN" sz="1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74.80</a:t>
            </a:r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   24.80     1  stress</a:t>
            </a:r>
          </a:p>
          <a:p>
            <a:r>
              <a:rPr lang="en-US" altLang="zh-CN" sz="1200">
                <a:latin typeface="黑体" panose="02010609060101010101" pitchFamily="49" charset="-122"/>
                <a:ea typeface="黑体" panose="02010609060101010101" pitchFamily="49" charset="-122"/>
              </a:rPr>
              <a:t>14:23:30        0      3200    0.00    0.20    0.00    0.20    0.20     0  pidstat</a:t>
            </a:r>
            <a:endParaRPr lang="zh-CN" altLang="en-US" sz="1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3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1435</Words>
  <Application>Microsoft Office PowerPoint</Application>
  <PresentationFormat>宽屏</PresentationFormat>
  <Paragraphs>139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宋体</vt:lpstr>
      <vt:lpstr>微软雅黑</vt:lpstr>
      <vt:lpstr>Arial</vt:lpstr>
      <vt:lpstr>Century Gothic</vt:lpstr>
      <vt:lpstr>Wingdings 3</vt:lpstr>
      <vt:lpstr>离子</vt:lpstr>
      <vt:lpstr>02-基础篇：到底应该怎么理解“平均负载”？</vt:lpstr>
      <vt:lpstr>02-基础篇：到底应该怎么理解“平均负载”？</vt:lpstr>
      <vt:lpstr>02-基础篇：到底应该怎么理解“平均负载”？</vt:lpstr>
      <vt:lpstr>02-基础篇：到底应该怎么理解“平均负载”？</vt:lpstr>
      <vt:lpstr>02-基础篇：到底应该怎么理解“平均负载”？</vt:lpstr>
      <vt:lpstr>02-基础篇：到底应该怎么理解“平均负载”？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张珂</cp:lastModifiedBy>
  <cp:revision>113</cp:revision>
  <dcterms:created xsi:type="dcterms:W3CDTF">2019-05-08T15:02:17Z</dcterms:created>
  <dcterms:modified xsi:type="dcterms:W3CDTF">2019-11-22T07:31:53Z</dcterms:modified>
</cp:coreProperties>
</file>