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1697" autoAdjust="0"/>
  </p:normalViewPr>
  <p:slideViewPr>
    <p:cSldViewPr snapToGrid="0">
      <p:cViewPr varScale="1">
        <p:scale>
          <a:sx n="110" d="100"/>
          <a:sy n="110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3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3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1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357067" y="2542205"/>
            <a:ext cx="39092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`k`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t(id, k) values(1,1),(2,2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本章节只讨论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隔离级别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行锁</a:t>
            </a:r>
          </a:p>
        </p:txBody>
      </p:sp>
      <p:sp>
        <p:nvSpPr>
          <p:cNvPr id="33" name="矩形 32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值初始值为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54070"/>
              </p:ext>
            </p:extLst>
          </p:nvPr>
        </p:nvGraphicFramePr>
        <p:xfrm>
          <a:off x="3110728" y="1822933"/>
          <a:ext cx="6033273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9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49" name="左大括号 48"/>
          <p:cNvSpPr/>
          <p:nvPr/>
        </p:nvSpPr>
        <p:spPr>
          <a:xfrm>
            <a:off x="2398518" y="4460629"/>
            <a:ext cx="556800" cy="54317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962" y="4580322"/>
            <a:ext cx="209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根据自己的视图，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语句，所以是快照读。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14300" y="1696092"/>
            <a:ext cx="2330241" cy="1094045"/>
          </a:xfrm>
          <a:prstGeom prst="wedgeRectCallout">
            <a:avLst>
              <a:gd name="adj1" fmla="val 71743"/>
              <a:gd name="adj2" fmla="val 2626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 snapshot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立即启动事务，创建一致性视图。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单纯的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start/begin transaction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不是事务的起点，必须等待到真正的语句，事务才真正启动。在第一个快照读时创建一致性视图</a:t>
            </a:r>
            <a:endParaRPr lang="en-US" altLang="zh-CN" dirty="0"/>
          </a:p>
        </p:txBody>
      </p:sp>
      <p:sp>
        <p:nvSpPr>
          <p:cNvPr id="16" name="矩形标注 15"/>
          <p:cNvSpPr/>
          <p:nvPr/>
        </p:nvSpPr>
        <p:spPr>
          <a:xfrm>
            <a:off x="9626600" y="1730465"/>
            <a:ext cx="2330241" cy="893466"/>
          </a:xfrm>
          <a:prstGeom prst="wedgeRectCallout">
            <a:avLst>
              <a:gd name="adj1" fmla="val -66706"/>
              <a:gd name="adj2" fmla="val 107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autocommit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，没有显示地使用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begin/commit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本身就是独立的一个事务，完成之后自动提交。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59289" y="3028866"/>
            <a:ext cx="23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事务占有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的行锁，提交之后即释放。事务后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k=2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 flipH="1">
            <a:off x="9270927" y="3150563"/>
            <a:ext cx="355671" cy="32606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/>
          <p:cNvSpPr/>
          <p:nvPr/>
        </p:nvSpPr>
        <p:spPr>
          <a:xfrm flipH="1">
            <a:off x="7289800" y="3928244"/>
            <a:ext cx="927096" cy="130415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49986" y="3960023"/>
            <a:ext cx="2397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占有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的行锁，直到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是先执行“当前读”再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。所以看到了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k=2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9364" y="60344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一个事务内，如果出现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等写语句时，需要先试图加锁更新的那一行，读当前最新值，在这基础上再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而没有写语句时，都是快照读。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行锁</a:t>
            </a:r>
          </a:p>
        </p:txBody>
      </p:sp>
      <p:sp>
        <p:nvSpPr>
          <p:cNvPr id="33" name="矩形 32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语句稍微变一下：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29951"/>
              </p:ext>
            </p:extLst>
          </p:nvPr>
        </p:nvGraphicFramePr>
        <p:xfrm>
          <a:off x="3110728" y="1822933"/>
          <a:ext cx="6033273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9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011091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</a:p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k=k+1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49" name="左大括号 48"/>
          <p:cNvSpPr/>
          <p:nvPr/>
        </p:nvSpPr>
        <p:spPr>
          <a:xfrm>
            <a:off x="2398518" y="4460629"/>
            <a:ext cx="556800" cy="54317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962" y="4580322"/>
            <a:ext cx="209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根据自己的视图，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语句，所以是快照读。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14300" y="1696092"/>
            <a:ext cx="2330241" cy="1094045"/>
          </a:xfrm>
          <a:prstGeom prst="wedgeRectCallout">
            <a:avLst>
              <a:gd name="adj1" fmla="val 71743"/>
              <a:gd name="adj2" fmla="val 2626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 snapshot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立即启动事务，创建一致性视图。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单纯的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start/begin transaction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不是事务的起点，必须等待到真正的语句，事务才真正启动。在第一个快照读时创建一致性视图</a:t>
            </a:r>
            <a:endParaRPr lang="en-US" altLang="zh-CN" dirty="0"/>
          </a:p>
        </p:txBody>
      </p:sp>
      <p:sp>
        <p:nvSpPr>
          <p:cNvPr id="16" name="矩形标注 15"/>
          <p:cNvSpPr/>
          <p:nvPr/>
        </p:nvSpPr>
        <p:spPr>
          <a:xfrm>
            <a:off x="9626600" y="1730465"/>
            <a:ext cx="2330241" cy="893466"/>
          </a:xfrm>
          <a:prstGeom prst="wedgeRectCallout">
            <a:avLst>
              <a:gd name="adj1" fmla="val -66706"/>
              <a:gd name="adj2" fmla="val 107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晚于事务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01869" y="3885413"/>
            <a:ext cx="2397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事务占有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的行锁，更新之后不提交，持有行锁直到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 flipH="1">
            <a:off x="9246198" y="3290476"/>
            <a:ext cx="355671" cy="1853238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/>
          <p:cNvSpPr/>
          <p:nvPr/>
        </p:nvSpPr>
        <p:spPr>
          <a:xfrm flipH="1">
            <a:off x="6626398" y="4210227"/>
            <a:ext cx="802467" cy="804008"/>
          </a:xfrm>
          <a:prstGeom prst="leftBrace">
            <a:avLst>
              <a:gd name="adj1" fmla="val 8333"/>
              <a:gd name="adj2" fmla="val 482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98699" y="4265137"/>
            <a:ext cx="178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语句必须等待行锁到事务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9364" y="60344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一个事务内，如果出现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等写语句时，需要先试图加锁更新的那一行，读当前最新值，在这基础上再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而没有写语句时，都是快照读。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 flipH="1">
            <a:off x="6564083" y="5154108"/>
            <a:ext cx="927096" cy="597669"/>
          </a:xfrm>
          <a:prstGeom prst="leftBrace">
            <a:avLst>
              <a:gd name="adj1" fmla="val 8333"/>
              <a:gd name="adj2" fmla="val 482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28866" y="5209229"/>
            <a:ext cx="178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成功持有行锁，并更新，所以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7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783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与快照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35133" y="2650316"/>
            <a:ext cx="2003083" cy="7077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k=10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" y="1301026"/>
            <a:ext cx="8877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中每个事务都有一个唯一的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，按申请顺序严格递增 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数据也都有多个版本。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8500" y="4470400"/>
            <a:ext cx="1574800" cy="502163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16300" y="4470400"/>
            <a:ext cx="1574800" cy="502163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k=10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25" idx="0"/>
            <a:endCxn id="3" idx="4"/>
          </p:cNvCxnSpPr>
          <p:nvPr/>
        </p:nvCxnSpPr>
        <p:spPr>
          <a:xfrm flipV="1">
            <a:off x="1485900" y="3358020"/>
            <a:ext cx="1450775" cy="11123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4"/>
            <a:endCxn id="26" idx="0"/>
          </p:cNvCxnSpPr>
          <p:nvPr/>
        </p:nvCxnSpPr>
        <p:spPr>
          <a:xfrm>
            <a:off x="2936675" y="3358020"/>
            <a:ext cx="1267025" cy="11123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670734" y="3778083"/>
            <a:ext cx="53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32298" y="3668738"/>
            <a:ext cx="671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26" idx="1"/>
            <a:endCxn id="25" idx="3"/>
          </p:cNvCxnSpPr>
          <p:nvPr/>
        </p:nvCxnSpPr>
        <p:spPr>
          <a:xfrm flipH="1">
            <a:off x="2273300" y="4721482"/>
            <a:ext cx="1143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32933" y="4479894"/>
            <a:ext cx="407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687286" y="2651692"/>
            <a:ext cx="2003083" cy="7077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id=17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k=k+1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68453" y="4469734"/>
            <a:ext cx="1574800" cy="502163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=17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26" idx="0"/>
            <a:endCxn id="36" idx="4"/>
          </p:cNvCxnSpPr>
          <p:nvPr/>
        </p:nvCxnSpPr>
        <p:spPr>
          <a:xfrm flipV="1">
            <a:off x="4203700" y="3359396"/>
            <a:ext cx="1485128" cy="11110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476915" y="3668738"/>
            <a:ext cx="53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36" idx="4"/>
            <a:endCxn id="39" idx="0"/>
          </p:cNvCxnSpPr>
          <p:nvPr/>
        </p:nvCxnSpPr>
        <p:spPr>
          <a:xfrm>
            <a:off x="5688828" y="3359396"/>
            <a:ext cx="1267025" cy="11103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224698" y="3670462"/>
            <a:ext cx="696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39" idx="1"/>
            <a:endCxn id="26" idx="3"/>
          </p:cNvCxnSpPr>
          <p:nvPr/>
        </p:nvCxnSpPr>
        <p:spPr>
          <a:xfrm flipH="1">
            <a:off x="4991100" y="4720816"/>
            <a:ext cx="1177353" cy="6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429587" y="4479894"/>
            <a:ext cx="407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920606" y="4469733"/>
            <a:ext cx="1574800" cy="5021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k=22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439439" y="2657767"/>
            <a:ext cx="2003083" cy="70770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id=25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k=k*2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endCxn id="58" idx="4"/>
          </p:cNvCxnSpPr>
          <p:nvPr/>
        </p:nvCxnSpPr>
        <p:spPr>
          <a:xfrm flipV="1">
            <a:off x="6917523" y="3365471"/>
            <a:ext cx="1523458" cy="11042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4"/>
            <a:endCxn id="55" idx="0"/>
          </p:cNvCxnSpPr>
          <p:nvPr/>
        </p:nvCxnSpPr>
        <p:spPr>
          <a:xfrm>
            <a:off x="8440981" y="3365471"/>
            <a:ext cx="1267025" cy="11042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250899" y="3675182"/>
            <a:ext cx="53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98682" y="3676906"/>
            <a:ext cx="696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5" idx="1"/>
            <a:endCxn id="39" idx="3"/>
          </p:cNvCxnSpPr>
          <p:nvPr/>
        </p:nvCxnSpPr>
        <p:spPr>
          <a:xfrm flipH="1">
            <a:off x="7743253" y="4720815"/>
            <a:ext cx="117735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187963" y="4441910"/>
            <a:ext cx="407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标注 72"/>
          <p:cNvSpPr/>
          <p:nvPr/>
        </p:nvSpPr>
        <p:spPr>
          <a:xfrm>
            <a:off x="3249535" y="5481837"/>
            <a:ext cx="2330241" cy="893466"/>
          </a:xfrm>
          <a:prstGeom prst="wedgeRectCallout">
            <a:avLst>
              <a:gd name="adj1" fmla="val 9813"/>
              <a:gd name="adj2" fmla="val -948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每个事务更新数据的时候，都会生成一个新的数据版本，并且把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复制给这个数据版本的事务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，记为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标注 73"/>
          <p:cNvSpPr/>
          <p:nvPr/>
        </p:nvSpPr>
        <p:spPr>
          <a:xfrm>
            <a:off x="403029" y="5481837"/>
            <a:ext cx="2330241" cy="893466"/>
          </a:xfrm>
          <a:prstGeom prst="wedgeRectCallout">
            <a:avLst>
              <a:gd name="adj1" fmla="val 9813"/>
              <a:gd name="adj2" fmla="val -948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同时，旧的数据版本要保留，并且在新的数据版本中，能够有信息可以直接拿到它。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8331929" y="5481837"/>
            <a:ext cx="2330241" cy="893466"/>
          </a:xfrm>
          <a:prstGeom prst="wedgeRectCallout">
            <a:avLst>
              <a:gd name="adj1" fmla="val 9813"/>
              <a:gd name="adj2" fmla="val -948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当前最新版本是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k=22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的事务更新的。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只存在最新版本，其他版本经过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事务的一致性视图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17971" y="3223260"/>
            <a:ext cx="1680535" cy="60811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id=15</a:t>
            </a:r>
          </a:p>
        </p:txBody>
      </p:sp>
      <p:sp>
        <p:nvSpPr>
          <p:cNvPr id="24" name="矩形 23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为每个事务构造了一个数组，用来保存这个事务启动时，当前存在但还没提交的所有事务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32864" y="3211830"/>
            <a:ext cx="1680535" cy="60811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id=17</a:t>
            </a:r>
          </a:p>
        </p:txBody>
      </p:sp>
      <p:sp>
        <p:nvSpPr>
          <p:cNvPr id="33" name="椭圆 32"/>
          <p:cNvSpPr/>
          <p:nvPr/>
        </p:nvSpPr>
        <p:spPr>
          <a:xfrm>
            <a:off x="6747757" y="3223260"/>
            <a:ext cx="1680535" cy="608114"/>
          </a:xfrm>
          <a:prstGeom prst="ellipse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id=19</a:t>
            </a:r>
          </a:p>
        </p:txBody>
      </p:sp>
      <p:sp>
        <p:nvSpPr>
          <p:cNvPr id="35" name="椭圆 34"/>
          <p:cNvSpPr/>
          <p:nvPr/>
        </p:nvSpPr>
        <p:spPr>
          <a:xfrm>
            <a:off x="1303078" y="3223260"/>
            <a:ext cx="1680535" cy="608114"/>
          </a:xfrm>
          <a:prstGeom prst="ellipse">
            <a:avLst/>
          </a:prstGeom>
          <a:solidFill>
            <a:schemeClr val="tx1">
              <a:lumMod val="5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id=14</a:t>
            </a:r>
          </a:p>
        </p:txBody>
      </p:sp>
      <p:sp>
        <p:nvSpPr>
          <p:cNvPr id="37" name="椭圆 36"/>
          <p:cNvSpPr/>
          <p:nvPr/>
        </p:nvSpPr>
        <p:spPr>
          <a:xfrm>
            <a:off x="8562650" y="3211830"/>
            <a:ext cx="1680535" cy="608114"/>
          </a:xfrm>
          <a:prstGeom prst="ellipse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id=25</a:t>
            </a:r>
          </a:p>
        </p:txBody>
      </p:sp>
      <p:sp>
        <p:nvSpPr>
          <p:cNvPr id="4" name="左大括号 3"/>
          <p:cNvSpPr/>
          <p:nvPr/>
        </p:nvSpPr>
        <p:spPr>
          <a:xfrm rot="16200000">
            <a:off x="1920460" y="3703320"/>
            <a:ext cx="445770" cy="88011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377543" y="3211830"/>
            <a:ext cx="1680535" cy="60811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id=27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354308" y="4455376"/>
            <a:ext cx="206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小于低水位，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说明是已提交的事务或自己事务生成，可见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10195479" y="3127927"/>
            <a:ext cx="441959" cy="2027083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534626" y="4405452"/>
            <a:ext cx="1763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大于等于高水位，是在我启动之后启动的事务的更新版本，不可见。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776110" y="2769617"/>
            <a:ext cx="44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绿色表示活跃的、未提交的事务数组中的元素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52" idx="2"/>
            <a:endCxn id="3" idx="0"/>
          </p:cNvCxnSpPr>
          <p:nvPr/>
        </p:nvCxnSpPr>
        <p:spPr>
          <a:xfrm>
            <a:off x="3958238" y="2070720"/>
            <a:ext cx="1" cy="115254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3" idx="2"/>
          </p:cNvCxnSpPr>
          <p:nvPr/>
        </p:nvCxnSpPr>
        <p:spPr>
          <a:xfrm>
            <a:off x="9385508" y="2075461"/>
            <a:ext cx="1" cy="1141111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536554" y="1762943"/>
            <a:ext cx="84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低水位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63824" y="1767684"/>
            <a:ext cx="84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水位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40321" y="4223975"/>
            <a:ext cx="1054910" cy="1236053"/>
          </a:xfrm>
          <a:prstGeom prst="wedgeRectCallout">
            <a:avLst>
              <a:gd name="adj1" fmla="val 78435"/>
              <a:gd name="adj2" fmla="val -1920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在前一张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幻灯片里每一个数据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左大括号 56"/>
          <p:cNvSpPr/>
          <p:nvPr/>
        </p:nvSpPr>
        <p:spPr>
          <a:xfrm rot="16200000">
            <a:off x="4610097" y="3190513"/>
            <a:ext cx="445770" cy="206692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051032" y="4455376"/>
            <a:ext cx="17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是数组内一员，说明是还没提交的事务生成的，不可见。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标注 69"/>
          <p:cNvSpPr/>
          <p:nvPr/>
        </p:nvSpPr>
        <p:spPr>
          <a:xfrm>
            <a:off x="6911556" y="1698386"/>
            <a:ext cx="1054910" cy="948604"/>
          </a:xfrm>
          <a:prstGeom prst="wedgeRectCallout">
            <a:avLst>
              <a:gd name="adj1" fmla="val 28774"/>
              <a:gd name="adj2" fmla="val 9806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启动瞬间，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已经提交了，但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还没有提交。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左大括号 70"/>
          <p:cNvSpPr/>
          <p:nvPr/>
        </p:nvSpPr>
        <p:spPr>
          <a:xfrm rot="16200000">
            <a:off x="7326911" y="3742512"/>
            <a:ext cx="445770" cy="88011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652198" y="4446861"/>
            <a:ext cx="206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不是数组内的一员，说明在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启动瞬间，这些事务已经提交了。可见。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43345" y="61231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利用了“所有数据都有多个版本”这个特性，实现了“秒级创建快照”的能力。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75846"/>
              </p:ext>
            </p:extLst>
          </p:nvPr>
        </p:nvGraphicFramePr>
        <p:xfrm>
          <a:off x="216187" y="1775886"/>
          <a:ext cx="658263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8">
                  <a:extLst>
                    <a:ext uri="{9D8B030D-6E8A-4147-A177-3AD203B41FA5}">
                      <a16:colId xmlns:a16="http://schemas.microsoft.com/office/drawing/2014/main" val="2787414109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前一个事物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B(101)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C(102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942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99,100,101,102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1605"/>
                  </a:ext>
                </a:extLst>
              </a:tr>
              <a:tr h="8673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 id=1;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6428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407671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7096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23655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启动前，系统里只有一个活跃事务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，行数据（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1700" y="293751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=90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91700" y="482727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=102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1700" y="547116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=101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457576" y="5753835"/>
            <a:ext cx="5830373" cy="648870"/>
          </a:xfrm>
          <a:custGeom>
            <a:avLst/>
            <a:gdLst>
              <a:gd name="connsiteX0" fmla="*/ 0 w 7184441"/>
              <a:gd name="connsiteY0" fmla="*/ 1592247 h 1592247"/>
              <a:gd name="connsiteX1" fmla="*/ 5909310 w 7184441"/>
              <a:gd name="connsiteY1" fmla="*/ 1386507 h 1592247"/>
              <a:gd name="connsiteX2" fmla="*/ 4983480 w 7184441"/>
              <a:gd name="connsiteY2" fmla="*/ 803577 h 1592247"/>
              <a:gd name="connsiteX3" fmla="*/ 7178040 w 7184441"/>
              <a:gd name="connsiteY3" fmla="*/ 666417 h 1592247"/>
              <a:gd name="connsiteX4" fmla="*/ 5646420 w 7184441"/>
              <a:gd name="connsiteY4" fmla="*/ 14907 h 1592247"/>
              <a:gd name="connsiteX0" fmla="*/ 0 w 7178040"/>
              <a:gd name="connsiteY0" fmla="*/ 925830 h 925830"/>
              <a:gd name="connsiteX1" fmla="*/ 5909310 w 7178040"/>
              <a:gd name="connsiteY1" fmla="*/ 720090 h 925830"/>
              <a:gd name="connsiteX2" fmla="*/ 4983480 w 7178040"/>
              <a:gd name="connsiteY2" fmla="*/ 137160 h 925830"/>
              <a:gd name="connsiteX3" fmla="*/ 7178040 w 7178040"/>
              <a:gd name="connsiteY3" fmla="*/ 0 h 925830"/>
              <a:gd name="connsiteX0" fmla="*/ 0 w 6114940"/>
              <a:gd name="connsiteY0" fmla="*/ 788670 h 788670"/>
              <a:gd name="connsiteX1" fmla="*/ 5909310 w 6114940"/>
              <a:gd name="connsiteY1" fmla="*/ 582930 h 788670"/>
              <a:gd name="connsiteX2" fmla="*/ 4983480 w 6114940"/>
              <a:gd name="connsiteY2" fmla="*/ 0 h 788670"/>
              <a:gd name="connsiteX0" fmla="*/ 0 w 6169584"/>
              <a:gd name="connsiteY0" fmla="*/ 788670 h 788670"/>
              <a:gd name="connsiteX1" fmla="*/ 5909310 w 6169584"/>
              <a:gd name="connsiteY1" fmla="*/ 582930 h 788670"/>
              <a:gd name="connsiteX2" fmla="*/ 5109210 w 6169584"/>
              <a:gd name="connsiteY2" fmla="*/ 91439 h 788670"/>
              <a:gd name="connsiteX3" fmla="*/ 4983480 w 6169584"/>
              <a:gd name="connsiteY3" fmla="*/ 0 h 788670"/>
              <a:gd name="connsiteX0" fmla="*/ 0 w 6150737"/>
              <a:gd name="connsiteY0" fmla="*/ 788670 h 788670"/>
              <a:gd name="connsiteX1" fmla="*/ 5909310 w 6150737"/>
              <a:gd name="connsiteY1" fmla="*/ 582930 h 788670"/>
              <a:gd name="connsiteX2" fmla="*/ 4983480 w 6150737"/>
              <a:gd name="connsiteY2" fmla="*/ 0 h 788670"/>
              <a:gd name="connsiteX0" fmla="*/ 0 w 6356336"/>
              <a:gd name="connsiteY0" fmla="*/ 788670 h 788670"/>
              <a:gd name="connsiteX1" fmla="*/ 6137910 w 6356336"/>
              <a:gd name="connsiteY1" fmla="*/ 502920 h 788670"/>
              <a:gd name="connsiteX2" fmla="*/ 4983480 w 6356336"/>
              <a:gd name="connsiteY2" fmla="*/ 0 h 788670"/>
              <a:gd name="connsiteX0" fmla="*/ 0 w 6290690"/>
              <a:gd name="connsiteY0" fmla="*/ 788670 h 799170"/>
              <a:gd name="connsiteX1" fmla="*/ 6137910 w 6290690"/>
              <a:gd name="connsiteY1" fmla="*/ 502920 h 799170"/>
              <a:gd name="connsiteX2" fmla="*/ 4983480 w 6290690"/>
              <a:gd name="connsiteY2" fmla="*/ 0 h 799170"/>
              <a:gd name="connsiteX0" fmla="*/ 0 w 6153836"/>
              <a:gd name="connsiteY0" fmla="*/ 788670 h 837834"/>
              <a:gd name="connsiteX1" fmla="*/ 5989320 w 6153836"/>
              <a:gd name="connsiteY1" fmla="*/ 582930 h 837834"/>
              <a:gd name="connsiteX2" fmla="*/ 4983480 w 6153836"/>
              <a:gd name="connsiteY2" fmla="*/ 0 h 837834"/>
              <a:gd name="connsiteX0" fmla="*/ 0 w 5989320"/>
              <a:gd name="connsiteY0" fmla="*/ 205740 h 254904"/>
              <a:gd name="connsiteX1" fmla="*/ 5989320 w 5989320"/>
              <a:gd name="connsiteY1" fmla="*/ 0 h 254904"/>
              <a:gd name="connsiteX0" fmla="*/ 0 w 6416907"/>
              <a:gd name="connsiteY0" fmla="*/ 220980 h 270144"/>
              <a:gd name="connsiteX1" fmla="*/ 5989320 w 6416907"/>
              <a:gd name="connsiteY1" fmla="*/ 15240 h 270144"/>
              <a:gd name="connsiteX2" fmla="*/ 5932170 w 6416907"/>
              <a:gd name="connsiteY2" fmla="*/ 15239 h 270144"/>
              <a:gd name="connsiteX0" fmla="*/ 0 w 6862785"/>
              <a:gd name="connsiteY0" fmla="*/ 550843 h 550843"/>
              <a:gd name="connsiteX1" fmla="*/ 6537960 w 6862785"/>
              <a:gd name="connsiteY1" fmla="*/ 2203 h 550843"/>
              <a:gd name="connsiteX2" fmla="*/ 5932170 w 6862785"/>
              <a:gd name="connsiteY2" fmla="*/ 345102 h 550843"/>
              <a:gd name="connsiteX0" fmla="*/ 0 w 6537960"/>
              <a:gd name="connsiteY0" fmla="*/ 822961 h 822961"/>
              <a:gd name="connsiteX1" fmla="*/ 6537960 w 6537960"/>
              <a:gd name="connsiteY1" fmla="*/ 274321 h 822961"/>
              <a:gd name="connsiteX2" fmla="*/ 4892040 w 6537960"/>
              <a:gd name="connsiteY2" fmla="*/ 0 h 822961"/>
              <a:gd name="connsiteX0" fmla="*/ 0 w 6537960"/>
              <a:gd name="connsiteY0" fmla="*/ 822961 h 822961"/>
              <a:gd name="connsiteX1" fmla="*/ 6537960 w 6537960"/>
              <a:gd name="connsiteY1" fmla="*/ 274321 h 822961"/>
              <a:gd name="connsiteX2" fmla="*/ 4972050 w 6537960"/>
              <a:gd name="connsiteY2" fmla="*/ 0 h 822961"/>
              <a:gd name="connsiteX0" fmla="*/ 0 w 6229350"/>
              <a:gd name="connsiteY0" fmla="*/ 822961 h 822961"/>
              <a:gd name="connsiteX1" fmla="*/ 6229350 w 6229350"/>
              <a:gd name="connsiteY1" fmla="*/ 582931 h 822961"/>
              <a:gd name="connsiteX2" fmla="*/ 4972050 w 6229350"/>
              <a:gd name="connsiteY2" fmla="*/ 0 h 822961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931918 h 956663"/>
              <a:gd name="connsiteX1" fmla="*/ 6229350 w 6229699"/>
              <a:gd name="connsiteY1" fmla="*/ 691888 h 956663"/>
              <a:gd name="connsiteX2" fmla="*/ 4972050 w 6229699"/>
              <a:gd name="connsiteY2" fmla="*/ 108957 h 956663"/>
              <a:gd name="connsiteX0" fmla="*/ 0 w 6229699"/>
              <a:gd name="connsiteY0" fmla="*/ 917977 h 942722"/>
              <a:gd name="connsiteX1" fmla="*/ 6229350 w 6229699"/>
              <a:gd name="connsiteY1" fmla="*/ 677947 h 942722"/>
              <a:gd name="connsiteX2" fmla="*/ 4972050 w 6229699"/>
              <a:gd name="connsiteY2" fmla="*/ 95016 h 942722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29699"/>
              <a:gd name="connsiteY0" fmla="*/ 822961 h 847706"/>
              <a:gd name="connsiteX1" fmla="*/ 6229350 w 6229699"/>
              <a:gd name="connsiteY1" fmla="*/ 582931 h 847706"/>
              <a:gd name="connsiteX2" fmla="*/ 4972050 w 6229699"/>
              <a:gd name="connsiteY2" fmla="*/ 0 h 847706"/>
              <a:gd name="connsiteX0" fmla="*/ 0 w 6288326"/>
              <a:gd name="connsiteY0" fmla="*/ 822961 h 847706"/>
              <a:gd name="connsiteX1" fmla="*/ 6229350 w 6288326"/>
              <a:gd name="connsiteY1" fmla="*/ 582931 h 847706"/>
              <a:gd name="connsiteX2" fmla="*/ 4972050 w 6288326"/>
              <a:gd name="connsiteY2" fmla="*/ 0 h 847706"/>
              <a:gd name="connsiteX0" fmla="*/ 0 w 6229699"/>
              <a:gd name="connsiteY0" fmla="*/ 1047508 h 1072253"/>
              <a:gd name="connsiteX1" fmla="*/ 6229350 w 6229699"/>
              <a:gd name="connsiteY1" fmla="*/ 807478 h 1072253"/>
              <a:gd name="connsiteX2" fmla="*/ 4972050 w 6229699"/>
              <a:gd name="connsiteY2" fmla="*/ 224547 h 1072253"/>
              <a:gd name="connsiteX0" fmla="*/ 0 w 5383981"/>
              <a:gd name="connsiteY0" fmla="*/ 1069023 h 1069023"/>
              <a:gd name="connsiteX1" fmla="*/ 5383530 w 5383981"/>
              <a:gd name="connsiteY1" fmla="*/ 714693 h 1069023"/>
              <a:gd name="connsiteX2" fmla="*/ 4972050 w 5383981"/>
              <a:gd name="connsiteY2" fmla="*/ 246062 h 1069023"/>
              <a:gd name="connsiteX0" fmla="*/ 0 w 5758728"/>
              <a:gd name="connsiteY0" fmla="*/ 1024883 h 1024883"/>
              <a:gd name="connsiteX1" fmla="*/ 5383530 w 5758728"/>
              <a:gd name="connsiteY1" fmla="*/ 670553 h 1024883"/>
              <a:gd name="connsiteX2" fmla="*/ 4972050 w 5758728"/>
              <a:gd name="connsiteY2" fmla="*/ 201922 h 1024883"/>
              <a:gd name="connsiteX0" fmla="*/ 0 w 5821442"/>
              <a:gd name="connsiteY0" fmla="*/ 828656 h 828656"/>
              <a:gd name="connsiteX1" fmla="*/ 5383530 w 5821442"/>
              <a:gd name="connsiteY1" fmla="*/ 474326 h 828656"/>
              <a:gd name="connsiteX2" fmla="*/ 4972050 w 5821442"/>
              <a:gd name="connsiteY2" fmla="*/ 5695 h 828656"/>
              <a:gd name="connsiteX0" fmla="*/ 0 w 5830373"/>
              <a:gd name="connsiteY0" fmla="*/ 648870 h 648870"/>
              <a:gd name="connsiteX1" fmla="*/ 5383530 w 5830373"/>
              <a:gd name="connsiteY1" fmla="*/ 294540 h 648870"/>
              <a:gd name="connsiteX2" fmla="*/ 4994910 w 5830373"/>
              <a:gd name="connsiteY2" fmla="*/ 8789 h 6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0373" h="648870">
                <a:moveTo>
                  <a:pt x="0" y="648870"/>
                </a:moveTo>
                <a:cubicBezTo>
                  <a:pt x="2539365" y="611722"/>
                  <a:pt x="4551045" y="401220"/>
                  <a:pt x="5383530" y="294540"/>
                </a:cubicBezTo>
                <a:cubicBezTo>
                  <a:pt x="6216015" y="187860"/>
                  <a:pt x="5768340" y="-48361"/>
                  <a:pt x="4994910" y="8789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标注 43"/>
          <p:cNvSpPr/>
          <p:nvPr/>
        </p:nvSpPr>
        <p:spPr>
          <a:xfrm>
            <a:off x="9448058" y="5323265"/>
            <a:ext cx="2330241" cy="653495"/>
          </a:xfrm>
          <a:prstGeom prst="wedgeRectCallout">
            <a:avLst>
              <a:gd name="adj1" fmla="val -65071"/>
              <a:gd name="adj2" fmla="val -5377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大于高水位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，不可见，所以使用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去读更早的版本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8687622" y="6229948"/>
            <a:ext cx="2330241" cy="536051"/>
          </a:xfrm>
          <a:prstGeom prst="wedgeRectCallout">
            <a:avLst>
              <a:gd name="adj1" fmla="val -44797"/>
              <a:gd name="adj2" fmla="val -8396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读取数据，读到最新的数据版本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8408675" y="3385649"/>
            <a:ext cx="730986" cy="1701633"/>
          </a:xfrm>
          <a:custGeom>
            <a:avLst/>
            <a:gdLst>
              <a:gd name="connsiteX0" fmla="*/ 22860 w 537210"/>
              <a:gd name="connsiteY0" fmla="*/ 502920 h 502920"/>
              <a:gd name="connsiteX1" fmla="*/ 537210 w 537210"/>
              <a:gd name="connsiteY1" fmla="*/ 297180 h 502920"/>
              <a:gd name="connsiteX2" fmla="*/ 537210 w 537210"/>
              <a:gd name="connsiteY2" fmla="*/ 297180 h 502920"/>
              <a:gd name="connsiteX3" fmla="*/ 0 w 537210"/>
              <a:gd name="connsiteY3" fmla="*/ 0 h 502920"/>
              <a:gd name="connsiteX0" fmla="*/ 22860 w 590420"/>
              <a:gd name="connsiteY0" fmla="*/ 502920 h 502920"/>
              <a:gd name="connsiteX1" fmla="*/ 537210 w 590420"/>
              <a:gd name="connsiteY1" fmla="*/ 297180 h 502920"/>
              <a:gd name="connsiteX2" fmla="*/ 584835 w 590420"/>
              <a:gd name="connsiteY2" fmla="*/ 111442 h 502920"/>
              <a:gd name="connsiteX3" fmla="*/ 0 w 590420"/>
              <a:gd name="connsiteY3" fmla="*/ 0 h 502920"/>
              <a:gd name="connsiteX0" fmla="*/ 22860 w 631957"/>
              <a:gd name="connsiteY0" fmla="*/ 502920 h 502920"/>
              <a:gd name="connsiteX1" fmla="*/ 532447 w 631957"/>
              <a:gd name="connsiteY1" fmla="*/ 359093 h 502920"/>
              <a:gd name="connsiteX2" fmla="*/ 584835 w 631957"/>
              <a:gd name="connsiteY2" fmla="*/ 111442 h 502920"/>
              <a:gd name="connsiteX3" fmla="*/ 0 w 631957"/>
              <a:gd name="connsiteY3" fmla="*/ 0 h 502920"/>
              <a:gd name="connsiteX0" fmla="*/ 22860 w 603173"/>
              <a:gd name="connsiteY0" fmla="*/ 502920 h 502920"/>
              <a:gd name="connsiteX1" fmla="*/ 532447 w 603173"/>
              <a:gd name="connsiteY1" fmla="*/ 359093 h 502920"/>
              <a:gd name="connsiteX2" fmla="*/ 541973 w 603173"/>
              <a:gd name="connsiteY2" fmla="*/ 140017 h 502920"/>
              <a:gd name="connsiteX3" fmla="*/ 0 w 603173"/>
              <a:gd name="connsiteY3" fmla="*/ 0 h 502920"/>
              <a:gd name="connsiteX0" fmla="*/ 22860 w 616740"/>
              <a:gd name="connsiteY0" fmla="*/ 502920 h 502920"/>
              <a:gd name="connsiteX1" fmla="*/ 532447 w 616740"/>
              <a:gd name="connsiteY1" fmla="*/ 359093 h 502920"/>
              <a:gd name="connsiteX2" fmla="*/ 541973 w 616740"/>
              <a:gd name="connsiteY2" fmla="*/ 140017 h 502920"/>
              <a:gd name="connsiteX3" fmla="*/ 0 w 616740"/>
              <a:gd name="connsiteY3" fmla="*/ 0 h 502920"/>
              <a:gd name="connsiteX0" fmla="*/ 22860 w 655465"/>
              <a:gd name="connsiteY0" fmla="*/ 502920 h 502920"/>
              <a:gd name="connsiteX1" fmla="*/ 532447 w 655465"/>
              <a:gd name="connsiteY1" fmla="*/ 359093 h 502920"/>
              <a:gd name="connsiteX2" fmla="*/ 541973 w 655465"/>
              <a:gd name="connsiteY2" fmla="*/ 140017 h 502920"/>
              <a:gd name="connsiteX3" fmla="*/ 0 w 655465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08581"/>
              <a:gd name="connsiteY0" fmla="*/ 502920 h 502920"/>
              <a:gd name="connsiteX1" fmla="*/ 465772 w 608581"/>
              <a:gd name="connsiteY1" fmla="*/ 392430 h 502920"/>
              <a:gd name="connsiteX2" fmla="*/ 541973 w 608581"/>
              <a:gd name="connsiteY2" fmla="*/ 140017 h 502920"/>
              <a:gd name="connsiteX3" fmla="*/ 0 w 608581"/>
              <a:gd name="connsiteY3" fmla="*/ 0 h 502920"/>
              <a:gd name="connsiteX0" fmla="*/ 22860 w 609848"/>
              <a:gd name="connsiteY0" fmla="*/ 502920 h 502920"/>
              <a:gd name="connsiteX1" fmla="*/ 465772 w 609848"/>
              <a:gd name="connsiteY1" fmla="*/ 392430 h 502920"/>
              <a:gd name="connsiteX2" fmla="*/ 541973 w 609848"/>
              <a:gd name="connsiteY2" fmla="*/ 140017 h 502920"/>
              <a:gd name="connsiteX3" fmla="*/ 0 w 609848"/>
              <a:gd name="connsiteY3" fmla="*/ 0 h 502920"/>
              <a:gd name="connsiteX0" fmla="*/ 22860 w 618211"/>
              <a:gd name="connsiteY0" fmla="*/ 502920 h 502920"/>
              <a:gd name="connsiteX1" fmla="*/ 465772 w 618211"/>
              <a:gd name="connsiteY1" fmla="*/ 392430 h 502920"/>
              <a:gd name="connsiteX2" fmla="*/ 541973 w 618211"/>
              <a:gd name="connsiteY2" fmla="*/ 140017 h 502920"/>
              <a:gd name="connsiteX3" fmla="*/ 0 w 618211"/>
              <a:gd name="connsiteY3" fmla="*/ 0 h 502920"/>
              <a:gd name="connsiteX0" fmla="*/ 22860 w 818350"/>
              <a:gd name="connsiteY0" fmla="*/ 502920 h 502920"/>
              <a:gd name="connsiteX1" fmla="*/ 465772 w 818350"/>
              <a:gd name="connsiteY1" fmla="*/ 392430 h 502920"/>
              <a:gd name="connsiteX2" fmla="*/ 541973 w 818350"/>
              <a:gd name="connsiteY2" fmla="*/ 140017 h 502920"/>
              <a:gd name="connsiteX3" fmla="*/ 0 w 818350"/>
              <a:gd name="connsiteY3" fmla="*/ 0 h 502920"/>
              <a:gd name="connsiteX0" fmla="*/ 22860 w 829439"/>
              <a:gd name="connsiteY0" fmla="*/ 502920 h 502920"/>
              <a:gd name="connsiteX1" fmla="*/ 465772 w 829439"/>
              <a:gd name="connsiteY1" fmla="*/ 392430 h 502920"/>
              <a:gd name="connsiteX2" fmla="*/ 541973 w 829439"/>
              <a:gd name="connsiteY2" fmla="*/ 140017 h 502920"/>
              <a:gd name="connsiteX3" fmla="*/ 0 w 829439"/>
              <a:gd name="connsiteY3" fmla="*/ 0 h 502920"/>
              <a:gd name="connsiteX0" fmla="*/ 22860 w 675339"/>
              <a:gd name="connsiteY0" fmla="*/ 502920 h 502920"/>
              <a:gd name="connsiteX1" fmla="*/ 465772 w 675339"/>
              <a:gd name="connsiteY1" fmla="*/ 392430 h 502920"/>
              <a:gd name="connsiteX2" fmla="*/ 541973 w 675339"/>
              <a:gd name="connsiteY2" fmla="*/ 140017 h 502920"/>
              <a:gd name="connsiteX3" fmla="*/ 0 w 675339"/>
              <a:gd name="connsiteY3" fmla="*/ 0 h 502920"/>
              <a:gd name="connsiteX0" fmla="*/ 22860 w 691768"/>
              <a:gd name="connsiteY0" fmla="*/ 502920 h 502920"/>
              <a:gd name="connsiteX1" fmla="*/ 565785 w 691768"/>
              <a:gd name="connsiteY1" fmla="*/ 373380 h 502920"/>
              <a:gd name="connsiteX2" fmla="*/ 541973 w 691768"/>
              <a:gd name="connsiteY2" fmla="*/ 140017 h 502920"/>
              <a:gd name="connsiteX3" fmla="*/ 0 w 691768"/>
              <a:gd name="connsiteY3" fmla="*/ 0 h 502920"/>
              <a:gd name="connsiteX0" fmla="*/ 22860 w 702349"/>
              <a:gd name="connsiteY0" fmla="*/ 502920 h 502920"/>
              <a:gd name="connsiteX1" fmla="*/ 565785 w 702349"/>
              <a:gd name="connsiteY1" fmla="*/ 373380 h 502920"/>
              <a:gd name="connsiteX2" fmla="*/ 541973 w 702349"/>
              <a:gd name="connsiteY2" fmla="*/ 140017 h 502920"/>
              <a:gd name="connsiteX3" fmla="*/ 0 w 702349"/>
              <a:gd name="connsiteY3" fmla="*/ 0 h 502920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0 w 676533"/>
              <a:gd name="connsiteY0" fmla="*/ 488633 h 488633"/>
              <a:gd name="connsiteX1" fmla="*/ 581025 w 676533"/>
              <a:gd name="connsiteY1" fmla="*/ 373380 h 488633"/>
              <a:gd name="connsiteX2" fmla="*/ 595313 w 676533"/>
              <a:gd name="connsiteY2" fmla="*/ 118136 h 488633"/>
              <a:gd name="connsiteX3" fmla="*/ 15240 w 676533"/>
              <a:gd name="connsiteY3" fmla="*/ 0 h 488633"/>
              <a:gd name="connsiteX0" fmla="*/ 0 w 730986"/>
              <a:gd name="connsiteY0" fmla="*/ 488633 h 488633"/>
              <a:gd name="connsiteX1" fmla="*/ 581025 w 730986"/>
              <a:gd name="connsiteY1" fmla="*/ 373380 h 488633"/>
              <a:gd name="connsiteX2" fmla="*/ 595313 w 730986"/>
              <a:gd name="connsiteY2" fmla="*/ 118136 h 488633"/>
              <a:gd name="connsiteX3" fmla="*/ 15240 w 730986"/>
              <a:gd name="connsiteY3" fmla="*/ 0 h 488633"/>
              <a:gd name="connsiteX0" fmla="*/ 0 w 730986"/>
              <a:gd name="connsiteY0" fmla="*/ 488633 h 488633"/>
              <a:gd name="connsiteX1" fmla="*/ 581025 w 730986"/>
              <a:gd name="connsiteY1" fmla="*/ 373380 h 488633"/>
              <a:gd name="connsiteX2" fmla="*/ 595313 w 730986"/>
              <a:gd name="connsiteY2" fmla="*/ 118136 h 488633"/>
              <a:gd name="connsiteX3" fmla="*/ 15240 w 730986"/>
              <a:gd name="connsiteY3" fmla="*/ 0 h 48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986" h="488633">
                <a:moveTo>
                  <a:pt x="0" y="488633"/>
                </a:moveTo>
                <a:cubicBezTo>
                  <a:pt x="190500" y="458153"/>
                  <a:pt x="474468" y="421369"/>
                  <a:pt x="581025" y="373380"/>
                </a:cubicBezTo>
                <a:cubicBezTo>
                  <a:pt x="825024" y="263492"/>
                  <a:pt x="727711" y="151791"/>
                  <a:pt x="595313" y="118136"/>
                </a:cubicBezTo>
                <a:cubicBezTo>
                  <a:pt x="485815" y="90302"/>
                  <a:pt x="272415" y="8805"/>
                  <a:pt x="1524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标注 48"/>
          <p:cNvSpPr/>
          <p:nvPr/>
        </p:nvSpPr>
        <p:spPr>
          <a:xfrm>
            <a:off x="9448058" y="4127629"/>
            <a:ext cx="2330241" cy="653495"/>
          </a:xfrm>
          <a:prstGeom prst="wedgeRectCallout">
            <a:avLst>
              <a:gd name="adj1" fmla="val -65071"/>
              <a:gd name="adj2" fmla="val -5377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依然大于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高水位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，不可见，所以使用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去读更早的版本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9435754" y="2565529"/>
            <a:ext cx="2330241" cy="653495"/>
          </a:xfrm>
          <a:prstGeom prst="wedgeRectCallout">
            <a:avLst>
              <a:gd name="adj1" fmla="val -89269"/>
              <a:gd name="adj2" fmla="val 581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比低水位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小，可见。得到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32" idx="0"/>
            <a:endCxn id="31" idx="2"/>
          </p:cNvCxnSpPr>
          <p:nvPr/>
        </p:nvCxnSpPr>
        <p:spPr>
          <a:xfrm flipV="1">
            <a:off x="7702090" y="5273040"/>
            <a:ext cx="0" cy="19812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1" idx="0"/>
          </p:cNvCxnSpPr>
          <p:nvPr/>
        </p:nvCxnSpPr>
        <p:spPr>
          <a:xfrm flipV="1">
            <a:off x="7702090" y="3383280"/>
            <a:ext cx="0" cy="144399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400015" y="5179867"/>
            <a:ext cx="697502" cy="454343"/>
          </a:xfrm>
          <a:custGeom>
            <a:avLst/>
            <a:gdLst>
              <a:gd name="connsiteX0" fmla="*/ 22860 w 537210"/>
              <a:gd name="connsiteY0" fmla="*/ 502920 h 502920"/>
              <a:gd name="connsiteX1" fmla="*/ 537210 w 537210"/>
              <a:gd name="connsiteY1" fmla="*/ 297180 h 502920"/>
              <a:gd name="connsiteX2" fmla="*/ 537210 w 537210"/>
              <a:gd name="connsiteY2" fmla="*/ 297180 h 502920"/>
              <a:gd name="connsiteX3" fmla="*/ 0 w 537210"/>
              <a:gd name="connsiteY3" fmla="*/ 0 h 502920"/>
              <a:gd name="connsiteX0" fmla="*/ 22860 w 590420"/>
              <a:gd name="connsiteY0" fmla="*/ 502920 h 502920"/>
              <a:gd name="connsiteX1" fmla="*/ 537210 w 590420"/>
              <a:gd name="connsiteY1" fmla="*/ 297180 h 502920"/>
              <a:gd name="connsiteX2" fmla="*/ 584835 w 590420"/>
              <a:gd name="connsiteY2" fmla="*/ 111442 h 502920"/>
              <a:gd name="connsiteX3" fmla="*/ 0 w 590420"/>
              <a:gd name="connsiteY3" fmla="*/ 0 h 502920"/>
              <a:gd name="connsiteX0" fmla="*/ 22860 w 631957"/>
              <a:gd name="connsiteY0" fmla="*/ 502920 h 502920"/>
              <a:gd name="connsiteX1" fmla="*/ 532447 w 631957"/>
              <a:gd name="connsiteY1" fmla="*/ 359093 h 502920"/>
              <a:gd name="connsiteX2" fmla="*/ 584835 w 631957"/>
              <a:gd name="connsiteY2" fmla="*/ 111442 h 502920"/>
              <a:gd name="connsiteX3" fmla="*/ 0 w 631957"/>
              <a:gd name="connsiteY3" fmla="*/ 0 h 502920"/>
              <a:gd name="connsiteX0" fmla="*/ 22860 w 603173"/>
              <a:gd name="connsiteY0" fmla="*/ 502920 h 502920"/>
              <a:gd name="connsiteX1" fmla="*/ 532447 w 603173"/>
              <a:gd name="connsiteY1" fmla="*/ 359093 h 502920"/>
              <a:gd name="connsiteX2" fmla="*/ 541973 w 603173"/>
              <a:gd name="connsiteY2" fmla="*/ 140017 h 502920"/>
              <a:gd name="connsiteX3" fmla="*/ 0 w 603173"/>
              <a:gd name="connsiteY3" fmla="*/ 0 h 502920"/>
              <a:gd name="connsiteX0" fmla="*/ 22860 w 616740"/>
              <a:gd name="connsiteY0" fmla="*/ 502920 h 502920"/>
              <a:gd name="connsiteX1" fmla="*/ 532447 w 616740"/>
              <a:gd name="connsiteY1" fmla="*/ 359093 h 502920"/>
              <a:gd name="connsiteX2" fmla="*/ 541973 w 616740"/>
              <a:gd name="connsiteY2" fmla="*/ 140017 h 502920"/>
              <a:gd name="connsiteX3" fmla="*/ 0 w 616740"/>
              <a:gd name="connsiteY3" fmla="*/ 0 h 502920"/>
              <a:gd name="connsiteX0" fmla="*/ 22860 w 655465"/>
              <a:gd name="connsiteY0" fmla="*/ 502920 h 502920"/>
              <a:gd name="connsiteX1" fmla="*/ 532447 w 655465"/>
              <a:gd name="connsiteY1" fmla="*/ 359093 h 502920"/>
              <a:gd name="connsiteX2" fmla="*/ 541973 w 655465"/>
              <a:gd name="connsiteY2" fmla="*/ 140017 h 502920"/>
              <a:gd name="connsiteX3" fmla="*/ 0 w 655465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59310"/>
              <a:gd name="connsiteY0" fmla="*/ 502920 h 502920"/>
              <a:gd name="connsiteX1" fmla="*/ 532447 w 659310"/>
              <a:gd name="connsiteY1" fmla="*/ 359093 h 502920"/>
              <a:gd name="connsiteX2" fmla="*/ 541973 w 659310"/>
              <a:gd name="connsiteY2" fmla="*/ 140017 h 502920"/>
              <a:gd name="connsiteX3" fmla="*/ 0 w 659310"/>
              <a:gd name="connsiteY3" fmla="*/ 0 h 502920"/>
              <a:gd name="connsiteX0" fmla="*/ 22860 w 608581"/>
              <a:gd name="connsiteY0" fmla="*/ 502920 h 502920"/>
              <a:gd name="connsiteX1" fmla="*/ 465772 w 608581"/>
              <a:gd name="connsiteY1" fmla="*/ 392430 h 502920"/>
              <a:gd name="connsiteX2" fmla="*/ 541973 w 608581"/>
              <a:gd name="connsiteY2" fmla="*/ 140017 h 502920"/>
              <a:gd name="connsiteX3" fmla="*/ 0 w 608581"/>
              <a:gd name="connsiteY3" fmla="*/ 0 h 502920"/>
              <a:gd name="connsiteX0" fmla="*/ 22860 w 609848"/>
              <a:gd name="connsiteY0" fmla="*/ 502920 h 502920"/>
              <a:gd name="connsiteX1" fmla="*/ 465772 w 609848"/>
              <a:gd name="connsiteY1" fmla="*/ 392430 h 502920"/>
              <a:gd name="connsiteX2" fmla="*/ 541973 w 609848"/>
              <a:gd name="connsiteY2" fmla="*/ 140017 h 502920"/>
              <a:gd name="connsiteX3" fmla="*/ 0 w 609848"/>
              <a:gd name="connsiteY3" fmla="*/ 0 h 502920"/>
              <a:gd name="connsiteX0" fmla="*/ 22860 w 618211"/>
              <a:gd name="connsiteY0" fmla="*/ 502920 h 502920"/>
              <a:gd name="connsiteX1" fmla="*/ 465772 w 618211"/>
              <a:gd name="connsiteY1" fmla="*/ 392430 h 502920"/>
              <a:gd name="connsiteX2" fmla="*/ 541973 w 618211"/>
              <a:gd name="connsiteY2" fmla="*/ 140017 h 502920"/>
              <a:gd name="connsiteX3" fmla="*/ 0 w 618211"/>
              <a:gd name="connsiteY3" fmla="*/ 0 h 502920"/>
              <a:gd name="connsiteX0" fmla="*/ 22860 w 818350"/>
              <a:gd name="connsiteY0" fmla="*/ 502920 h 502920"/>
              <a:gd name="connsiteX1" fmla="*/ 465772 w 818350"/>
              <a:gd name="connsiteY1" fmla="*/ 392430 h 502920"/>
              <a:gd name="connsiteX2" fmla="*/ 541973 w 818350"/>
              <a:gd name="connsiteY2" fmla="*/ 140017 h 502920"/>
              <a:gd name="connsiteX3" fmla="*/ 0 w 818350"/>
              <a:gd name="connsiteY3" fmla="*/ 0 h 502920"/>
              <a:gd name="connsiteX0" fmla="*/ 22860 w 829439"/>
              <a:gd name="connsiteY0" fmla="*/ 502920 h 502920"/>
              <a:gd name="connsiteX1" fmla="*/ 465772 w 829439"/>
              <a:gd name="connsiteY1" fmla="*/ 392430 h 502920"/>
              <a:gd name="connsiteX2" fmla="*/ 541973 w 829439"/>
              <a:gd name="connsiteY2" fmla="*/ 140017 h 502920"/>
              <a:gd name="connsiteX3" fmla="*/ 0 w 829439"/>
              <a:gd name="connsiteY3" fmla="*/ 0 h 502920"/>
              <a:gd name="connsiteX0" fmla="*/ 22860 w 675339"/>
              <a:gd name="connsiteY0" fmla="*/ 502920 h 502920"/>
              <a:gd name="connsiteX1" fmla="*/ 465772 w 675339"/>
              <a:gd name="connsiteY1" fmla="*/ 392430 h 502920"/>
              <a:gd name="connsiteX2" fmla="*/ 541973 w 675339"/>
              <a:gd name="connsiteY2" fmla="*/ 140017 h 502920"/>
              <a:gd name="connsiteX3" fmla="*/ 0 w 675339"/>
              <a:gd name="connsiteY3" fmla="*/ 0 h 502920"/>
              <a:gd name="connsiteX0" fmla="*/ 22860 w 691768"/>
              <a:gd name="connsiteY0" fmla="*/ 502920 h 502920"/>
              <a:gd name="connsiteX1" fmla="*/ 565785 w 691768"/>
              <a:gd name="connsiteY1" fmla="*/ 373380 h 502920"/>
              <a:gd name="connsiteX2" fmla="*/ 541973 w 691768"/>
              <a:gd name="connsiteY2" fmla="*/ 140017 h 502920"/>
              <a:gd name="connsiteX3" fmla="*/ 0 w 691768"/>
              <a:gd name="connsiteY3" fmla="*/ 0 h 502920"/>
              <a:gd name="connsiteX0" fmla="*/ 22860 w 702349"/>
              <a:gd name="connsiteY0" fmla="*/ 502920 h 502920"/>
              <a:gd name="connsiteX1" fmla="*/ 565785 w 702349"/>
              <a:gd name="connsiteY1" fmla="*/ 373380 h 502920"/>
              <a:gd name="connsiteX2" fmla="*/ 541973 w 702349"/>
              <a:gd name="connsiteY2" fmla="*/ 140017 h 502920"/>
              <a:gd name="connsiteX3" fmla="*/ 0 w 702349"/>
              <a:gd name="connsiteY3" fmla="*/ 0 h 502920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0 w 653621"/>
              <a:gd name="connsiteY0" fmla="*/ 488633 h 488633"/>
              <a:gd name="connsiteX1" fmla="*/ 581025 w 653621"/>
              <a:gd name="connsiteY1" fmla="*/ 373380 h 488633"/>
              <a:gd name="connsiteX2" fmla="*/ 557213 w 653621"/>
              <a:gd name="connsiteY2" fmla="*/ 140017 h 488633"/>
              <a:gd name="connsiteX3" fmla="*/ 15240 w 653621"/>
              <a:gd name="connsiteY3" fmla="*/ 0 h 488633"/>
              <a:gd name="connsiteX0" fmla="*/ 53340 w 697502"/>
              <a:gd name="connsiteY0" fmla="*/ 454343 h 454343"/>
              <a:gd name="connsiteX1" fmla="*/ 634365 w 697502"/>
              <a:gd name="connsiteY1" fmla="*/ 339090 h 454343"/>
              <a:gd name="connsiteX2" fmla="*/ 610553 w 697502"/>
              <a:gd name="connsiteY2" fmla="*/ 105727 h 454343"/>
              <a:gd name="connsiteX3" fmla="*/ 0 w 697502"/>
              <a:gd name="connsiteY3" fmla="*/ 0 h 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02" h="454343">
                <a:moveTo>
                  <a:pt x="53340" y="454343"/>
                </a:moveTo>
                <a:cubicBezTo>
                  <a:pt x="243840" y="423863"/>
                  <a:pt x="541496" y="397193"/>
                  <a:pt x="634365" y="339090"/>
                </a:cubicBezTo>
                <a:cubicBezTo>
                  <a:pt x="727234" y="280987"/>
                  <a:pt x="716281" y="162242"/>
                  <a:pt x="610553" y="105727"/>
                </a:cubicBezTo>
                <a:cubicBezTo>
                  <a:pt x="504825" y="49212"/>
                  <a:pt x="89535" y="43815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更容易记住的法则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2052" y="1530170"/>
            <a:ext cx="9416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语句执行时，未提交的数据版本，不可见；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版本已提交，但是是在视图创建后提交的，不可见。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，数据版本已提交，而且是在视图创建前提交的，可见。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，更新数据时都是先读后写，而且这个读，只能是当前读（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read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）。另外加锁的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语句也是当前读。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54516"/>
              </p:ext>
            </p:extLst>
          </p:nvPr>
        </p:nvGraphicFramePr>
        <p:xfrm>
          <a:off x="1770667" y="2587416"/>
          <a:ext cx="493697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B(101)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C(102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942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99,100,101,102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1605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407671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 id=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7096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23655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6785960" y="2574993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=90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85960" y="4596765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=102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85960" y="5265263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=101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5" idx="0"/>
            <a:endCxn id="24" idx="2"/>
          </p:cNvCxnSpPr>
          <p:nvPr/>
        </p:nvCxnSpPr>
        <p:spPr>
          <a:xfrm flipV="1">
            <a:off x="7496350" y="5042535"/>
            <a:ext cx="0" cy="222728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0"/>
          </p:cNvCxnSpPr>
          <p:nvPr/>
        </p:nvCxnSpPr>
        <p:spPr>
          <a:xfrm flipV="1">
            <a:off x="7496350" y="3152775"/>
            <a:ext cx="0" cy="144399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9161434" y="5384285"/>
            <a:ext cx="2330241" cy="653495"/>
          </a:xfrm>
          <a:prstGeom prst="wedgeRectCallout">
            <a:avLst>
              <a:gd name="adj1" fmla="val -87307"/>
              <a:gd name="adj2" fmla="val -31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还没提交，属于情况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9161433" y="4611768"/>
            <a:ext cx="2330241" cy="653495"/>
          </a:xfrm>
          <a:prstGeom prst="wedgeRectCallout">
            <a:avLst>
              <a:gd name="adj1" fmla="val -87307"/>
              <a:gd name="adj2" fmla="val -31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虽然提交了，但是是在视图数组创建后提交的，属于情况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9161432" y="2606193"/>
            <a:ext cx="2330241" cy="653495"/>
          </a:xfrm>
          <a:prstGeom prst="wedgeRectCallout">
            <a:avLst>
              <a:gd name="adj1" fmla="val -87307"/>
              <a:gd name="adj2" fmla="val -31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是在视图数组创建之前提交的，可见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7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868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变一下事务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00362"/>
              </p:ext>
            </p:extLst>
          </p:nvPr>
        </p:nvGraphicFramePr>
        <p:xfrm>
          <a:off x="216187" y="1330116"/>
          <a:ext cx="6582632" cy="547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58">
                  <a:extLst>
                    <a:ext uri="{9D8B030D-6E8A-4147-A177-3AD203B41FA5}">
                      <a16:colId xmlns:a16="http://schemas.microsoft.com/office/drawing/2014/main" val="2787414109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1645658">
                  <a:extLst>
                    <a:ext uri="{9D8B030D-6E8A-4147-A177-3AD203B41FA5}">
                      <a16:colId xmlns:a16="http://schemas.microsoft.com/office/drawing/2014/main" val="1704343004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前一个事物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B(101)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C(102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9426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一致性事务数组：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99,100,101,102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41605"/>
                  </a:ext>
                </a:extLst>
              </a:tr>
              <a:tr h="53297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 id=1;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66428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snapshot;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407671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</a:p>
                    <a:p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k=k+1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709673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k=k+1 where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5882"/>
                  </a:ext>
                </a:extLst>
              </a:tr>
              <a:tr h="55196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k from t where id=1;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40301"/>
                  </a:ext>
                </a:extLst>
              </a:tr>
              <a:tr h="236558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09182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3749040" y="901284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但稍后再提交。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1700" y="249174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=90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91700" y="438150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=102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1700" y="5935980"/>
            <a:ext cx="1420780" cy="445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=101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9556302" y="4000633"/>
            <a:ext cx="2330241" cy="910011"/>
          </a:xfrm>
          <a:prstGeom prst="wedgeRectCallout">
            <a:avLst>
              <a:gd name="adj1" fmla="val -97281"/>
              <a:gd name="adj2" fmla="val 2052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未提交，但（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）这个版本的数据已经生成了。而且对于事务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是最新版本。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但此时持有了该行的写锁。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endCxn id="31" idx="2"/>
          </p:cNvCxnSpPr>
          <p:nvPr/>
        </p:nvCxnSpPr>
        <p:spPr>
          <a:xfrm flipV="1">
            <a:off x="7702090" y="4827270"/>
            <a:ext cx="0" cy="1075353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5" idx="2"/>
          </p:cNvCxnSpPr>
          <p:nvPr/>
        </p:nvCxnSpPr>
        <p:spPr>
          <a:xfrm flipV="1">
            <a:off x="7702090" y="2937510"/>
            <a:ext cx="0" cy="1554480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标注 21"/>
          <p:cNvSpPr/>
          <p:nvPr/>
        </p:nvSpPr>
        <p:spPr>
          <a:xfrm>
            <a:off x="8817162" y="5364946"/>
            <a:ext cx="2330241" cy="445770"/>
          </a:xfrm>
          <a:prstGeom prst="wedgeRectCallout">
            <a:avLst>
              <a:gd name="adj1" fmla="val -217946"/>
              <a:gd name="adj2" fmla="val -32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当前读，必须加读锁，因此进入锁等待。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9129582" y="6223108"/>
            <a:ext cx="2330241" cy="445770"/>
          </a:xfrm>
          <a:prstGeom prst="wedgeRectCallout">
            <a:avLst>
              <a:gd name="adj1" fmla="val -76680"/>
              <a:gd name="adj2" fmla="val -2710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直到事务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提交，释放写锁，事务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才能加锁并生成最新数据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2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事务到底是隔离的还是不隔离的？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1211443"/>
            <a:ext cx="41262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t(id, c) values(1,1),(2,2),(3,3),(4,4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3088880"/>
            <a:ext cx="2571749" cy="34977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4300" y="2811881"/>
            <a:ext cx="235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什么情况下会出现如图的现象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47367"/>
              </p:ext>
            </p:extLst>
          </p:nvPr>
        </p:nvGraphicFramePr>
        <p:xfrm>
          <a:off x="5879827" y="2431852"/>
          <a:ext cx="5120640" cy="202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567139506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314656320"/>
                    </a:ext>
                  </a:extLst>
                </a:gridCol>
              </a:tblGrid>
              <a:tr h="291787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79230"/>
                  </a:ext>
                </a:extLst>
              </a:tr>
              <a:tr h="48631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30106"/>
                  </a:ext>
                </a:extLst>
              </a:tr>
              <a:tr h="5669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c=c+1;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41014"/>
                  </a:ext>
                </a:extLst>
              </a:tr>
              <a:tr h="680837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c=0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where id=c;</a:t>
                      </a:r>
                    </a:p>
                    <a:p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t;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68378"/>
                  </a:ext>
                </a:extLst>
              </a:tr>
            </a:tbl>
          </a:graphicData>
        </a:graphic>
      </p:graphicFrame>
      <p:sp>
        <p:nvSpPr>
          <p:cNvPr id="18" name="矩形标注 17"/>
          <p:cNvSpPr/>
          <p:nvPr/>
        </p:nvSpPr>
        <p:spPr>
          <a:xfrm>
            <a:off x="2868929" y="2917908"/>
            <a:ext cx="2330241" cy="453942"/>
          </a:xfrm>
          <a:prstGeom prst="wedgeRectCallout">
            <a:avLst>
              <a:gd name="adj1" fmla="val 74887"/>
              <a:gd name="adj2" fmla="val -6865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建立一致性视图，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为快照读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8933116" y="4979118"/>
            <a:ext cx="2330241" cy="453942"/>
          </a:xfrm>
          <a:prstGeom prst="wedgeRectCallout">
            <a:avLst>
              <a:gd name="adj1" fmla="val -14876"/>
              <a:gd name="adj2" fmla="val -35822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修改并提交，是的没有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c==id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688828" y="5409520"/>
            <a:ext cx="2330241" cy="1177150"/>
          </a:xfrm>
          <a:prstGeom prst="wedgeRectCallout">
            <a:avLst>
              <a:gd name="adj1" fmla="val -28120"/>
              <a:gd name="adj2" fmla="val -14945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读，但没有符合要求的记录，所以很快返回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语句跳过超过高水位事务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更新版本，依然读取自己的版本。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6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655</TotalTime>
  <Words>1736</Words>
  <Application>Microsoft Office PowerPoint</Application>
  <PresentationFormat>宽屏</PresentationFormat>
  <Paragraphs>244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  <vt:lpstr>08 | 事务到底是隔离的还是不隔离的？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563</cp:revision>
  <dcterms:created xsi:type="dcterms:W3CDTF">2019-05-08T15:02:17Z</dcterms:created>
  <dcterms:modified xsi:type="dcterms:W3CDTF">2020-01-19T07:58:53Z</dcterms:modified>
</cp:coreProperties>
</file>