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69" autoAdjust="0"/>
    <p:restoredTop sz="91387" autoAdjust="0"/>
  </p:normalViewPr>
  <p:slideViewPr>
    <p:cSldViewPr snapToGrid="0">
      <p:cViewPr varScale="1">
        <p:scale>
          <a:sx n="110" d="100"/>
          <a:sy n="110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655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252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835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174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579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699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007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929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幻读是什么，幻读有什么问题？</a:t>
            </a:r>
          </a:p>
        </p:txBody>
      </p:sp>
      <p:sp>
        <p:nvSpPr>
          <p:cNvPr id="4" name="矩形 3"/>
          <p:cNvSpPr/>
          <p:nvPr/>
        </p:nvSpPr>
        <p:spPr>
          <a:xfrm>
            <a:off x="4494362" y="1863332"/>
            <a:ext cx="74944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准备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CREATE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 `t` (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`id`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NOT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`c`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`d`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(`id`),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`c` (`c`)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ENGINE=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values(0,0,0),(5,5,5),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(10,10,10),(15,15,15),(20,20,20),(25,25,25);</a:t>
            </a: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幻读是什么，幻读有什么问题？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33882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幻读是什么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299" y="1315774"/>
            <a:ext cx="101550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begin;</a:t>
            </a:r>
          </a:p>
          <a:p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t where d=5 for update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执行后，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id=5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这行会加一个写锁。写锁在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语句时释放。</a:t>
            </a:r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commit;</a:t>
            </a:r>
          </a:p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如果只在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id=5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这一行加了锁，而其他行不加锁，会怎么样？</a:t>
            </a:r>
          </a:p>
        </p:txBody>
      </p:sp>
      <p:sp>
        <p:nvSpPr>
          <p:cNvPr id="11" name="矩形标注 10"/>
          <p:cNvSpPr/>
          <p:nvPr/>
        </p:nvSpPr>
        <p:spPr>
          <a:xfrm>
            <a:off x="5038912" y="3878088"/>
            <a:ext cx="3002429" cy="661106"/>
          </a:xfrm>
          <a:prstGeom prst="wedgeRectCallout">
            <a:avLst>
              <a:gd name="adj1" fmla="val -4958"/>
              <a:gd name="adj2" fmla="val -104292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线程正在请求或者持有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MDL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写锁，把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语句堵住了。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83202" y="5522204"/>
            <a:ext cx="69087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关于“幻读”：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级别下，快照读不会看到幻读，而当前读才会读到最新的数据，从而产生幻读。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，幻读仅专指“看到新插入的行”。</a:t>
            </a:r>
            <a:r>
              <a:rPr lang="en-US" altLang="zh-CN" sz="16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sessionB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修改结果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能被</a:t>
            </a:r>
            <a:r>
              <a:rPr lang="en-US" altLang="zh-CN" sz="16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sessionA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当前读看到，不叫幻读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051882"/>
              </p:ext>
            </p:extLst>
          </p:nvPr>
        </p:nvGraphicFramePr>
        <p:xfrm>
          <a:off x="114295" y="2371142"/>
          <a:ext cx="10155093" cy="307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5031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3385031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  <a:gridCol w="3385031">
                  <a:extLst>
                    <a:ext uri="{9D8B030D-6E8A-4147-A177-3AD203B41FA5}">
                      <a16:colId xmlns:a16="http://schemas.microsoft.com/office/drawing/2014/main" val="3798322165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 where d=5 for update;</a:t>
                      </a:r>
                    </a:p>
                    <a:p>
                      <a:r>
                        <a:rPr lang="en-US" altLang="zh-CN" sz="1400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result: (5,5,5)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d=5 where id=0;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 where d=5 for update;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result: (0,0,5),(5,5,5)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t values(1,1,5);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668628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 where d=5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for update;</a:t>
                      </a:r>
                    </a:p>
                    <a:p>
                      <a:r>
                        <a:rPr lang="en-US" altLang="zh-CN" sz="1400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result</a:t>
                      </a:r>
                      <a:r>
                        <a:rPr lang="en-US" altLang="zh-CN" sz="1400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: (0,0,5),(1,1,5),(5,5,5)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358127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683387"/>
                  </a:ext>
                </a:extLst>
              </a:tr>
            </a:tbl>
          </a:graphicData>
        </a:graphic>
      </p:graphicFrame>
      <p:sp>
        <p:nvSpPr>
          <p:cNvPr id="10" name="矩形标注 9"/>
          <p:cNvSpPr/>
          <p:nvPr/>
        </p:nvSpPr>
        <p:spPr>
          <a:xfrm>
            <a:off x="114295" y="5865472"/>
            <a:ext cx="3002429" cy="661106"/>
          </a:xfrm>
          <a:prstGeom prst="wedgeRectCallout">
            <a:avLst>
              <a:gd name="adj1" fmla="val -4958"/>
              <a:gd name="adj2" fmla="val -104292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 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都是当前读，读最新版本的数据。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3690627" y="5645928"/>
            <a:ext cx="1592574" cy="661106"/>
          </a:xfrm>
          <a:prstGeom prst="wedgeRectCallout">
            <a:avLst>
              <a:gd name="adj1" fmla="val -83835"/>
              <a:gd name="adj2" fmla="val -146006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这里就是“幻读”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4017197" y="4551409"/>
            <a:ext cx="1585317" cy="661106"/>
          </a:xfrm>
          <a:prstGeom prst="wedgeRectCallout">
            <a:avLst>
              <a:gd name="adj1" fmla="val -76577"/>
              <a:gd name="adj2" fmla="val -139420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这里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是“幻读”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022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幻读是什么，幻读有什么问题？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95465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幻读有什么问题？破坏语义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299" y="1315774"/>
            <a:ext cx="10155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破坏了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 A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在一开始声明“我要把所有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d=5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的行锁住，不准别的事务进行读写操作”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实际上因为后来的更新和插入，导致出现了新的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d=5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但没锁住它们。</a:t>
            </a:r>
          </a:p>
        </p:txBody>
      </p:sp>
      <p:sp>
        <p:nvSpPr>
          <p:cNvPr id="11" name="矩形标注 10"/>
          <p:cNvSpPr/>
          <p:nvPr/>
        </p:nvSpPr>
        <p:spPr>
          <a:xfrm>
            <a:off x="5038912" y="3878088"/>
            <a:ext cx="3002429" cy="661106"/>
          </a:xfrm>
          <a:prstGeom prst="wedgeRectCallout">
            <a:avLst>
              <a:gd name="adj1" fmla="val -4958"/>
              <a:gd name="adj2" fmla="val -104292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线程正在请求或者持有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MDL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写锁，把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语句堵住了。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38912" y="5967694"/>
            <a:ext cx="69087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下一页描述破坏数据的一致性是更严重的。</a:t>
            </a:r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112730"/>
              </p:ext>
            </p:extLst>
          </p:nvPr>
        </p:nvGraphicFramePr>
        <p:xfrm>
          <a:off x="114295" y="2371142"/>
          <a:ext cx="10155093" cy="286205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385031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3385031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  <a:gridCol w="3385031">
                  <a:extLst>
                    <a:ext uri="{9D8B030D-6E8A-4147-A177-3AD203B41FA5}">
                      <a16:colId xmlns:a16="http://schemas.microsoft.com/office/drawing/2014/main" val="3798322165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 where d=5 for update;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d=5 where id=0;</a:t>
                      </a: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set c=5 where id=0;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 where d=5 for update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t values(1,1,5);</a:t>
                      </a: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c=5 where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id=1;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668628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 where d=5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for update;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358127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683387"/>
                  </a:ext>
                </a:extLst>
              </a:tr>
            </a:tbl>
          </a:graphicData>
        </a:graphic>
      </p:graphicFrame>
      <p:sp>
        <p:nvSpPr>
          <p:cNvPr id="10" name="矩形标注 9"/>
          <p:cNvSpPr/>
          <p:nvPr/>
        </p:nvSpPr>
        <p:spPr>
          <a:xfrm>
            <a:off x="114295" y="5865472"/>
            <a:ext cx="3002429" cy="661106"/>
          </a:xfrm>
          <a:prstGeom prst="wedgeRectCallout">
            <a:avLst>
              <a:gd name="adj1" fmla="val -4958"/>
              <a:gd name="adj2" fmla="val -104292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 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都是当前读，读最新版本的数据。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4486914" y="2261705"/>
            <a:ext cx="2205226" cy="661106"/>
          </a:xfrm>
          <a:prstGeom prst="wedgeRectCallout">
            <a:avLst>
              <a:gd name="adj1" fmla="val -96632"/>
              <a:gd name="adj2" fmla="val 65820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仅仅是给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id=5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这一行加了行锁，其他行都没有加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7131791" y="2711704"/>
            <a:ext cx="4725912" cy="534110"/>
          </a:xfrm>
          <a:prstGeom prst="wedgeRectCallout">
            <a:avLst>
              <a:gd name="adj1" fmla="val -71354"/>
              <a:gd name="adj2" fmla="val 63277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但是其他线程可以修改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不等于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的行，把行的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改成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但破坏了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 A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的“锁住所有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d=5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”的加锁声明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7466088" y="4843591"/>
            <a:ext cx="4725912" cy="534110"/>
          </a:xfrm>
          <a:prstGeom prst="wedgeRectCallout">
            <a:avLst>
              <a:gd name="adj1" fmla="val -42955"/>
              <a:gd name="adj2" fmla="val -96879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这个更是破坏，直接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了一个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d=5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的记录。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558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幻读是什么，幻读有什么问题？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647152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幻读有什么问题？破坏数据一致性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299" y="1315774"/>
            <a:ext cx="101550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数据的一致性，不仅仅是数据内部数据状态的一致性，还包括数据和日志在逻辑上的一致性。</a:t>
            </a:r>
          </a:p>
        </p:txBody>
      </p:sp>
      <p:sp>
        <p:nvSpPr>
          <p:cNvPr id="11" name="矩形标注 10"/>
          <p:cNvSpPr/>
          <p:nvPr/>
        </p:nvSpPr>
        <p:spPr>
          <a:xfrm>
            <a:off x="5038912" y="3878088"/>
            <a:ext cx="3002429" cy="661106"/>
          </a:xfrm>
          <a:prstGeom prst="wedgeRectCallout">
            <a:avLst>
              <a:gd name="adj1" fmla="val -4958"/>
              <a:gd name="adj2" fmla="val -104292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线程正在请求或者持有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MDL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写锁，把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语句堵住了。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958541"/>
              </p:ext>
            </p:extLst>
          </p:nvPr>
        </p:nvGraphicFramePr>
        <p:xfrm>
          <a:off x="114296" y="1772458"/>
          <a:ext cx="10155093" cy="307541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378204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3391858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  <a:gridCol w="3385031">
                  <a:extLst>
                    <a:ext uri="{9D8B030D-6E8A-4147-A177-3AD203B41FA5}">
                      <a16:colId xmlns:a16="http://schemas.microsoft.com/office/drawing/2014/main" val="3798322165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 where d=5 for update;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d=100 where d=5;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d=5 where id=0;</a:t>
                      </a: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set c=5 where id=0;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 where d=5 for update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t values(1,1,5);</a:t>
                      </a: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c=5 where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id=1;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668628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 where d=5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for update;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358127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683387"/>
                  </a:ext>
                </a:extLst>
              </a:tr>
            </a:tbl>
          </a:graphicData>
        </a:graphic>
      </p:graphicFrame>
      <p:sp>
        <p:nvSpPr>
          <p:cNvPr id="13" name="矩形标注 12"/>
          <p:cNvSpPr/>
          <p:nvPr/>
        </p:nvSpPr>
        <p:spPr>
          <a:xfrm>
            <a:off x="4089229" y="2010921"/>
            <a:ext cx="2205226" cy="661106"/>
          </a:xfrm>
          <a:prstGeom prst="wedgeRectCallout">
            <a:avLst>
              <a:gd name="adj1" fmla="val -96632"/>
              <a:gd name="adj2" fmla="val 65820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id=5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5,5,100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7131791" y="2711704"/>
            <a:ext cx="1481267" cy="534110"/>
          </a:xfrm>
          <a:prstGeom prst="wedgeRectCallout">
            <a:avLst>
              <a:gd name="adj1" fmla="val -92263"/>
              <a:gd name="adj2" fmla="val 30141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id=0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0,5,5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7466088" y="4843591"/>
            <a:ext cx="4725912" cy="534110"/>
          </a:xfrm>
          <a:prstGeom prst="wedgeRectCallout">
            <a:avLst>
              <a:gd name="adj1" fmla="val -33281"/>
              <a:gd name="adj2" fmla="val -146582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多了一行：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1,5,5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966004"/>
            <a:ext cx="1015508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中的内容：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set d=5 where id=0; /*(0,0,5)*/</a:t>
            </a: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t set c=5 where id=0; /*(0,5,5)*/</a:t>
            </a:r>
          </a:p>
          <a:p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values(1,1,5); /*(1,1,5)*/</a:t>
            </a: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t set c=5 where id=1; /*(1,5,5)*/</a:t>
            </a:r>
          </a:p>
          <a:p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t set d=100 where d=5;/*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d=5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的行，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改成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100*/</a:t>
            </a:r>
          </a:p>
        </p:txBody>
      </p:sp>
      <p:sp>
        <p:nvSpPr>
          <p:cNvPr id="3" name="右弧形箭头 2"/>
          <p:cNvSpPr/>
          <p:nvPr/>
        </p:nvSpPr>
        <p:spPr>
          <a:xfrm rot="1734909">
            <a:off x="3909992" y="3339022"/>
            <a:ext cx="681220" cy="2583699"/>
          </a:xfrm>
          <a:prstGeom prst="curvedLef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右弧形箭头 16"/>
          <p:cNvSpPr/>
          <p:nvPr/>
        </p:nvSpPr>
        <p:spPr>
          <a:xfrm rot="3884777">
            <a:off x="5048131" y="3309803"/>
            <a:ext cx="944324" cy="4402848"/>
          </a:xfrm>
          <a:prstGeom prst="curvedLef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右弧形箭头 17"/>
          <p:cNvSpPr/>
          <p:nvPr/>
        </p:nvSpPr>
        <p:spPr>
          <a:xfrm rot="18979804">
            <a:off x="4178289" y="3975593"/>
            <a:ext cx="769598" cy="2771681"/>
          </a:xfrm>
          <a:prstGeom prst="curvedLef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798352" y="6210300"/>
            <a:ext cx="780248" cy="419258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756400" y="6018706"/>
            <a:ext cx="49373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在备库上执行，最后的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SessionA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的语句要锁上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SessionB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的产出新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d=5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的行，造成跟主库不一致：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(0,5,100)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(1,5,100)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5,5,10)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206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幻读是什么，幻读有什么问题？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95465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一致是怎么引入的？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299" y="1315774"/>
            <a:ext cx="10155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在主库上执行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sessionA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for update 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时，无法考虑后面新加入的行也有符合要求的。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我们尝试让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 A 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锁上所有的行：</a:t>
            </a:r>
          </a:p>
        </p:txBody>
      </p:sp>
      <p:sp>
        <p:nvSpPr>
          <p:cNvPr id="11" name="矩形标注 10"/>
          <p:cNvSpPr/>
          <p:nvPr/>
        </p:nvSpPr>
        <p:spPr>
          <a:xfrm>
            <a:off x="5038912" y="3878088"/>
            <a:ext cx="3002429" cy="661106"/>
          </a:xfrm>
          <a:prstGeom prst="wedgeRectCallout">
            <a:avLst>
              <a:gd name="adj1" fmla="val -4958"/>
              <a:gd name="adj2" fmla="val -104292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线程正在请求或者持有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MDL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写锁，把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语句堵住了。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282373"/>
              </p:ext>
            </p:extLst>
          </p:nvPr>
        </p:nvGraphicFramePr>
        <p:xfrm>
          <a:off x="114299" y="1960618"/>
          <a:ext cx="10155093" cy="328877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378204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3391858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  <a:gridCol w="3385031">
                  <a:extLst>
                    <a:ext uri="{9D8B030D-6E8A-4147-A177-3AD203B41FA5}">
                      <a16:colId xmlns:a16="http://schemas.microsoft.com/office/drawing/2014/main" val="3798322165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 where d=5 for update;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d=100 where d=5;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d=5 where id=0;</a:t>
                      </a:r>
                    </a:p>
                    <a:p>
                      <a:r>
                        <a:rPr lang="zh-CN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blocked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set c=5 where id=0;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 where d=5 for update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t values(1,1,5);</a:t>
                      </a: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c=5 where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id=1;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668628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 where d=5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for update;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358127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683387"/>
                  </a:ext>
                </a:extLst>
              </a:tr>
            </a:tbl>
          </a:graphicData>
        </a:graphic>
      </p:graphicFrame>
      <p:sp>
        <p:nvSpPr>
          <p:cNvPr id="13" name="矩形标注 12"/>
          <p:cNvSpPr/>
          <p:nvPr/>
        </p:nvSpPr>
        <p:spPr>
          <a:xfrm>
            <a:off x="4089229" y="2010921"/>
            <a:ext cx="2205226" cy="661106"/>
          </a:xfrm>
          <a:prstGeom prst="wedgeRectCallout">
            <a:avLst>
              <a:gd name="adj1" fmla="val -96632"/>
              <a:gd name="adj2" fmla="val 65820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id=5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5,5,100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7131791" y="2711704"/>
            <a:ext cx="2882364" cy="534110"/>
          </a:xfrm>
          <a:prstGeom prst="wedgeRectCallout">
            <a:avLst>
              <a:gd name="adj1" fmla="val -84588"/>
              <a:gd name="adj2" fmla="val 41186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这里必须等待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 A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提交事务后才执行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7466088" y="5220036"/>
            <a:ext cx="4725912" cy="534110"/>
          </a:xfrm>
          <a:prstGeom prst="wedgeRectCallout">
            <a:avLst>
              <a:gd name="adj1" fmla="val -27664"/>
              <a:gd name="adj2" fmla="val -143821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但是这里却依然无济于事，因为是新插入的。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sessionA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只能锁住已存在的所有行。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966004"/>
            <a:ext cx="1015508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中的内容：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values(1,1,5); /*(1,1,5)*/</a:t>
            </a: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t set c=5 where id=1; /*(1,5,5)*/</a:t>
            </a:r>
          </a:p>
          <a:p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t set d=100 where d=5;/*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d=5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的行，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改成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100*/</a:t>
            </a:r>
          </a:p>
          <a:p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t set d=5 where id=0; /*(0,0,5)*/</a:t>
            </a: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t set c=5 where id=0; /*(0,5,5)*/</a:t>
            </a:r>
          </a:p>
        </p:txBody>
      </p:sp>
      <p:sp>
        <p:nvSpPr>
          <p:cNvPr id="3" name="右弧形箭头 2"/>
          <p:cNvSpPr/>
          <p:nvPr/>
        </p:nvSpPr>
        <p:spPr>
          <a:xfrm rot="1734909">
            <a:off x="4361656" y="3688409"/>
            <a:ext cx="681220" cy="3418921"/>
          </a:xfrm>
          <a:prstGeom prst="curvedLef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右弧形箭头 16"/>
          <p:cNvSpPr/>
          <p:nvPr/>
        </p:nvSpPr>
        <p:spPr>
          <a:xfrm rot="3660733">
            <a:off x="6239761" y="4162491"/>
            <a:ext cx="622188" cy="2689290"/>
          </a:xfrm>
          <a:prstGeom prst="curvedLef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右弧形箭头 17"/>
          <p:cNvSpPr/>
          <p:nvPr/>
        </p:nvSpPr>
        <p:spPr>
          <a:xfrm rot="21448999">
            <a:off x="3448673" y="4813784"/>
            <a:ext cx="552561" cy="840147"/>
          </a:xfrm>
          <a:prstGeom prst="curvedLeftArrow">
            <a:avLst>
              <a:gd name="adj1" fmla="val 25000"/>
              <a:gd name="adj2" fmla="val 48339"/>
              <a:gd name="adj3" fmla="val 25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798352" y="6210300"/>
            <a:ext cx="780248" cy="419258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613641" y="6158319"/>
            <a:ext cx="49373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在备库上执行，依然会在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id=1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上不一致：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0,5,5)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1,5,5)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5,5,10)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852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幻读是什么，幻读有什么问题？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80049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如何解决幻读？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299" y="1315774"/>
            <a:ext cx="120777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产生欢度的原因是，行锁只能锁住已存在的行，但无法锁住后面新插入的记录，是要在已存在的行之间的“间隙”产生的新行。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所以引入间隙锁。</a:t>
            </a:r>
          </a:p>
        </p:txBody>
      </p:sp>
      <p:sp>
        <p:nvSpPr>
          <p:cNvPr id="5" name="矩形 4"/>
          <p:cNvSpPr/>
          <p:nvPr/>
        </p:nvSpPr>
        <p:spPr>
          <a:xfrm>
            <a:off x="1002890" y="3008671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∞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,0)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914793" y="3008671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292349" y="3008670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(0,5)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204252" y="3008670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81808" y="3008669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(5,10)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93711" y="3008669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871267" y="3008669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(10,15)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783170" y="3008669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160726" y="3008668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(15,20)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072629" y="3008668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450185" y="3008667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(20,25)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362088" y="3008667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39644" y="3008666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(25,+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∞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503293" y="5741330"/>
            <a:ext cx="49373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当执行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t where d=5 for update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时，不止已有的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个记录加了行锁，还同时加了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个间隙锁。</a:t>
            </a:r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296694" y="349216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6" name="空心弧 35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椭圆 37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941424" y="349216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0" name="空心弧 39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椭圆 41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591975" y="349216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4" name="空心弧 43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椭圆 45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236705" y="349216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8" name="空心弧 47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椭圆 49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56776" y="349216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2" name="空心弧 51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椭圆 53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601506" y="349216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6" name="空心弧 55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椭圆 57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252057" y="349216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0" name="空心弧 59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椭圆 61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896787" y="349216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4" name="空心弧 63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椭圆 65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541517" y="349216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8" name="空心弧 67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椭圆 69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7186247" y="349216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2" name="空心弧 71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椭圆 73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7836798" y="349216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6" name="空心弧 75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椭圆 77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8481528" y="349216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0" name="空心弧 79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椭圆 81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9130228" y="349216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4" name="空心弧 83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椭圆 85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7" name="矩形标注 86"/>
          <p:cNvSpPr/>
          <p:nvPr/>
        </p:nvSpPr>
        <p:spPr>
          <a:xfrm>
            <a:off x="8362088" y="5103922"/>
            <a:ext cx="2799398" cy="467832"/>
          </a:xfrm>
          <a:prstGeom prst="wedgeRectCallout">
            <a:avLst>
              <a:gd name="adj1" fmla="val -17328"/>
              <a:gd name="adj2" fmla="val -305307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在上锁期间，无法插入新的记录。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4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幻读是什么，幻读有什么问题？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5724644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间隙锁跟“往这个间隙中插入一个记录”的操作相冲突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299" y="1315774"/>
            <a:ext cx="120777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产生幻读的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原因是，行锁只能锁住已存在的行，但无法锁住后面新插入的记录，是要在已存在的行之间的“间隙”产生的新行。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所以引入间隙锁。</a:t>
            </a:r>
          </a:p>
        </p:txBody>
      </p:sp>
      <p:sp>
        <p:nvSpPr>
          <p:cNvPr id="33" name="矩形 32"/>
          <p:cNvSpPr/>
          <p:nvPr/>
        </p:nvSpPr>
        <p:spPr>
          <a:xfrm>
            <a:off x="4015017" y="4740922"/>
            <a:ext cx="5767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这两个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有共同的目标：保护这个间隙，不允许插入值。他们之间不冲突，只跟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操作冲突。</a:t>
            </a:r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8" name="表格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64241"/>
              </p:ext>
            </p:extLst>
          </p:nvPr>
        </p:nvGraphicFramePr>
        <p:xfrm>
          <a:off x="114299" y="2004880"/>
          <a:ext cx="6770062" cy="1576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5031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3385031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 where c=7 lock in share mode;</a:t>
                      </a:r>
                      <a:endParaRPr lang="en-US" altLang="zh-CN" sz="1400" baseline="0" dirty="0" smtClean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 where c=7 for update;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</a:tbl>
          </a:graphicData>
        </a:graphic>
      </p:graphicFrame>
      <p:sp>
        <p:nvSpPr>
          <p:cNvPr id="89" name="矩形 88"/>
          <p:cNvSpPr/>
          <p:nvPr/>
        </p:nvSpPr>
        <p:spPr>
          <a:xfrm>
            <a:off x="225156" y="4014972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∞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,0)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137059" y="4014972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1514615" y="4014971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(0,5)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426518" y="4014971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804074" y="4014970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(5,10)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715977" y="4014970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4093533" y="4014970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(10,15)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5005436" y="4014970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382992" y="4014969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(15,20)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294895" y="4014969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672451" y="4014968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(20,25)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7584354" y="4014968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7961910" y="4014967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(25,+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∞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2804074" y="452929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3" name="空心弧 102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6" name="矩形标注 105"/>
          <p:cNvSpPr/>
          <p:nvPr/>
        </p:nvSpPr>
        <p:spPr>
          <a:xfrm>
            <a:off x="256493" y="5827977"/>
            <a:ext cx="2138687" cy="442761"/>
          </a:xfrm>
          <a:prstGeom prst="wedgeRectCallout">
            <a:avLst>
              <a:gd name="adj1" fmla="val 68055"/>
              <a:gd name="adj2" fmla="val -268607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由于没有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c=7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这个记录，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 A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加间隙锁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(5,10)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3261412" y="452929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8" name="空心弧 107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1" name="矩形标注 110"/>
          <p:cNvSpPr/>
          <p:nvPr/>
        </p:nvSpPr>
        <p:spPr>
          <a:xfrm>
            <a:off x="3130915" y="5827976"/>
            <a:ext cx="2138687" cy="442761"/>
          </a:xfrm>
          <a:prstGeom prst="wedgeRectCallout">
            <a:avLst>
              <a:gd name="adj1" fmla="val -35779"/>
              <a:gd name="adj2" fmla="val -245660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由于没有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c=7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这个记录，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 B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加间隙锁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(5,10)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712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幻读是什么，幻读有什么问题？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635404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next-key lock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：前开后闭区间，由间隙锁和后面的行锁组成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25156" y="1460457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∞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,0)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137059" y="1460457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1514615" y="1460456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(0,5)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426518" y="1460456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804074" y="1460455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(5,10)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715977" y="1460455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4093533" y="1460455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(10,15)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5005436" y="1460455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382992" y="1460454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(15,20)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294895" y="1460454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672451" y="1460453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(20,25)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7584354" y="1460453"/>
            <a:ext cx="377556" cy="4129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7961910" y="1460452"/>
            <a:ext cx="911903" cy="412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(25,+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∞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518960" y="193182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3" name="空心弧 102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1168359" y="193182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8" name="空心弧 107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左大括号 29"/>
          <p:cNvSpPr/>
          <p:nvPr/>
        </p:nvSpPr>
        <p:spPr>
          <a:xfrm rot="16200000">
            <a:off x="769819" y="2242956"/>
            <a:ext cx="445770" cy="796805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20040" y="2858089"/>
            <a:ext cx="14020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next-key lock</a:t>
            </a: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(-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∞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,0]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786568" y="193182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4" name="空心弧 33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椭圆 36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435967" y="193182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9" name="空心弧 38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椭圆 40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左大括号 41"/>
          <p:cNvSpPr/>
          <p:nvPr/>
        </p:nvSpPr>
        <p:spPr>
          <a:xfrm rot="16200000">
            <a:off x="2037427" y="2242956"/>
            <a:ext cx="445770" cy="796805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587648" y="2858089"/>
            <a:ext cx="14020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next-key lock</a:t>
            </a: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(0,5]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131896" y="193182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5" name="空心弧 44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椭圆 46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781295" y="193182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9" name="空心弧 48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椭圆 50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左大括号 51"/>
          <p:cNvSpPr/>
          <p:nvPr/>
        </p:nvSpPr>
        <p:spPr>
          <a:xfrm rot="16200000">
            <a:off x="3382755" y="2242956"/>
            <a:ext cx="445770" cy="796805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2932976" y="2858089"/>
            <a:ext cx="14020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next-key lock</a:t>
            </a: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(5,10]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4399504" y="193182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5" name="空心弧 54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椭圆 56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048903" y="193182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9" name="空心弧 58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椭圆 60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左大括号 61"/>
          <p:cNvSpPr/>
          <p:nvPr/>
        </p:nvSpPr>
        <p:spPr>
          <a:xfrm rot="16200000">
            <a:off x="4650363" y="2242956"/>
            <a:ext cx="445770" cy="796805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200584" y="2858089"/>
            <a:ext cx="14020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next-key lock</a:t>
            </a: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(10,15]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5667112" y="193182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5" name="空心弧 64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椭圆 66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316511" y="193182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9" name="空心弧 68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椭圆 70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左大括号 71"/>
          <p:cNvSpPr/>
          <p:nvPr/>
        </p:nvSpPr>
        <p:spPr>
          <a:xfrm rot="16200000">
            <a:off x="5917971" y="2242956"/>
            <a:ext cx="445770" cy="796805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5468192" y="2858089"/>
            <a:ext cx="14020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next-key lock</a:t>
            </a: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(15,20]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6934720" y="193182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5" name="空心弧 74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椭圆 76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7584119" y="1931823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9" name="空心弧 78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椭圆 80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2" name="左大括号 81"/>
          <p:cNvSpPr/>
          <p:nvPr/>
        </p:nvSpPr>
        <p:spPr>
          <a:xfrm rot="16200000">
            <a:off x="7185579" y="2242956"/>
            <a:ext cx="445770" cy="796805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6735800" y="2858089"/>
            <a:ext cx="14020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next-key lock</a:t>
            </a: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(20,25]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8202328" y="1913538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5" name="空心弧 84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7" name="椭圆 86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8851727" y="1913538"/>
            <a:ext cx="324293" cy="381205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13" name="空心弧 112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6" name="左大括号 115"/>
          <p:cNvSpPr/>
          <p:nvPr/>
        </p:nvSpPr>
        <p:spPr>
          <a:xfrm rot="16200000">
            <a:off x="8453187" y="2224671"/>
            <a:ext cx="445770" cy="796805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8003407" y="2839804"/>
            <a:ext cx="16073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next-key lock</a:t>
            </a: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(25,+supremum]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标注 117"/>
          <p:cNvSpPr/>
          <p:nvPr/>
        </p:nvSpPr>
        <p:spPr>
          <a:xfrm>
            <a:off x="9986102" y="2938549"/>
            <a:ext cx="1472474" cy="295190"/>
          </a:xfrm>
          <a:prstGeom prst="wedgeRectCallout">
            <a:avLst>
              <a:gd name="adj1" fmla="val -80417"/>
              <a:gd name="adj2" fmla="val 39920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不存在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的最大值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3503293" y="5741330"/>
            <a:ext cx="49373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间隙锁和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next-key lock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的引入，帮我们解决了幻读的问题，也同时带来了一些“困扰”</a:t>
            </a:r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403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幻读是什么，幻读有什么问题？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492990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间隙锁有可能导致死锁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289238"/>
              </p:ext>
            </p:extLst>
          </p:nvPr>
        </p:nvGraphicFramePr>
        <p:xfrm>
          <a:off x="114300" y="1298795"/>
          <a:ext cx="7433128" cy="2308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6564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3716564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 where id=9 for update;</a:t>
                      </a:r>
                      <a:endParaRPr lang="en-US" altLang="zh-CN" sz="1400" baseline="0" dirty="0" smtClean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 where id=9 for update;</a:t>
                      </a: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t values (9,9,9);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(blocked)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t values (9,9,9);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(ERROR</a:t>
                      </a:r>
                      <a:r>
                        <a:rPr lang="en-US" altLang="zh-CN" sz="1400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1213 (40001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): Deadlock</a:t>
                      </a:r>
                      <a:r>
                        <a:rPr lang="en-US" altLang="zh-CN" sz="1400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found)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78442"/>
                  </a:ext>
                </a:extLst>
              </a:tr>
            </a:tbl>
          </a:graphicData>
        </a:graphic>
      </p:graphicFrame>
      <p:sp>
        <p:nvSpPr>
          <p:cNvPr id="120" name="矩形标注 119"/>
          <p:cNvSpPr/>
          <p:nvPr/>
        </p:nvSpPr>
        <p:spPr>
          <a:xfrm>
            <a:off x="8026673" y="1809840"/>
            <a:ext cx="3715384" cy="250517"/>
          </a:xfrm>
          <a:prstGeom prst="wedgeRectCallout">
            <a:avLst>
              <a:gd name="adj1" fmla="val -159264"/>
              <a:gd name="adj2" fmla="val 25057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id=9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这一行，所以加锁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(5,10)</a:t>
            </a:r>
          </a:p>
        </p:txBody>
      </p:sp>
      <p:sp>
        <p:nvSpPr>
          <p:cNvPr id="121" name="矩形标注 120"/>
          <p:cNvSpPr/>
          <p:nvPr/>
        </p:nvSpPr>
        <p:spPr>
          <a:xfrm>
            <a:off x="8026673" y="2202325"/>
            <a:ext cx="3715384" cy="250517"/>
          </a:xfrm>
          <a:prstGeom prst="wedgeRectCallout">
            <a:avLst>
              <a:gd name="adj1" fmla="val -61613"/>
              <a:gd name="adj2" fmla="val 22350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同样会加上间隙锁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(5,10)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，不冲突。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标注 121"/>
          <p:cNvSpPr/>
          <p:nvPr/>
        </p:nvSpPr>
        <p:spPr>
          <a:xfrm>
            <a:off x="8026673" y="2540000"/>
            <a:ext cx="3715384" cy="250517"/>
          </a:xfrm>
          <a:prstGeom prst="wedgeRectCallout">
            <a:avLst>
              <a:gd name="adj1" fmla="val -61613"/>
              <a:gd name="adj2" fmla="val 22350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 A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的间隙锁挡住，进入等待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标注 122"/>
          <p:cNvSpPr/>
          <p:nvPr/>
        </p:nvSpPr>
        <p:spPr>
          <a:xfrm>
            <a:off x="8026673" y="3225800"/>
            <a:ext cx="3715384" cy="250517"/>
          </a:xfrm>
          <a:prstGeom prst="wedgeRectCallout">
            <a:avLst>
              <a:gd name="adj1" fmla="val -159853"/>
              <a:gd name="adj2" fmla="val -26317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 B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的间隙锁挡住，进入等待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标注 123"/>
          <p:cNvSpPr/>
          <p:nvPr/>
        </p:nvSpPr>
        <p:spPr>
          <a:xfrm>
            <a:off x="1475176" y="3846380"/>
            <a:ext cx="3715384" cy="304545"/>
          </a:xfrm>
          <a:prstGeom prst="wedgeRectCallout">
            <a:avLst>
              <a:gd name="adj1" fmla="val -53205"/>
              <a:gd name="adj2" fmla="val -108503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的死锁检测发现死锁，报错返回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3575865" y="4522130"/>
            <a:ext cx="49373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间隙锁的引入，可能会导致同样的语句，锁住更大的范围，影响了并发度。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间隙锁只在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级别生效。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读提交级别下没有间隙锁，但会出现数据和日志不一致，需要把</a:t>
            </a:r>
            <a:r>
              <a:rPr lang="en-US" altLang="zh-CN" sz="16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格式设为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</a:t>
            </a:r>
          </a:p>
          <a:p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读提交下操作数据的锁的范围更小，因为没有间隙锁。</a:t>
            </a:r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432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1487</TotalTime>
  <Words>1724</Words>
  <Application>Microsoft Office PowerPoint</Application>
  <PresentationFormat>宽屏</PresentationFormat>
  <Paragraphs>236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宋体</vt:lpstr>
      <vt:lpstr>微软雅黑</vt:lpstr>
      <vt:lpstr>Arial</vt:lpstr>
      <vt:lpstr>Century Gothic</vt:lpstr>
      <vt:lpstr>Wingdings</vt:lpstr>
      <vt:lpstr>Wingdings 3</vt:lpstr>
      <vt:lpstr>离子</vt:lpstr>
      <vt:lpstr>20 | 幻读是什么，幻读有什么问题？</vt:lpstr>
      <vt:lpstr>20 | 幻读是什么，幻读有什么问题？</vt:lpstr>
      <vt:lpstr>20 | 幻读是什么，幻读有什么问题？</vt:lpstr>
      <vt:lpstr>20 | 幻读是什么，幻读有什么问题？</vt:lpstr>
      <vt:lpstr>20 | 幻读是什么，幻读有什么问题？</vt:lpstr>
      <vt:lpstr>20 | 幻读是什么，幻读有什么问题？</vt:lpstr>
      <vt:lpstr>20 | 幻读是什么，幻读有什么问题？</vt:lpstr>
      <vt:lpstr>20 | 幻读是什么，幻读有什么问题？</vt:lpstr>
      <vt:lpstr>20 | 幻读是什么，幻读有什么问题？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1272</cp:revision>
  <dcterms:created xsi:type="dcterms:W3CDTF">2019-05-08T15:02:17Z</dcterms:created>
  <dcterms:modified xsi:type="dcterms:W3CDTF">2020-01-19T08:28:38Z</dcterms:modified>
</cp:coreProperties>
</file>