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9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AC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57" autoAdjust="0"/>
    <p:restoredTop sz="91387" autoAdjust="0"/>
  </p:normalViewPr>
  <p:slideViewPr>
    <p:cSldViewPr snapToGrid="0">
      <p:cViewPr varScale="1">
        <p:scale>
          <a:sx n="110" d="100"/>
          <a:sy n="110" d="100"/>
        </p:scale>
        <p:origin x="7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0F2CD-AD8F-46FC-AAAB-A0D218D6826F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CCB51-EBEF-4070-8A6F-AD7BCDF80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4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655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23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34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941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730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349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93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56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925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6686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230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10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267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654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229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98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62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37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1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55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47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58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75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96512D-F96B-4538-B91A-F7EB57A489A0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6747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4" y="940037"/>
            <a:ext cx="10313502" cy="57256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22 | MySQL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有哪些“饮鸩止渴”提高性能的方法？</a:t>
            </a:r>
          </a:p>
        </p:txBody>
      </p:sp>
      <p:sp>
        <p:nvSpPr>
          <p:cNvPr id="4" name="矩形 3"/>
          <p:cNvSpPr/>
          <p:nvPr/>
        </p:nvSpPr>
        <p:spPr>
          <a:xfrm>
            <a:off x="4494362" y="1863332"/>
            <a:ext cx="749443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环境准备</a:t>
            </a:r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`t` (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`id` int(11) NOT NULL,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`c` int(11) DEFAULT NULL,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`d` int(11) DEFAULT NULL,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PRIMARY KEY (`id`),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KEY `c` (`c`)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) ENGINE=InnoDB;</a:t>
            </a:r>
          </a:p>
          <a:p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 values(0,0,0),(5,5,5),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(10,10,10),(15,15,15),(20,20,20),(25,25,25);</a:t>
            </a:r>
          </a:p>
        </p:txBody>
      </p:sp>
    </p:spTree>
    <p:extLst>
      <p:ext uri="{BB962C8B-B14F-4D97-AF65-F5344CB8AC3E}">
        <p14:creationId xmlns:p14="http://schemas.microsoft.com/office/powerpoint/2010/main" val="161726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22 | MySQL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有哪些“饮鸩止渴”提高性能的方法？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3185487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短连接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风暴的原因及如何避免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4300" y="1315774"/>
            <a:ext cx="53991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建立连接的成本：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网络三次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握手、登陆权限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</a:t>
            </a:r>
            <a:r>
              <a:rPr lang="zh-CN" altLang="en-US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断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获取连接的数据读写权限。</a:t>
            </a:r>
          </a:p>
        </p:txBody>
      </p:sp>
      <p:sp>
        <p:nvSpPr>
          <p:cNvPr id="8" name="矩形 7"/>
          <p:cNvSpPr/>
          <p:nvPr/>
        </p:nvSpPr>
        <p:spPr>
          <a:xfrm>
            <a:off x="5513483" y="1315774"/>
            <a:ext cx="66785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en-US" altLang="zh-CN" sz="16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max_connections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实例同时存在的连接数的上线。</a:t>
            </a:r>
            <a:endParaRPr lang="en-US" altLang="zh-CN" sz="16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en-US" altLang="zh-CN" sz="16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wait_timeout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表示一个线程空闲</a:t>
            </a:r>
            <a:r>
              <a:rPr lang="en-US" altLang="zh-CN" sz="16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wait_timeout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秒之后直接断开连接</a:t>
            </a:r>
          </a:p>
        </p:txBody>
      </p:sp>
      <p:sp>
        <p:nvSpPr>
          <p:cNvPr id="9" name="矩形 8"/>
          <p:cNvSpPr/>
          <p:nvPr/>
        </p:nvSpPr>
        <p:spPr>
          <a:xfrm>
            <a:off x="114299" y="2661974"/>
            <a:ext cx="53991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有损方案一：先处理掉那些站着连接但是不工作的线程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kill connection +id</a:t>
            </a:r>
            <a:endParaRPr lang="zh-CN" altLang="en-US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750660"/>
              </p:ext>
            </p:extLst>
          </p:nvPr>
        </p:nvGraphicFramePr>
        <p:xfrm>
          <a:off x="234229" y="3351080"/>
          <a:ext cx="10155092" cy="1171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8773">
                  <a:extLst>
                    <a:ext uri="{9D8B030D-6E8A-4147-A177-3AD203B41FA5}">
                      <a16:colId xmlns:a16="http://schemas.microsoft.com/office/drawing/2014/main" val="465634521"/>
                    </a:ext>
                  </a:extLst>
                </a:gridCol>
                <a:gridCol w="2538773">
                  <a:extLst>
                    <a:ext uri="{9D8B030D-6E8A-4147-A177-3AD203B41FA5}">
                      <a16:colId xmlns:a16="http://schemas.microsoft.com/office/drawing/2014/main" val="3946032188"/>
                    </a:ext>
                  </a:extLst>
                </a:gridCol>
                <a:gridCol w="2538773">
                  <a:extLst>
                    <a:ext uri="{9D8B030D-6E8A-4147-A177-3AD203B41FA5}">
                      <a16:colId xmlns:a16="http://schemas.microsoft.com/office/drawing/2014/main" val="2005659843"/>
                    </a:ext>
                  </a:extLst>
                </a:gridCol>
                <a:gridCol w="2538773">
                  <a:extLst>
                    <a:ext uri="{9D8B030D-6E8A-4147-A177-3AD203B41FA5}">
                      <a16:colId xmlns:a16="http://schemas.microsoft.com/office/drawing/2014/main" val="3798322165"/>
                    </a:ext>
                  </a:extLst>
                </a:gridCol>
              </a:tblGrid>
              <a:tr h="326894"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706926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begin;</a:t>
                      </a:r>
                    </a:p>
                    <a:p>
                      <a:r>
                        <a:rPr lang="en-US" altLang="zh-CN" sz="1400" baseline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insert into t values(1,1)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* from t where</a:t>
                      </a:r>
                      <a:r>
                        <a:rPr lang="en-US" altLang="zh-CN" sz="1400" baseline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id=1;</a:t>
                      </a:r>
                      <a:endParaRPr lang="en-US" altLang="zh-CN" sz="14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968019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T+30s</a:t>
                      </a:r>
                      <a:endParaRPr lang="zh-CN" altLang="en-US" sz="14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show</a:t>
                      </a:r>
                      <a:r>
                        <a:rPr lang="en-US" altLang="zh-CN" sz="1400" baseline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400" baseline="0" dirty="0" err="1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processlist</a:t>
                      </a:r>
                      <a:r>
                        <a:rPr lang="en-US" altLang="zh-CN" sz="1400" baseline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;</a:t>
                      </a:r>
                      <a:endParaRPr lang="zh-CN" altLang="en-US" sz="14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781452"/>
                  </a:ext>
                </a:extLst>
              </a:tr>
            </a:tbl>
          </a:graphicData>
        </a:graphic>
      </p:graphicFrame>
      <p:sp>
        <p:nvSpPr>
          <p:cNvPr id="11" name="矩形标注 10"/>
          <p:cNvSpPr/>
          <p:nvPr/>
        </p:nvSpPr>
        <p:spPr>
          <a:xfrm>
            <a:off x="5311775" y="2301327"/>
            <a:ext cx="1592574" cy="728661"/>
          </a:xfrm>
          <a:prstGeom prst="wedgeRectCallout">
            <a:avLst>
              <a:gd name="adj1" fmla="val -120319"/>
              <a:gd name="adj2" fmla="val 154326"/>
            </a:avLst>
          </a:prstGeom>
          <a:solidFill>
            <a:schemeClr val="tx1">
              <a:lumMod val="85000"/>
              <a:alpha val="5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如果断开，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session A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还没有提交，造成事务回滚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7416815" y="2297643"/>
            <a:ext cx="1592574" cy="728661"/>
          </a:xfrm>
          <a:prstGeom prst="wedgeRectCallout">
            <a:avLst>
              <a:gd name="adj1" fmla="val -88022"/>
              <a:gd name="adj2" fmla="val 146483"/>
            </a:avLst>
          </a:prstGeom>
          <a:solidFill>
            <a:schemeClr val="tx1">
              <a:lumMod val="85000"/>
              <a:alpha val="5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断开，没有什么影响，可优先断开。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29" y="4627359"/>
            <a:ext cx="9734550" cy="1495425"/>
          </a:xfrm>
          <a:prstGeom prst="rect">
            <a:avLst/>
          </a:prstGeom>
        </p:spPr>
      </p:pic>
      <p:sp>
        <p:nvSpPr>
          <p:cNvPr id="14" name="矩形标注 13"/>
          <p:cNvSpPr/>
          <p:nvPr/>
        </p:nvSpPr>
        <p:spPr>
          <a:xfrm>
            <a:off x="5688827" y="6227115"/>
            <a:ext cx="1727987" cy="416573"/>
          </a:xfrm>
          <a:prstGeom prst="wedgeRectCallout">
            <a:avLst>
              <a:gd name="adj1" fmla="val -68777"/>
              <a:gd name="adj2" fmla="val -219452"/>
            </a:avLst>
          </a:prstGeom>
          <a:solidFill>
            <a:schemeClr val="tx1">
              <a:lumMod val="85000"/>
              <a:alpha val="5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无法根据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sleep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状态来判断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kill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掉是否有影响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022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22 | MySQL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有哪些“饮鸩止渴”提高性能的方法？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6818726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en-US" altLang="zh-CN" b="1" dirty="0" err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information_schema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b="1" dirty="0" err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innodb_trx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表来判断事务具体状态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2" y="1298795"/>
            <a:ext cx="4914901" cy="4439685"/>
          </a:xfrm>
          <a:prstGeom prst="rect">
            <a:avLst/>
          </a:prstGeom>
        </p:spPr>
      </p:pic>
      <p:sp>
        <p:nvSpPr>
          <p:cNvPr id="13" name="矩形标注 12"/>
          <p:cNvSpPr/>
          <p:nvPr/>
        </p:nvSpPr>
        <p:spPr>
          <a:xfrm>
            <a:off x="5311775" y="2301327"/>
            <a:ext cx="1592574" cy="728661"/>
          </a:xfrm>
          <a:prstGeom prst="wedgeRectCallout">
            <a:avLst>
              <a:gd name="adj1" fmla="val -220798"/>
              <a:gd name="adj2" fmla="val -2537"/>
            </a:avLst>
          </a:prstGeom>
          <a:solidFill>
            <a:schemeClr val="tx1">
              <a:lumMod val="85000"/>
              <a:alpha val="5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id=4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的线程还处于事务中。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83202" y="5832993"/>
            <a:ext cx="69087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服务器主动断开连接可能是有损的。客户端会报告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ERROR 2013(HY000):Lost connection to MySQL server during query</a:t>
            </a:r>
          </a:p>
        </p:txBody>
      </p:sp>
    </p:spTree>
    <p:extLst>
      <p:ext uri="{BB962C8B-B14F-4D97-AF65-F5344CB8AC3E}">
        <p14:creationId xmlns:p14="http://schemas.microsoft.com/office/powerpoint/2010/main" val="322692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22 | MySQL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有哪些“饮鸩止渴”提高性能的方法？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3185487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短连接风暴的原因及如何避免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4298" y="1147494"/>
            <a:ext cx="100076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有损方案</a:t>
            </a:r>
            <a:r>
              <a:rPr lang="zh-CN" altLang="en-US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：减少连接过程的消耗（跳过权限验证阶段，重启</a:t>
            </a:r>
            <a:r>
              <a:rPr lang="en-US" altLang="zh-CN" sz="16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时加上参数 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–skip-grant-tables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风险极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 8.0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版本，打开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-skip-grant-tables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时附带打开</a:t>
            </a:r>
            <a:r>
              <a:rPr lang="zh-CN" altLang="en-US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--skip-networking</a:t>
            </a:r>
            <a:endParaRPr lang="zh-CN" altLang="en-US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28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22 | MySQL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有哪些“饮鸩止渴”提高性能的方法？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3647152" cy="64633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慢查询性能问题：</a:t>
            </a:r>
            <a:r>
              <a:rPr lang="zh-CN" altLang="en-US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</a:t>
            </a:r>
            <a:r>
              <a:rPr lang="zh-CN" altLang="en-US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没有设计好</a:t>
            </a:r>
            <a:endParaRPr lang="en-US" altLang="zh-CN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4300" y="2374212"/>
            <a:ext cx="539918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上执行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online DDL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，如果数据库已经挂了，则执行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 table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，加上正确的索引。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正确的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online DDL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做法：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，在备库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上执行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 </a:t>
            </a:r>
            <a:r>
              <a:rPr lang="en-US" altLang="zh-CN" sz="16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sql_log_bin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=off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，停止写</a:t>
            </a:r>
            <a:r>
              <a:rPr lang="en-US" altLang="zh-CN" sz="16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，然后执行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 table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语句加上正确的索引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，执行主备切换</a:t>
            </a:r>
            <a:endParaRPr lang="en-US" altLang="zh-CN" sz="16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，这时主库是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，备库是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上执行</a:t>
            </a:r>
            <a:r>
              <a:rPr lang="en-US" altLang="zh-CN" sz="16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set_sql_bin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=off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，然后执行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 table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语句加上正确的索引。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流程图: 磁盘 3"/>
          <p:cNvSpPr/>
          <p:nvPr/>
        </p:nvSpPr>
        <p:spPr>
          <a:xfrm>
            <a:off x="6845300" y="2635403"/>
            <a:ext cx="1371600" cy="798418"/>
          </a:xfrm>
          <a:prstGeom prst="flowChartMagneticDisk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流程图: 磁盘 14"/>
          <p:cNvSpPr/>
          <p:nvPr/>
        </p:nvSpPr>
        <p:spPr>
          <a:xfrm>
            <a:off x="8520016" y="2635403"/>
            <a:ext cx="1371600" cy="798418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流程图: 磁盘 15"/>
          <p:cNvSpPr/>
          <p:nvPr/>
        </p:nvSpPr>
        <p:spPr>
          <a:xfrm>
            <a:off x="6845300" y="4832503"/>
            <a:ext cx="1371600" cy="798418"/>
          </a:xfrm>
          <a:prstGeom prst="flowChartMagneticDisk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流程图: 磁盘 16"/>
          <p:cNvSpPr/>
          <p:nvPr/>
        </p:nvSpPr>
        <p:spPr>
          <a:xfrm>
            <a:off x="8520016" y="4832503"/>
            <a:ext cx="1371600" cy="798418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下箭头 4"/>
          <p:cNvSpPr/>
          <p:nvPr/>
        </p:nvSpPr>
        <p:spPr>
          <a:xfrm>
            <a:off x="7734300" y="3721100"/>
            <a:ext cx="1219200" cy="9264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主备切换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左箭头 5"/>
          <p:cNvSpPr/>
          <p:nvPr/>
        </p:nvSpPr>
        <p:spPr>
          <a:xfrm>
            <a:off x="10058400" y="2844800"/>
            <a:ext cx="1790700" cy="469900"/>
          </a:xfrm>
          <a:prstGeom prst="lef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alter table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左箭头 18"/>
          <p:cNvSpPr/>
          <p:nvPr/>
        </p:nvSpPr>
        <p:spPr>
          <a:xfrm>
            <a:off x="10058400" y="4996762"/>
            <a:ext cx="1790700" cy="469900"/>
          </a:xfrm>
          <a:prstGeom prst="lef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alter table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021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22 | MySQL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有哪些“饮鸩止渴”提高性能的方法？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4317207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慢查询性能问题：</a:t>
            </a:r>
            <a:r>
              <a:rPr lang="en-US" altLang="zh-CN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语句没写</a:t>
            </a:r>
            <a:r>
              <a:rPr lang="zh-CN" altLang="en-US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好。。。</a:t>
            </a:r>
            <a:endParaRPr lang="en-US" altLang="zh-CN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14299" y="1245781"/>
            <a:ext cx="3972562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慢查询性能问题：</a:t>
            </a:r>
            <a:r>
              <a:rPr lang="en-US" altLang="zh-CN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选错了索引</a:t>
            </a:r>
            <a:endParaRPr lang="en-US" altLang="zh-CN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4299" y="1649451"/>
            <a:ext cx="53991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矫正方法：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force index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、查询重写规则、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14299" y="2426013"/>
            <a:ext cx="53991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慢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查询的避免方法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，开发测试环境打开慢查询日志，确保</a:t>
            </a:r>
            <a:r>
              <a:rPr lang="en-US" altLang="zh-CN" sz="16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long_query_time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设置成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，模拟线上数据做回归测试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，特别留意慢查询日志中的</a:t>
            </a:r>
            <a:r>
              <a:rPr lang="en-US" altLang="zh-CN" sz="16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rows_examined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351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22 | MySQL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有哪些“饮鸩止渴”提高性能的方法？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4030270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QPS</a:t>
            </a:r>
            <a:r>
              <a:rPr lang="zh-CN" altLang="en-US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突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增问题，导致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压力过大</a:t>
            </a:r>
            <a:endParaRPr lang="en-US" altLang="zh-CN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4299" y="1310897"/>
            <a:ext cx="53991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原因：业务出现高峰、应用程序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14298" y="1767581"/>
            <a:ext cx="1051560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DBA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的处理方法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</a:t>
            </a:r>
            <a:r>
              <a:rPr lang="zh-CN" altLang="en-US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维规范，具有白名单，则删掉业务。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，新功能是单独的数据库用户，则删掉该用户，断开现有连接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，新功能跟其他功能部署在一起，则只能针对语句来限制。把压力最大的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语句直接重写成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1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。小心误伤，以及连带着后面的业务逻辑一起失败。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4298" y="3442122"/>
            <a:ext cx="1023620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端改写语句规则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insert into </a:t>
            </a:r>
            <a:r>
              <a:rPr lang="en-US" altLang="zh-CN" sz="16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query_rewrite.rewrite_rules</a:t>
            </a:r>
            <a:r>
              <a:rPr lang="en-US" altLang="zh-CN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(pattern, replacement, </a:t>
            </a:r>
            <a:r>
              <a:rPr lang="en-US" altLang="zh-CN" sz="16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pattern_database</a:t>
            </a:r>
            <a:r>
              <a:rPr lang="en-US" altLang="zh-CN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values ("select * from t where id + 1 = ?", "select * from t where id = ? - 1", "db1");</a:t>
            </a:r>
          </a:p>
          <a:p>
            <a:endParaRPr lang="en-US" altLang="zh-CN" sz="16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call </a:t>
            </a:r>
            <a:r>
              <a:rPr lang="en-US" altLang="zh-CN" sz="16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query_rewrite.flush_rewrite_rules</a:t>
            </a:r>
            <a:r>
              <a:rPr lang="en-US" altLang="zh-CN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</p:txBody>
      </p:sp>
      <p:sp>
        <p:nvSpPr>
          <p:cNvPr id="9" name="矩形 8"/>
          <p:cNvSpPr/>
          <p:nvPr/>
        </p:nvSpPr>
        <p:spPr>
          <a:xfrm>
            <a:off x="2234429" y="5499165"/>
            <a:ext cx="69087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建设好</a:t>
            </a:r>
            <a:r>
              <a:rPr lang="en-US" altLang="zh-CN" sz="16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DBA</a:t>
            </a:r>
            <a:r>
              <a:rPr lang="zh-CN" altLang="en-US" sz="16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维的虚拟化、白名单机制、</a:t>
            </a:r>
            <a:r>
              <a:rPr lang="zh-CN" altLang="en-US" sz="1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账号分离等，是至关重要的。</a:t>
            </a:r>
            <a:endParaRPr lang="en-US" altLang="zh-CN" sz="16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720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1635</TotalTime>
  <Words>733</Words>
  <Application>Microsoft Office PowerPoint</Application>
  <PresentationFormat>宽屏</PresentationFormat>
  <Paragraphs>87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宋体</vt:lpstr>
      <vt:lpstr>微软雅黑</vt:lpstr>
      <vt:lpstr>Arial</vt:lpstr>
      <vt:lpstr>Century Gothic</vt:lpstr>
      <vt:lpstr>Wingdings 3</vt:lpstr>
      <vt:lpstr>离子</vt:lpstr>
      <vt:lpstr>22 | MySQL有哪些“饮鸩止渴”提高性能的方法？</vt:lpstr>
      <vt:lpstr>22 | MySQL有哪些“饮鸩止渴”提高性能的方法？</vt:lpstr>
      <vt:lpstr>22 | MySQL有哪些“饮鸩止渴”提高性能的方法？</vt:lpstr>
      <vt:lpstr>22 | MySQL有哪些“饮鸩止渴”提高性能的方法？</vt:lpstr>
      <vt:lpstr>22 | MySQL有哪些“饮鸩止渴”提高性能的方法？</vt:lpstr>
      <vt:lpstr>22 | MySQL有哪些“饮鸩止渴”提高性能的方法？</vt:lpstr>
      <vt:lpstr>22 | MySQL有哪些“饮鸩止渴”提高性能的方法？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| 基础架构：一条SQL查询语句是如何执行的？</dc:title>
  <dc:creator>ZhangKe</dc:creator>
  <cp:lastModifiedBy>ZhangKe</cp:lastModifiedBy>
  <cp:revision>1433</cp:revision>
  <dcterms:created xsi:type="dcterms:W3CDTF">2019-05-08T15:02:17Z</dcterms:created>
  <dcterms:modified xsi:type="dcterms:W3CDTF">2020-01-19T08:38:50Z</dcterms:modified>
</cp:coreProperties>
</file>