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1" autoAdjust="0"/>
    <p:restoredTop sz="91946" autoAdjust="0"/>
  </p:normalViewPr>
  <p:slideViewPr>
    <p:cSldViewPr snapToGrid="0">
      <p:cViewPr varScale="1">
        <p:scale>
          <a:sx n="69" d="100"/>
          <a:sy n="69" d="100"/>
        </p:scale>
        <p:origin x="8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 | count(*)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这么慢，我该怎么办？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94984" y="1863332"/>
            <a:ext cx="283344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`b`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`b` (`b`)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declare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while(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&lt;=100000)do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t values(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=i+1;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end while;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end;;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delimiter 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1400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 | count(*)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这么慢，我该怎么办？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83497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每个存储引擎中，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有不同的实现方式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4300" y="1301026"/>
            <a:ext cx="91821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引擎把一个表的总行数存在了磁盘上，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直接返回这个数字，效率很高。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但如果加了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条件，就不会这么快了。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引擎需要把数据一行一行从引擎里面读出来，然后累积计数。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由于有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MVCC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机制，应该返回多少行是不确定的。</a:t>
            </a:r>
            <a:endParaRPr lang="en-US" altLang="zh-CN" sz="16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74015"/>
              </p:ext>
            </p:extLst>
          </p:nvPr>
        </p:nvGraphicFramePr>
        <p:xfrm>
          <a:off x="114300" y="2537014"/>
          <a:ext cx="6733308" cy="247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436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count(*) from 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24651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insert into 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12533"/>
                  </a:ext>
                </a:extLst>
              </a:tr>
              <a:tr h="456756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count(*) from t;</a:t>
                      </a: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（返回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10000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count(*)from 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（返回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10002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count(*) from 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（返回</a:t>
                      </a:r>
                      <a:r>
                        <a:rPr lang="en-US" altLang="zh-CN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10001</a:t>
                      </a:r>
                      <a:r>
                        <a:rPr lang="zh-CN" altLang="en-US" sz="14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32622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14300" y="5175308"/>
            <a:ext cx="58293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最后一个时刻，三个会话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同时查询表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的总行数，结果是不一样的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由于每行都要对比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trx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和事务号来判断可见性，所以只能一行一行读出来判断。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stable status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TABLE_ROWS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是采样统计估计，误差达到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lang="en-US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流程图: 预定义过程 37"/>
          <p:cNvSpPr/>
          <p:nvPr/>
        </p:nvSpPr>
        <p:spPr>
          <a:xfrm>
            <a:off x="8415214" y="1599477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39" name="流程图: 预定义过程 38"/>
          <p:cNvSpPr/>
          <p:nvPr/>
        </p:nvSpPr>
        <p:spPr>
          <a:xfrm>
            <a:off x="9367714" y="1599477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700</a:t>
            </a:r>
            <a:endParaRPr lang="zh-CN" altLang="en-US" dirty="0"/>
          </a:p>
        </p:txBody>
      </p:sp>
      <p:sp>
        <p:nvSpPr>
          <p:cNvPr id="40" name="流程图: 预定义过程 39"/>
          <p:cNvSpPr/>
          <p:nvPr/>
        </p:nvSpPr>
        <p:spPr>
          <a:xfrm>
            <a:off x="10320214" y="1599477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26432"/>
              </p:ext>
            </p:extLst>
          </p:nvPr>
        </p:nvGraphicFramePr>
        <p:xfrm>
          <a:off x="8182865" y="2789043"/>
          <a:ext cx="146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61" name="直接箭头连接符 60"/>
          <p:cNvCxnSpPr/>
          <p:nvPr/>
        </p:nvCxnSpPr>
        <p:spPr>
          <a:xfrm>
            <a:off x="8415214" y="2018577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354986"/>
              </p:ext>
            </p:extLst>
          </p:nvPr>
        </p:nvGraphicFramePr>
        <p:xfrm>
          <a:off x="10042300" y="2750943"/>
          <a:ext cx="1944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2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63" name="直接箭头连接符 62"/>
          <p:cNvCxnSpPr/>
          <p:nvPr/>
        </p:nvCxnSpPr>
        <p:spPr>
          <a:xfrm>
            <a:off x="9367714" y="2018577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8487691" y="88827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752865" y="4037877"/>
            <a:ext cx="2723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非主键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索引（二级索引）</a:t>
            </a:r>
            <a:endParaRPr lang="zh-CN" altLang="en-US" dirty="0"/>
          </a:p>
        </p:txBody>
      </p:sp>
      <p:sp>
        <p:nvSpPr>
          <p:cNvPr id="66" name="流程图: 预定义过程 65"/>
          <p:cNvSpPr/>
          <p:nvPr/>
        </p:nvSpPr>
        <p:spPr>
          <a:xfrm>
            <a:off x="8487691" y="4755331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7" name="流程图: 预定义过程 66"/>
          <p:cNvSpPr/>
          <p:nvPr/>
        </p:nvSpPr>
        <p:spPr>
          <a:xfrm>
            <a:off x="9440191" y="4755331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68" name="流程图: 预定义过程 67"/>
          <p:cNvSpPr/>
          <p:nvPr/>
        </p:nvSpPr>
        <p:spPr>
          <a:xfrm>
            <a:off x="10392691" y="4755331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082476"/>
              </p:ext>
            </p:extLst>
          </p:nvPr>
        </p:nvGraphicFramePr>
        <p:xfrm>
          <a:off x="8255342" y="5944897"/>
          <a:ext cx="1464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70" name="直接箭头连接符 69"/>
          <p:cNvCxnSpPr/>
          <p:nvPr/>
        </p:nvCxnSpPr>
        <p:spPr>
          <a:xfrm>
            <a:off x="8487691" y="5174431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41869"/>
              </p:ext>
            </p:extLst>
          </p:nvPr>
        </p:nvGraphicFramePr>
        <p:xfrm>
          <a:off x="10114777" y="5906797"/>
          <a:ext cx="1944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2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72" name="直接箭头连接符 71"/>
          <p:cNvCxnSpPr/>
          <p:nvPr/>
        </p:nvCxnSpPr>
        <p:spPr>
          <a:xfrm>
            <a:off x="9440191" y="5174431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标注 72"/>
          <p:cNvSpPr/>
          <p:nvPr/>
        </p:nvSpPr>
        <p:spPr>
          <a:xfrm>
            <a:off x="6073923" y="5162812"/>
            <a:ext cx="1705169" cy="1396888"/>
          </a:xfrm>
          <a:prstGeom prst="wedgeRectCallout">
            <a:avLst>
              <a:gd name="adj1" fmla="val 73935"/>
              <a:gd name="adj2" fmla="val 24141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优化器会选择最小的那棵树来遍历，得到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95465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查询总数的方法：自己计数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14300" y="1301026"/>
            <a:ext cx="1031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用缓存系统保存计数，例如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但缓存系统可能会丢失更新。例如重启，需要在数据库中单独执行一次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(*)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取到总数写到</a:t>
            </a:r>
            <a:r>
              <a:rPr lang="en-US" altLang="zh-CN" sz="1600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缓存系统和数据库之间不能支持原子性的操作，导致一致性问题。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4300" y="2148241"/>
            <a:ext cx="1031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在数据库保存计数，例如跟数据表相同的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中放一张表，利用事务进行原子性更新。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虽然能解决问题，但这张表的这行记录，成了热点记录，造成串行化，性能下降。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43190"/>
              </p:ext>
            </p:extLst>
          </p:nvPr>
        </p:nvGraphicFramePr>
        <p:xfrm>
          <a:off x="215900" y="2995457"/>
          <a:ext cx="6733308" cy="2634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436">
                  <a:extLst>
                    <a:ext uri="{9D8B030D-6E8A-4147-A177-3AD203B41FA5}">
                      <a16:colId xmlns:a16="http://schemas.microsoft.com/office/drawing/2014/main" val="3946032188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2005659843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3798322165"/>
                    </a:ext>
                  </a:extLst>
                </a:gridCol>
              </a:tblGrid>
              <a:tr h="32689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时刻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06926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T1</a:t>
                      </a: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968019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中计数值加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81452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begin;</a:t>
                      </a: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读表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计数值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</a:p>
                    <a:p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查询最近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条记录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</a:p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19794"/>
                  </a:ext>
                </a:extLst>
              </a:tr>
              <a:tr h="32689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插入一行数据</a:t>
                      </a: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aseline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24651"/>
                  </a:ext>
                </a:extLst>
              </a:tr>
            </a:tbl>
          </a:graphicData>
        </a:graphic>
      </p:graphicFrame>
      <p:sp>
        <p:nvSpPr>
          <p:cNvPr id="66" name="矩形标注 65"/>
          <p:cNvSpPr/>
          <p:nvPr/>
        </p:nvSpPr>
        <p:spPr>
          <a:xfrm>
            <a:off x="7128023" y="2906613"/>
            <a:ext cx="1705169" cy="1396888"/>
          </a:xfrm>
          <a:prstGeom prst="wedgeRectCallout">
            <a:avLst>
              <a:gd name="adj1" fmla="val -212066"/>
              <a:gd name="adj2" fmla="val 23232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没有提交，所以“加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”动作对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不可见。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0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0407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4299" y="1301026"/>
            <a:ext cx="11497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是个聚合函数，对于返回的结果集，一行行判断，如果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函数的参数不是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，累计值就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，否则不加。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14299" y="1639580"/>
            <a:ext cx="5829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性能分析原则：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层要什么就给什么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只给必要的值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，现在的优化器只优化了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的语义为“取行数”。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5034" y="2762964"/>
            <a:ext cx="114971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遍历整张表，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把每一行</a:t>
            </a:r>
            <a:r>
              <a:rPr lang="en-US" altLang="zh-CN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值取出来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，返回给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层。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层拿到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后，判断一定不为空，于是累加。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count(1)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遍历整张表但不取值，返回给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层。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层放个数字“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”进去，判断一定不为空，于是累加。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如果这个“字段”是定义为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遍历整张表，一行行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从记录里读出这个字段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，判断一定不为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，于是累加。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如果这个“字段”定位允许为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，那么执行的时候，判断到有可能是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还要把值取出来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在判断一下，不是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才累加。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：并不会把全部字段取出来，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不取值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肯定不是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，按行累加。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95034" y="4978954"/>
            <a:ext cx="5829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性能排序：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&lt; count(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id) &lt; count(1) </a:t>
            </a:r>
            <a:r>
              <a:rPr lang="en-US" altLang="zh-CN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 count(*)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507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重建表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300" y="1301026"/>
            <a:ext cx="5928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A engine=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ALGORITHM=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;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2" y="2319366"/>
            <a:ext cx="5225835" cy="39170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529" y="2319366"/>
            <a:ext cx="5225835" cy="391708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19095" y="4046383"/>
            <a:ext cx="260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交换操作</a:t>
            </a:r>
            <a:endParaRPr lang="zh-CN" altLang="en-US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280313" y="4056140"/>
            <a:ext cx="2605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以主键递增顺序插入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临时表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19295" y="4046382"/>
            <a:ext cx="26053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得到重建的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1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2881" y="6366111"/>
            <a:ext cx="4956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在整个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过程中，表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中不能有更新。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722458" y="1896992"/>
            <a:ext cx="2617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V5.5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及之前的重建表操作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953289" y="1896992"/>
            <a:ext cx="24203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V5.6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开始的重建表操作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19985" y="6366110"/>
            <a:ext cx="4956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log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里记录了表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的更新，所以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4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8633460" y="5280660"/>
            <a:ext cx="1577340" cy="790716"/>
          </a:xfrm>
          <a:custGeom>
            <a:avLst/>
            <a:gdLst>
              <a:gd name="connsiteX0" fmla="*/ 0 w 1645920"/>
              <a:gd name="connsiteY0" fmla="*/ 485954 h 857570"/>
              <a:gd name="connsiteX1" fmla="*/ 1104900 w 1645920"/>
              <a:gd name="connsiteY1" fmla="*/ 844094 h 857570"/>
              <a:gd name="connsiteX2" fmla="*/ 1577340 w 1645920"/>
              <a:gd name="connsiteY2" fmla="*/ 66854 h 857570"/>
              <a:gd name="connsiteX3" fmla="*/ 1645920 w 1645920"/>
              <a:gd name="connsiteY3" fmla="*/ 43994 h 857570"/>
              <a:gd name="connsiteX0" fmla="*/ 0 w 1577340"/>
              <a:gd name="connsiteY0" fmla="*/ 419100 h 790716"/>
              <a:gd name="connsiteX1" fmla="*/ 1104900 w 1577340"/>
              <a:gd name="connsiteY1" fmla="*/ 777240 h 790716"/>
              <a:gd name="connsiteX2" fmla="*/ 1577340 w 1577340"/>
              <a:gd name="connsiteY2" fmla="*/ 0 h 79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340" h="790716">
                <a:moveTo>
                  <a:pt x="0" y="419100"/>
                </a:moveTo>
                <a:cubicBezTo>
                  <a:pt x="421005" y="633095"/>
                  <a:pt x="842010" y="847090"/>
                  <a:pt x="1104900" y="777240"/>
                </a:cubicBezTo>
                <a:cubicBezTo>
                  <a:pt x="1367790" y="707390"/>
                  <a:pt x="1487170" y="133350"/>
                  <a:pt x="1577340" y="0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256490" y="5823260"/>
            <a:ext cx="4956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200" dirty="0" err="1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文件结束并交换后，根据</a:t>
            </a:r>
            <a:r>
              <a:rPr lang="en-US" altLang="zh-CN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12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2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里的记录引用到文件</a:t>
            </a:r>
            <a:endParaRPr lang="en-US" altLang="zh-CN" sz="1200" dirty="0" smtClean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标注 59"/>
          <p:cNvSpPr/>
          <p:nvPr/>
        </p:nvSpPr>
        <p:spPr>
          <a:xfrm>
            <a:off x="5265064" y="1828800"/>
            <a:ext cx="1299254" cy="575703"/>
          </a:xfrm>
          <a:prstGeom prst="wedgeRectCallout">
            <a:avLst>
              <a:gd name="adj1" fmla="val 55348"/>
              <a:gd name="adj2" fmla="val 19245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在这里拿到了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的写锁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标注 83"/>
          <p:cNvSpPr/>
          <p:nvPr/>
        </p:nvSpPr>
        <p:spPr>
          <a:xfrm>
            <a:off x="6654035" y="1539240"/>
            <a:ext cx="1299254" cy="727251"/>
          </a:xfrm>
          <a:prstGeom prst="wedgeRectCallout">
            <a:avLst>
              <a:gd name="adj1" fmla="val 55348"/>
              <a:gd name="adj2" fmla="val 192453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但在这里退化成读锁，于是允许其他线程可以继续更新表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标注 91"/>
          <p:cNvSpPr/>
          <p:nvPr/>
        </p:nvSpPr>
        <p:spPr>
          <a:xfrm>
            <a:off x="891221" y="2315097"/>
            <a:ext cx="1299254" cy="575703"/>
          </a:xfrm>
          <a:prstGeom prst="wedgeRectCallout">
            <a:avLst>
              <a:gd name="adj1" fmla="val 84673"/>
              <a:gd name="adj2" fmla="val 158039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层创建的临时文件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标注 96"/>
          <p:cNvSpPr/>
          <p:nvPr/>
        </p:nvSpPr>
        <p:spPr>
          <a:xfrm>
            <a:off x="10210800" y="2365202"/>
            <a:ext cx="1299254" cy="575703"/>
          </a:xfrm>
          <a:prstGeom prst="wedgeRectCallout">
            <a:avLst>
              <a:gd name="adj1" fmla="val -169277"/>
              <a:gd name="adj2" fmla="val 138185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引擎内部自己创建的临时文件</a:t>
            </a:r>
            <a:endParaRPr lang="en-US" altLang="zh-CN" sz="1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73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658100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299" y="1301026"/>
            <a:ext cx="8710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过程如果是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的，就一定是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，反过来未必，即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，有可能不是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的，比如添加全文索引、空间索引</a:t>
            </a:r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5273" y="3463381"/>
            <a:ext cx="9118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 engine = </a:t>
            </a:r>
            <a:r>
              <a:rPr lang="fr-FR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：就是重建表（上页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右边的图）整理空洞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 table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：不是重建表，对表的索引信息做重新统计，没有修改数据。过程中加了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MDL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 table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+ analyze table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4299" y="268252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三种重建表的方式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5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为什么表数据删掉一半，表文件大小不变？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299" y="84211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一个思考题</a:t>
            </a:r>
            <a:endParaRPr lang="en-US" altLang="zh-CN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299" y="1301026"/>
            <a:ext cx="87105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t 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engine=</a:t>
            </a:r>
            <a:r>
              <a:rPr lang="en-US" altLang="zh-CN" sz="16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可能反而会让表的大小变得更大。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之前，数据页上的记录都满了，但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时每个数据页会预留</a:t>
            </a:r>
            <a:r>
              <a:rPr lang="en-US" altLang="zh-CN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1/16</a:t>
            </a:r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，以备更新所用。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所以重建表之后不是“最”紧凑的</a:t>
            </a:r>
            <a:endParaRPr lang="en-US" altLang="zh-CN" sz="16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1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1168</TotalTime>
  <Words>1070</Words>
  <Application>Microsoft Office PowerPoint</Application>
  <PresentationFormat>宽屏</PresentationFormat>
  <Paragraphs>143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14 | count(*)这么慢，我该怎么办？</vt:lpstr>
      <vt:lpstr>14 | count(*)这么慢，我该怎么办？</vt:lpstr>
      <vt:lpstr>13 | 为什么表数据删掉一半，表文件大小不变？</vt:lpstr>
      <vt:lpstr>13 | 为什么表数据删掉一半，表文件大小不变？</vt:lpstr>
      <vt:lpstr>13 | 为什么表数据删掉一半，表文件大小不变？</vt:lpstr>
      <vt:lpstr>13 | 为什么表数据删掉一半，表文件大小不变？</vt:lpstr>
      <vt:lpstr>13 | 为什么表数据删掉一半，表文件大小不变？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979</cp:revision>
  <dcterms:created xsi:type="dcterms:W3CDTF">2019-05-08T15:02:17Z</dcterms:created>
  <dcterms:modified xsi:type="dcterms:W3CDTF">2019-05-16T13:55:51Z</dcterms:modified>
</cp:coreProperties>
</file>