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rawings/vmlDrawing1.vml" ContentType="application/vnd.openxmlformats-officedocument.vmlDrawing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335" r:id="rId2"/>
    <p:sldId id="333" r:id="rId3"/>
    <p:sldId id="334" r:id="rId4"/>
    <p:sldId id="262" r:id="rId5"/>
    <p:sldId id="313" r:id="rId6"/>
    <p:sldId id="315" r:id="rId7"/>
    <p:sldId id="263" r:id="rId8"/>
    <p:sldId id="293" r:id="rId9"/>
    <p:sldId id="282" r:id="rId10"/>
    <p:sldId id="265" r:id="rId11"/>
    <p:sldId id="331" r:id="rId12"/>
    <p:sldId id="267" r:id="rId13"/>
    <p:sldId id="329" r:id="rId14"/>
    <p:sldId id="317" r:id="rId15"/>
    <p:sldId id="33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90000"/>
    <a:srgbClr val="666633"/>
    <a:srgbClr val="000099"/>
    <a:srgbClr val="663300"/>
    <a:srgbClr val="99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-1824" y="-96"/>
      </p:cViewPr>
      <p:guideLst>
        <p:guide orient="horz" pos="21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2B4A39FF-14F4-4324-A040-9859CED305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296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7217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41870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8234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43216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6B503D6-DF1D-455D-8957-1E7C9E4BB6C5}" type="slidenum">
              <a:rPr lang="en-US" altLang="zh-CN" sz="1200"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6F33AD88-1410-4163-882E-4B06F5195345}" type="slidenum"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14</a:t>
            </a:fld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43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8636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2461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CB7FAAA-BD6E-4A14-973E-A7AA4B03CFBC}" type="slidenum">
              <a:rPr lang="en-US" altLang="zh-CN" sz="1200"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74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225D701A-B8AA-4299-B9FB-C1105D5EB3F3}" type="slidenum"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5</a:t>
            </a:fld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905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F00ADB4-6A7A-4526-BC2B-250FA09DE533}" type="slidenum">
              <a:rPr lang="en-US" altLang="zh-CN" sz="1200"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DCC8B206-91A7-43EE-80C5-961A934CDBC2}" type="slidenum"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6</a:t>
            </a:fld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037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4166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0958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9192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881617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23" name="标题 22"/>
          <p:cNvSpPr>
            <a:spLocks noGrp="1"/>
          </p:cNvSpPr>
          <p:nvPr>
            <p:ph type="title" hasCustomPrompt="1"/>
          </p:nvPr>
        </p:nvSpPr>
        <p:spPr>
          <a:xfrm>
            <a:off x="799210" y="2766059"/>
            <a:ext cx="7545579" cy="132588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39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231" y="960830"/>
            <a:ext cx="6063164" cy="13258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4364" y="2430860"/>
            <a:ext cx="4785293" cy="822960"/>
          </a:xfrm>
        </p:spPr>
        <p:txBody>
          <a:bodyPr/>
          <a:lstStyle>
            <a:lvl1pPr algn="l"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algn="l"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algn="l"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algn="l"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algn="l"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16540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50125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303EFEA-0B5D-4F14-874F-72D06898510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2180564" y="2667020"/>
            <a:ext cx="5181600" cy="1676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dirty="0" smtClean="0"/>
              <a:t>谢    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3384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3357563" y="1821180"/>
            <a:ext cx="2428875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大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422651" y="3381376"/>
            <a:ext cx="229870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小</a:t>
            </a:r>
          </a:p>
        </p:txBody>
      </p:sp>
    </p:spTree>
    <p:extLst>
      <p:ext uri="{BB962C8B-B14F-4D97-AF65-F5344CB8AC3E}">
        <p14:creationId xmlns:p14="http://schemas.microsoft.com/office/powerpoint/2010/main" val="113809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>
    <p:checker dir="vert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4114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8229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2344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algn="ctr" rtl="0" eaLnBrk="1" fontAlgn="base" hangingPunct="1">
        <a:lnSpc>
          <a:spcPct val="90000"/>
        </a:lnSpc>
        <a:spcBef>
          <a:spcPts val="9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17220" indent="-205740" algn="l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 </a:t>
            </a:r>
            <a:r>
              <a:rPr lang="zh-CN" altLang="en-US" smtClean="0"/>
              <a:t>孙权劝学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8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345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3.</a:t>
            </a:r>
            <a:r>
              <a:rPr lang="zh-CN" altLang="en-US" sz="3600" b="1">
                <a:solidFill>
                  <a:srgbClr val="996600"/>
                </a:solidFill>
                <a:latin typeface="Times New Roman"/>
                <a:ea typeface="楷体"/>
              </a:rPr>
              <a:t>读好语气，读出感情。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476375" y="981075"/>
            <a:ext cx="3690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10609060101010101" pitchFamily="49" charset="-122"/>
                <a:ea typeface="楷体"/>
              </a:rPr>
              <a:t>1</a:t>
            </a:r>
            <a:r>
              <a:rPr lang="zh-CN" altLang="en-US" sz="3200" b="1">
                <a:latin typeface="Times New Roman" panose="02010609060101010101" pitchFamily="49" charset="-122"/>
                <a:ea typeface="楷体"/>
              </a:rPr>
              <a:t>、</a:t>
            </a:r>
            <a:r>
              <a:rPr lang="zh-CN" altLang="en-US" sz="3200" b="1">
                <a:latin typeface="Times New Roman" panose="02020603050405020304" pitchFamily="18" charset="0"/>
                <a:ea typeface="楷体"/>
              </a:rPr>
              <a:t>“</a:t>
            </a:r>
            <a:r>
              <a:rPr lang="zh-CN" altLang="en-US" sz="3200" b="1">
                <a:latin typeface="Times New Roman" panose="02010609060101010101" pitchFamily="49" charset="-122"/>
                <a:ea typeface="楷体"/>
              </a:rPr>
              <a:t>不可不学</a:t>
            </a:r>
            <a:r>
              <a:rPr lang="en-US" altLang="zh-CN" sz="3200" b="1">
                <a:latin typeface="Times New Roman" panose="02010609060101010101" pitchFamily="49" charset="-122"/>
                <a:ea typeface="楷体"/>
              </a:rPr>
              <a:t>!</a:t>
            </a:r>
            <a:r>
              <a:rPr lang="en-US" altLang="zh-CN" sz="3200" b="1">
                <a:latin typeface="Times New Roman" panose="02020603050405020304" pitchFamily="18" charset="0"/>
                <a:ea typeface="楷体"/>
              </a:rPr>
              <a:t>”</a:t>
            </a:r>
            <a:endParaRPr lang="en-US" altLang="zh-CN" sz="3200" b="1">
              <a:latin typeface="黑体" panose="02010609060101010101" pitchFamily="49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476375" y="1916113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10609060101010101" pitchFamily="49" charset="-122"/>
                <a:ea typeface="楷体"/>
              </a:rPr>
              <a:t>2</a:t>
            </a:r>
            <a:r>
              <a:rPr lang="zh-CN" altLang="en-US" sz="3200" b="1">
                <a:latin typeface="Times New Roman" panose="02010609060101010101" pitchFamily="49" charset="-122"/>
                <a:ea typeface="楷体"/>
              </a:rPr>
              <a:t>、</a:t>
            </a:r>
            <a:r>
              <a:rPr lang="zh-CN" altLang="en-US" sz="3200" b="1">
                <a:latin typeface="Times New Roman" panose="02020603050405020304" pitchFamily="18" charset="0"/>
                <a:ea typeface="楷体"/>
              </a:rPr>
              <a:t>“</a:t>
            </a:r>
            <a:r>
              <a:rPr lang="zh-CN" altLang="en-US" sz="3200" b="1">
                <a:latin typeface="Times New Roman" panose="02010609060101010101" pitchFamily="49" charset="-122"/>
                <a:ea typeface="楷体"/>
              </a:rPr>
              <a:t>孤岂欲卿治经为博士邪</a:t>
            </a:r>
            <a:r>
              <a:rPr lang="en-US" altLang="zh-CN" sz="3200" b="1">
                <a:latin typeface="Times New Roman" panose="02010609060101010101" pitchFamily="49" charset="-122"/>
                <a:ea typeface="楷体"/>
              </a:rPr>
              <a:t>! </a:t>
            </a:r>
            <a:r>
              <a:rPr lang="zh-CN" altLang="zh-CN" b="1">
                <a:latin typeface="Times New Roman"/>
                <a:ea typeface="楷体"/>
              </a:rPr>
              <a:t>……</a:t>
            </a:r>
            <a:r>
              <a:rPr lang="zh-CN" altLang="en-US" sz="3200" b="1">
                <a:latin typeface="Times New Roman" panose="02010609060101010101" pitchFamily="49" charset="-122"/>
                <a:ea typeface="楷体"/>
              </a:rPr>
              <a:t>卿言多务，孰若孤</a:t>
            </a:r>
            <a:r>
              <a:rPr lang="en-US" altLang="zh-CN" sz="3200" b="1">
                <a:latin typeface="Times New Roman" panose="02010609060101010101" pitchFamily="49" charset="-122"/>
                <a:ea typeface="楷体"/>
              </a:rPr>
              <a:t>? ”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76375" y="3068638"/>
            <a:ext cx="678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10609060101010101" pitchFamily="49" charset="-122"/>
                <a:ea typeface="楷体"/>
              </a:rPr>
              <a:t>3</a:t>
            </a:r>
            <a:r>
              <a:rPr lang="zh-CN" altLang="en-US" sz="3200" b="1">
                <a:latin typeface="Times New Roman" panose="02010609060101010101" pitchFamily="49" charset="-122"/>
                <a:ea typeface="楷体"/>
              </a:rPr>
              <a:t>、“孤常读书，自以为大有所益。</a:t>
            </a:r>
            <a:r>
              <a:rPr lang="zh-CN" altLang="en-US" sz="3200" b="1">
                <a:latin typeface="Times New Roman" panose="02020603050405020304" pitchFamily="18" charset="0"/>
                <a:ea typeface="楷体"/>
              </a:rPr>
              <a:t>”</a:t>
            </a:r>
            <a:endParaRPr lang="zh-CN" altLang="en-US" sz="3200" b="1">
              <a:latin typeface="黑体" panose="02010609060101010101" pitchFamily="49" charset="-122"/>
            </a:endParaRPr>
          </a:p>
        </p:txBody>
      </p:sp>
      <p:pic>
        <p:nvPicPr>
          <p:cNvPr id="11270" name="Picture 6" descr="sun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84313"/>
            <a:ext cx="1189037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547813" y="3644900"/>
            <a:ext cx="7812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——</a:t>
            </a:r>
            <a:r>
              <a:rPr lang="en-US" altLang="zh-CN" sz="32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现身说法，语重心长，言辞恳切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572000" y="765175"/>
            <a:ext cx="457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Times New Roman"/>
                <a:ea typeface="楷体"/>
              </a:rPr>
              <a:t>——</a:t>
            </a:r>
            <a:r>
              <a:rPr lang="en-US" altLang="zh-CN" sz="32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 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语气坚决 ，严厉中又见关心、厚望。 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356100" y="2492375"/>
            <a:ext cx="4392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——</a:t>
            </a:r>
            <a:r>
              <a:rPr lang="en-US" altLang="zh-CN" sz="32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不悦，委婉批评。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476375" y="4437063"/>
            <a:ext cx="3167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楷体"/>
              </a:rPr>
              <a:t>“</a:t>
            </a:r>
            <a:r>
              <a:rPr lang="zh-CN" altLang="en-US" sz="3200" b="1">
                <a:latin typeface="Times New Roman" panose="02010600030101010101" pitchFamily="2" charset="-122"/>
                <a:ea typeface="楷体"/>
              </a:rPr>
              <a:t>卿今者才略，非复吴下阿蒙！</a:t>
            </a:r>
            <a:r>
              <a:rPr lang="zh-CN" altLang="en-US" sz="3200" b="1">
                <a:latin typeface="Times New Roman" panose="02020603050405020304" pitchFamily="18" charset="0"/>
                <a:ea typeface="楷体"/>
              </a:rPr>
              <a:t>”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403350" y="5661025"/>
            <a:ext cx="331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吃惊、赞叹 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867400" y="4437063"/>
            <a:ext cx="304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楷体"/>
              </a:rPr>
              <a:t>“</a:t>
            </a:r>
            <a:r>
              <a:rPr lang="zh-CN" altLang="en-US" sz="3200" b="1">
                <a:latin typeface="Times New Roman" panose="02010609060101010101" pitchFamily="49" charset="-122"/>
                <a:ea typeface="楷体"/>
              </a:rPr>
              <a:t>大兄何见事之晚乎</a:t>
            </a:r>
            <a:r>
              <a:rPr lang="en-US" altLang="zh-CN" sz="3200" b="1">
                <a:latin typeface="Times New Roman" panose="02010609060101010101" pitchFamily="49" charset="-122"/>
                <a:ea typeface="楷体"/>
              </a:rPr>
              <a:t>!</a:t>
            </a:r>
            <a:r>
              <a:rPr lang="en-US" altLang="zh-CN" sz="3200" b="1">
                <a:latin typeface="Times New Roman" panose="02020603050405020304" pitchFamily="18" charset="0"/>
                <a:ea typeface="楷体"/>
              </a:rPr>
              <a:t>”</a:t>
            </a:r>
            <a:endParaRPr lang="en-US" altLang="zh-CN" sz="3200" b="1">
              <a:latin typeface="黑体" panose="02010609060101010101" pitchFamily="49" charset="-122"/>
            </a:endParaRPr>
          </a:p>
        </p:txBody>
      </p:sp>
      <p:pic>
        <p:nvPicPr>
          <p:cNvPr id="11277" name="Picture 13" descr="无标题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0"/>
            <a:ext cx="114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4" descr="无标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08500"/>
            <a:ext cx="114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867400" y="5589588"/>
            <a:ext cx="30972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风趣、自豪、          自信 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0" y="33575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" panose="02010600030101010101" pitchFamily="2" charset="-122"/>
              </a:rPr>
              <a:t>（孙权）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0" y="5876925"/>
            <a:ext cx="165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" panose="02010600030101010101" pitchFamily="2" charset="-122"/>
              </a:rPr>
              <a:t>（鲁肃）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4495800" y="5867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" panose="02010600030101010101" pitchFamily="2" charset="-122"/>
              </a:rPr>
              <a:t>（吕蒙）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2" grpId="0"/>
      <p:bldP spid="11273" grpId="0"/>
      <p:bldP spid="11275" grpId="0"/>
      <p:bldP spid="112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sz="4400" i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11188" y="1557338"/>
            <a:ext cx="8316912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/>
                <a:ea typeface="楷体"/>
              </a:rPr>
              <a:t>       初，权谓吕蒙曰：“</a:t>
            </a:r>
            <a:r>
              <a:rPr lang="zh-CN" altLang="en-US" b="1">
                <a:latin typeface="Times New Roman"/>
                <a:ea typeface="楷体"/>
              </a:rPr>
              <a:t>＿＿＿＿＿＿＿＿＿＿＿！</a:t>
            </a:r>
            <a:r>
              <a:rPr lang="zh-CN" altLang="en-US" sz="3200" b="1">
                <a:latin typeface="Times New Roman"/>
                <a:ea typeface="楷体"/>
              </a:rPr>
              <a:t>”蒙辞</a:t>
            </a:r>
            <a:r>
              <a:rPr lang="zh-CN" altLang="en-US" b="1">
                <a:latin typeface="Times New Roman"/>
                <a:ea typeface="楷体"/>
              </a:rPr>
              <a:t>＿＿＿＿＿</a:t>
            </a:r>
            <a:r>
              <a:rPr lang="zh-CN" altLang="en-US" sz="3200" b="1">
                <a:latin typeface="Times New Roman"/>
                <a:ea typeface="楷体"/>
              </a:rPr>
              <a:t>。权曰：“孤岂欲卿</a:t>
            </a:r>
            <a:r>
              <a:rPr lang="zh-CN" altLang="en-US" b="1">
                <a:latin typeface="Times New Roman"/>
                <a:ea typeface="楷体"/>
              </a:rPr>
              <a:t>＿＿＿＿＿</a:t>
            </a:r>
            <a:r>
              <a:rPr lang="zh-CN" altLang="en-US" sz="3200" b="1">
                <a:latin typeface="Times New Roman"/>
                <a:ea typeface="楷体"/>
              </a:rPr>
              <a:t>！但当</a:t>
            </a:r>
            <a:r>
              <a:rPr lang="zh-CN" altLang="en-US" b="1">
                <a:latin typeface="Times New Roman"/>
                <a:ea typeface="楷体"/>
              </a:rPr>
              <a:t>＿＿＿＿＿＿＿＿</a:t>
            </a:r>
            <a:r>
              <a:rPr lang="zh-CN" altLang="en-US" sz="3200" b="1">
                <a:latin typeface="Times New Roman"/>
                <a:ea typeface="楷体"/>
              </a:rPr>
              <a:t>。卿</a:t>
            </a:r>
            <a:r>
              <a:rPr lang="zh-CN" altLang="en-US" b="1">
                <a:latin typeface="Times New Roman"/>
                <a:ea typeface="楷体"/>
              </a:rPr>
              <a:t>＿＿＿＿＿＿＿＿＿</a:t>
            </a:r>
            <a:r>
              <a:rPr lang="zh-CN" altLang="en-US" sz="3200" b="1">
                <a:latin typeface="Times New Roman"/>
                <a:ea typeface="楷体"/>
              </a:rPr>
              <a:t>？孤</a:t>
            </a:r>
            <a:r>
              <a:rPr lang="zh-CN" altLang="en-US" b="1">
                <a:latin typeface="Times New Roman"/>
                <a:ea typeface="楷体"/>
              </a:rPr>
              <a:t>＿＿＿＿＿＿＿＿＿＿＿＿＿</a:t>
            </a:r>
            <a:r>
              <a:rPr lang="zh-CN" altLang="en-US" sz="3200" b="1">
                <a:latin typeface="Times New Roman"/>
                <a:ea typeface="楷体"/>
              </a:rPr>
              <a:t>。”蒙乃始就学。及鲁肃过寻阳，与蒙论议，大惊曰：“</a:t>
            </a:r>
            <a:r>
              <a:rPr lang="zh-CN" altLang="en-US" b="1">
                <a:latin typeface="Times New Roman"/>
                <a:ea typeface="楷体"/>
              </a:rPr>
              <a:t>＿＿＿＿＿＿＿＿＿＿＿＿＿＿＿＿＿</a:t>
            </a:r>
            <a:r>
              <a:rPr lang="zh-CN" altLang="en-US" sz="3200" b="1">
                <a:latin typeface="Times New Roman"/>
                <a:ea typeface="楷体"/>
              </a:rPr>
              <a:t>！”蒙曰：“</a:t>
            </a:r>
            <a:r>
              <a:rPr lang="zh-CN" altLang="en-US" b="1">
                <a:latin typeface="Times New Roman"/>
                <a:ea typeface="楷体"/>
              </a:rPr>
              <a:t>＿＿＿＿＿＿＿＿＿＿＿＿＿＿＿＿＿＿＿＿＿＿＿＿</a:t>
            </a:r>
            <a:r>
              <a:rPr lang="zh-CN" altLang="en-US" sz="3200" b="1">
                <a:latin typeface="Times New Roman"/>
                <a:ea typeface="楷体"/>
              </a:rPr>
              <a:t>！”肃遂拜蒙母，结友而别。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403350" y="404813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996600"/>
                </a:solidFill>
                <a:latin typeface="Times New Roman"/>
                <a:ea typeface="楷体"/>
              </a:rPr>
              <a:t>二、背一背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611188" y="476250"/>
            <a:ext cx="44656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996600"/>
                </a:solidFill>
                <a:latin typeface="Times New Roman" panose="02020603050405020304" pitchFamily="18" charset="0"/>
                <a:ea typeface="楷体"/>
              </a:rPr>
              <a:t>三、说一说</a:t>
            </a:r>
          </a:p>
        </p:txBody>
      </p:sp>
      <p:sp>
        <p:nvSpPr>
          <p:cNvPr id="13315" name="矩形 17417"/>
          <p:cNvSpPr>
            <a:spLocks noChangeArrowheads="1"/>
          </p:cNvSpPr>
          <p:nvPr/>
        </p:nvSpPr>
        <p:spPr bwMode="auto">
          <a:xfrm>
            <a:off x="468313" y="1368425"/>
            <a:ext cx="8569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99"/>
                </a:solidFill>
                <a:latin typeface="Times New Roman"/>
                <a:ea typeface="楷体"/>
              </a:rPr>
              <a:t> 学习了这篇课文，我们有了哪些收获呢？</a:t>
            </a:r>
          </a:p>
        </p:txBody>
      </p:sp>
      <p:pic>
        <p:nvPicPr>
          <p:cNvPr id="13316" name="图片 174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0"/>
            <a:ext cx="6048375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57347"/>
          <p:cNvSpPr>
            <a:spLocks noChangeArrowheads="1"/>
          </p:cNvSpPr>
          <p:nvPr/>
        </p:nvSpPr>
        <p:spPr bwMode="auto">
          <a:xfrm>
            <a:off x="1476375" y="476250"/>
            <a:ext cx="3841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rgbClr val="996600"/>
                </a:solidFill>
                <a:latin typeface="Times New Roman"/>
                <a:ea typeface="楷体"/>
              </a:rPr>
              <a:t>四、写一写：</a:t>
            </a:r>
          </a:p>
        </p:txBody>
      </p:sp>
      <p:sp>
        <p:nvSpPr>
          <p:cNvPr id="14339" name="矩形 57348"/>
          <p:cNvSpPr>
            <a:spLocks noChangeArrowheads="1"/>
          </p:cNvSpPr>
          <p:nvPr/>
        </p:nvSpPr>
        <p:spPr bwMode="auto">
          <a:xfrm>
            <a:off x="1763713" y="1412875"/>
            <a:ext cx="3384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99"/>
                </a:solidFill>
                <a:latin typeface="Times New Roman" panose="02010609060101010101" pitchFamily="49" charset="-122"/>
                <a:ea typeface="楷体"/>
              </a:rPr>
              <a:t>1.</a:t>
            </a:r>
            <a:r>
              <a:rPr lang="zh-CN" altLang="en-US" sz="4000" b="1">
                <a:solidFill>
                  <a:srgbClr val="000099"/>
                </a:solidFill>
                <a:latin typeface="Times New Roman" panose="02010609060101010101" pitchFamily="49" charset="-122"/>
                <a:ea typeface="楷体"/>
              </a:rPr>
              <a:t>古今异义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763713" y="2492375"/>
            <a:ext cx="2733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99"/>
                </a:solidFill>
                <a:latin typeface="Times New Roman" panose="02010609060101010101" pitchFamily="49" charset="-122"/>
                <a:ea typeface="楷体"/>
              </a:rPr>
              <a:t>2.</a:t>
            </a:r>
            <a:r>
              <a:rPr lang="zh-CN" altLang="en-US" sz="4000" b="1">
                <a:solidFill>
                  <a:srgbClr val="000099"/>
                </a:solidFill>
                <a:latin typeface="Times New Roman" panose="02010609060101010101" pitchFamily="49" charset="-122"/>
                <a:ea typeface="楷体"/>
              </a:rPr>
              <a:t>一词多义</a:t>
            </a: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1763713" y="364490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99"/>
                </a:solidFill>
                <a:latin typeface="Times New Roman" panose="02010609060101010101" pitchFamily="49" charset="-122"/>
                <a:ea typeface="楷体"/>
              </a:rPr>
              <a:t>3.</a:t>
            </a:r>
            <a:r>
              <a:rPr lang="zh-CN" altLang="en-US" sz="4000" b="1">
                <a:solidFill>
                  <a:srgbClr val="000099"/>
                </a:solidFill>
                <a:latin typeface="Times New Roman" panose="02010609060101010101" pitchFamily="49" charset="-122"/>
                <a:ea typeface="楷体"/>
              </a:rPr>
              <a:t>文言句式</a:t>
            </a:r>
            <a:endParaRPr lang="en-US" altLang="zh-CN" sz="4000" b="1">
              <a:solidFill>
                <a:srgbClr val="000099"/>
              </a:solidFill>
              <a:latin typeface="黑体" panose="02010609060101010101" pitchFamily="49" charset="-122"/>
            </a:endParaRPr>
          </a:p>
        </p:txBody>
      </p:sp>
      <p:sp>
        <p:nvSpPr>
          <p:cNvPr id="14342" name="矩形 57351"/>
          <p:cNvSpPr>
            <a:spLocks noChangeArrowheads="1"/>
          </p:cNvSpPr>
          <p:nvPr/>
        </p:nvSpPr>
        <p:spPr bwMode="auto">
          <a:xfrm>
            <a:off x="1763713" y="4797425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99"/>
                </a:solidFill>
                <a:latin typeface="Times New Roman" panose="02010609060101010101" pitchFamily="49" charset="-122"/>
                <a:ea typeface="楷体"/>
              </a:rPr>
              <a:t>4.</a:t>
            </a:r>
            <a:r>
              <a:rPr lang="zh-CN" altLang="en-US" sz="4000" b="1">
                <a:solidFill>
                  <a:srgbClr val="000099"/>
                </a:solidFill>
                <a:latin typeface="Times New Roman" panose="02010609060101010101" pitchFamily="49" charset="-122"/>
                <a:ea typeface="楷体"/>
              </a:rPr>
              <a:t>成语运用</a:t>
            </a:r>
          </a:p>
        </p:txBody>
      </p:sp>
    </p:spTree>
  </p:cSld>
  <p:clrMapOvr>
    <a:masterClrMapping/>
  </p:clrMapOvr>
  <p:transition>
    <p:checke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96012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WordArt 5"/>
          <p:cNvSpPr>
            <a:spLocks noChangeArrowheads="1" noChangeShapeType="1" noTextEdit="1"/>
          </p:cNvSpPr>
          <p:nvPr/>
        </p:nvSpPr>
        <p:spPr bwMode="auto">
          <a:xfrm>
            <a:off x="1187450" y="620713"/>
            <a:ext cx="2952750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imes New Roman" panose="02010600030101010101" pitchFamily="2" charset="-122"/>
                <a:ea typeface="楷体" panose="02010600030101010101" pitchFamily="2" charset="-122"/>
              </a:rPr>
              <a:t>赠言：</a:t>
            </a:r>
          </a:p>
        </p:txBody>
      </p:sp>
      <p:sp>
        <p:nvSpPr>
          <p:cNvPr id="15364" name="WordArt 6"/>
          <p:cNvSpPr>
            <a:spLocks noChangeArrowheads="1" noTextEdit="1"/>
          </p:cNvSpPr>
          <p:nvPr/>
        </p:nvSpPr>
        <p:spPr bwMode="auto">
          <a:xfrm>
            <a:off x="4356100" y="1412875"/>
            <a:ext cx="31845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3851275" y="5373688"/>
            <a:ext cx="23336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rgbClr val="9900CC"/>
                </a:solidFill>
                <a:latin typeface="Times New Roman" panose="02010609060101010101" pitchFamily="49" charset="-122"/>
                <a:ea typeface="楷体"/>
              </a:rPr>
              <a:t>---</a:t>
            </a:r>
            <a:r>
              <a:rPr lang="zh-CN" altLang="en-US" sz="4800" b="1">
                <a:solidFill>
                  <a:srgbClr val="9900CC"/>
                </a:solidFill>
                <a:latin typeface="Times New Roman" panose="02010609060101010101" pitchFamily="49" charset="-122"/>
                <a:ea typeface="楷体"/>
              </a:rPr>
              <a:t>冰心</a:t>
            </a:r>
          </a:p>
        </p:txBody>
      </p:sp>
      <p:sp>
        <p:nvSpPr>
          <p:cNvPr id="2" name="WordArt 6"/>
          <p:cNvSpPr>
            <a:spLocks noChangeArrowheads="1" noChangeShapeType="1" noTextEdit="1"/>
          </p:cNvSpPr>
          <p:nvPr/>
        </p:nvSpPr>
        <p:spPr bwMode="auto">
          <a:xfrm>
            <a:off x="3133725" y="1920875"/>
            <a:ext cx="1604963" cy="3600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zh-CN" altLang="en-US" sz="6600" b="1" kern="10">
                <a:ln w="9525">
                  <a:round/>
                  <a:headEnd/>
                  <a:tailEnd/>
                </a:ln>
                <a:latin typeface="Times New Roman" panose="02010609060101010101" pitchFamily="49" charset="-122"/>
                <a:ea typeface="楷体"/>
              </a:rPr>
              <a:t>读书好</a:t>
            </a:r>
          </a:p>
          <a:p>
            <a:pPr algn="ctr"/>
            <a:r>
              <a:rPr lang="zh-CN" altLang="en-US" sz="6600" b="1" kern="10">
                <a:ln w="9525">
                  <a:round/>
                  <a:headEnd/>
                  <a:tailEnd/>
                </a:ln>
                <a:latin typeface="Times New Roman" panose="02010609060101010101" pitchFamily="49" charset="-122"/>
                <a:ea typeface="楷体"/>
              </a:rPr>
              <a:t>好读书</a:t>
            </a:r>
          </a:p>
          <a:p>
            <a:pPr algn="ctr"/>
            <a:r>
              <a:rPr lang="zh-CN" altLang="en-US" sz="6600" b="1" kern="10">
                <a:ln w="9525">
                  <a:round/>
                  <a:headEnd/>
                  <a:tailEnd/>
                </a:ln>
                <a:latin typeface="Times New Roman" panose="02010609060101010101" pitchFamily="49" charset="-122"/>
                <a:ea typeface="楷体"/>
              </a:rPr>
              <a:t>读好书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2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mtClean="0"/>
              <a:t>谢    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8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-252413" y="620713"/>
            <a:ext cx="5113338" cy="4813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4000" b="1" smtClean="0">
                <a:solidFill>
                  <a:srgbClr val="0000FF"/>
                </a:solidFill>
                <a:latin typeface="Times New Roman" panose="02010609030101010101" pitchFamily="49" charset="-122"/>
                <a:ea typeface="楷体" panose="02010609030101010101" pitchFamily="49" charset="-122"/>
              </a:rPr>
              <a:t>  </a:t>
            </a:r>
            <a:r>
              <a:rPr kumimoji="1" lang="zh-CN" altLang="en-US" sz="4000" b="1" smtClean="0">
                <a:latin typeface="Times New Roman" panose="02010609030101010101" pitchFamily="49" charset="-122"/>
                <a:ea typeface="楷体" panose="02010609060101010101" pitchFamily="49" charset="-122"/>
              </a:rPr>
              <a:t>三国时汝南人，年轻时跟从孙策部将邓当，当死，将兵，后随周瑜大破曹军。初不习文，后</a:t>
            </a:r>
            <a:r>
              <a:rPr kumimoji="1" lang="zh-CN" altLang="en-US" sz="4000" b="1" smtClean="0">
                <a:solidFill>
                  <a:srgbClr val="996600"/>
                </a:solidFill>
                <a:latin typeface="Times New Roman" panose="02010609060101010101" pitchFamily="49" charset="-122"/>
                <a:ea typeface="楷体" panose="02010609060101010101" pitchFamily="49" charset="-122"/>
              </a:rPr>
              <a:t>听从孙权劝告，多读史书、兵书。</a:t>
            </a:r>
            <a:r>
              <a:rPr kumimoji="1" lang="zh-CN" altLang="en-US" sz="4000" b="1" smtClean="0">
                <a:latin typeface="Times New Roman" panose="02010609030101010101" pitchFamily="49" charset="-122"/>
                <a:ea typeface="楷体" panose="02010609060101010101" pitchFamily="49" charset="-122"/>
              </a:rPr>
              <a:t>鲁肃死，代领三军，破蜀将关羽，占荆州。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4000" b="1" smtClean="0">
              <a:latin typeface="楷体_GB2312" panose="0201060903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9" name="Picture 5" descr="10db97545adfac71d00906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76250"/>
            <a:ext cx="4211638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内容占位符 5939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2708275"/>
          <a:ext cx="5580063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3822222" imgH="2653968" progId="Photoshop.Image.7">
                  <p:embed/>
                </p:oleObj>
              </mc:Choice>
              <mc:Fallback>
                <p:oleObj r:id="rId4" imgW="3822222" imgH="2653968" progId="Photoshop.Image.7">
                  <p:embed/>
                  <p:pic>
                    <p:nvPicPr>
                      <p:cNvPr id="0" name="内容占位符 59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8275"/>
                        <a:ext cx="5580063" cy="41497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文本框 59394"/>
          <p:cNvSpPr txBox="1">
            <a:spLocks noChangeArrowheads="1"/>
          </p:cNvSpPr>
          <p:nvPr/>
        </p:nvSpPr>
        <p:spPr bwMode="auto">
          <a:xfrm>
            <a:off x="5686425" y="3068638"/>
            <a:ext cx="345757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4000" b="1">
                <a:solidFill>
                  <a:srgbClr val="993300"/>
                </a:solidFill>
                <a:latin typeface="Times New Roman" panose="02020603050405020304" pitchFamily="18" charset="0"/>
                <a:ea typeface="楷体" panose="02010509060101010101" pitchFamily="49" charset="-122"/>
              </a:rPr>
              <a:t>--</a:t>
            </a:r>
            <a:r>
              <a:rPr lang="zh-CN" altLang="en-US" sz="4000" b="1">
                <a:solidFill>
                  <a:srgbClr val="003300"/>
                </a:solidFill>
                <a:latin typeface="Times New Roman" panose="02020603050405020304" pitchFamily="18" charset="0"/>
                <a:ea typeface="楷体" panose="02010600030101010101" pitchFamily="2" charset="-122"/>
              </a:rPr>
              <a:t>《资治通鉴》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4000" b="1">
                <a:solidFill>
                  <a:srgbClr val="003300"/>
                </a:solidFill>
                <a:latin typeface="Times New Roman" panose="02020603050405020304" pitchFamily="18" charset="0"/>
                <a:ea typeface="楷体" panose="02010509060101010101" pitchFamily="49" charset="-122"/>
              </a:rPr>
              <a:t>             司马光</a:t>
            </a:r>
          </a:p>
          <a:p>
            <a:pPr eaLnBrk="1" hangingPunct="1">
              <a:spcBef>
                <a:spcPct val="50000"/>
              </a:spcBef>
            </a:pPr>
            <a:endParaRPr lang="zh-CN" altLang="en-US" sz="4000" b="1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3300"/>
                </a:solidFill>
                <a:latin typeface="Times New Roman" panose="02020603050405020304" pitchFamily="18" charset="0"/>
                <a:ea typeface="楷体" panose="02010509060101010101" pitchFamily="49" charset="-122"/>
              </a:rPr>
              <a:t>授课人：新店初中     王军红</a:t>
            </a:r>
          </a:p>
        </p:txBody>
      </p:sp>
      <p:sp>
        <p:nvSpPr>
          <p:cNvPr id="1028" name="矩形 59395"/>
          <p:cNvSpPr>
            <a:spLocks noChangeArrowheads="1" noChangeShapeType="1" noTextEdit="1"/>
          </p:cNvSpPr>
          <p:nvPr/>
        </p:nvSpPr>
        <p:spPr bwMode="auto">
          <a:xfrm>
            <a:off x="1549400" y="765175"/>
            <a:ext cx="5400675" cy="1439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 panose="02010609060101010101" pitchFamily="49" charset="-122"/>
                <a:ea typeface="楷体"/>
              </a:rPr>
              <a:t> 孙权劝学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Cj019611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0"/>
            <a:ext cx="29527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6480175" cy="1143000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996600"/>
                </a:solidFill>
                <a:latin typeface="Times New Roman"/>
                <a:ea typeface="楷体" panose="02010609060101010101" pitchFamily="49" charset="-122"/>
              </a:rPr>
              <a:t>一、 读一读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68313" y="1557338"/>
            <a:ext cx="720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1.</a:t>
            </a:r>
            <a:r>
              <a:rPr lang="zh-CN" altLang="en-US" sz="3600" b="1">
                <a:solidFill>
                  <a:srgbClr val="0000FF"/>
                </a:solidFill>
                <a:latin typeface="Times New Roman"/>
                <a:ea typeface="楷体"/>
              </a:rPr>
              <a:t>读准字音，读明节奏。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547813" y="31416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2.</a:t>
            </a:r>
            <a:r>
              <a:rPr lang="zh-CN" altLang="en-US" sz="3600" b="1">
                <a:solidFill>
                  <a:srgbClr val="0000FF"/>
                </a:solidFill>
                <a:latin typeface="Times New Roman"/>
                <a:ea typeface="楷体"/>
              </a:rPr>
              <a:t>读通文意，读清思路。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47813" y="4652963"/>
            <a:ext cx="6516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3.</a:t>
            </a:r>
            <a:r>
              <a:rPr lang="zh-CN" altLang="en-US" sz="3600" b="1">
                <a:solidFill>
                  <a:srgbClr val="0000FF"/>
                </a:solidFill>
                <a:latin typeface="Times New Roman"/>
                <a:ea typeface="楷体"/>
              </a:rPr>
              <a:t>读好语气，读出感情。</a:t>
            </a:r>
            <a:endParaRPr lang="zh-CN" altLang="en-US" sz="36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0" grpId="0"/>
      <p:bldP spid="82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067175" y="278130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400" b="1">
                <a:latin typeface="Times New Roman" panose="02010609060101010101" pitchFamily="49" charset="-122"/>
                <a:ea typeface="楷体"/>
              </a:rPr>
              <a:t> 卿    涉   孰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6588125" y="1844675"/>
            <a:ext cx="184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5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140200" y="2060575"/>
            <a:ext cx="2211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0030101010101" pitchFamily="2" charset="-122"/>
              </a:rPr>
              <a:t>qīng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64163" y="3860800"/>
            <a:ext cx="3276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通 </a:t>
            </a:r>
            <a:r>
              <a:rPr lang="zh-CN" altLang="en-US" sz="4400" b="1">
                <a:solidFill>
                  <a:srgbClr val="FF0000"/>
                </a:solidFill>
                <a:latin typeface="Times New Roman" panose="02010609060101010101" pitchFamily="49" charset="-122"/>
                <a:ea typeface="楷体"/>
              </a:rPr>
              <a:t>耶</a:t>
            </a:r>
            <a:r>
              <a:rPr lang="zh-CN" altLang="en-US" sz="4800" b="1">
                <a:solidFill>
                  <a:srgbClr val="FF0000"/>
                </a:solidFill>
                <a:latin typeface="Times New Roman" panose="02010609060101010101" pitchFamily="49" charset="-122"/>
                <a:ea typeface="楷体"/>
              </a:rPr>
              <a:t> </a:t>
            </a:r>
            <a:r>
              <a:rPr lang="en-US" altLang="zh-CN" sz="4400" b="1">
                <a:solidFill>
                  <a:srgbClr val="FF0000"/>
                </a:solidFill>
                <a:latin typeface="Times New Roman" panose="02010609060101010101" pitchFamily="49" charset="-122"/>
                <a:ea typeface="楷体"/>
              </a:rPr>
              <a:t>y</a:t>
            </a: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"/>
              </a:rPr>
              <a:t>é</a:t>
            </a:r>
            <a:endParaRPr lang="en-US" altLang="zh-CN" sz="4400" b="1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940425" y="1989138"/>
            <a:ext cx="2332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0030101010101" pitchFamily="2" charset="-122"/>
              </a:rPr>
              <a:t>shè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7308850" y="1989138"/>
            <a:ext cx="22431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0030101010101" pitchFamily="2" charset="-122"/>
              </a:rPr>
              <a:t>shú</a:t>
            </a:r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0" y="2133600"/>
            <a:ext cx="335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5400" b="1">
              <a:solidFill>
                <a:schemeClr val="accent2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0" y="2781300"/>
            <a:ext cx="5580063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0000FF"/>
                </a:solidFill>
                <a:latin typeface="Times New Roman" panose="02010800040101010101" pitchFamily="2" charset="-122"/>
                <a:ea typeface="楷体" panose="02010800040101010101" pitchFamily="2" charset="-122"/>
              </a:rPr>
              <a:t>   (</a:t>
            </a:r>
            <a:r>
              <a:rPr lang="en-US" altLang="zh-CN" sz="4800">
                <a:solidFill>
                  <a:srgbClr val="3333CC"/>
                </a:solidFill>
                <a:latin typeface="Times New Roman" panose="02010800040101010101" pitchFamily="2" charset="-122"/>
                <a:ea typeface="楷体" panose="02010800040101010101" pitchFamily="2" charset="-122"/>
              </a:rPr>
              <a:t>1)</a:t>
            </a:r>
            <a:r>
              <a:rPr lang="zh-CN" altLang="en-US" sz="4800" b="1">
                <a:solidFill>
                  <a:srgbClr val="3333CC"/>
                </a:solidFill>
                <a:latin typeface="Times New Roman" panose="02010609060101010101" pitchFamily="49" charset="-122"/>
                <a:ea typeface="楷体"/>
              </a:rPr>
              <a:t>生字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3333CC"/>
                </a:solidFill>
                <a:latin typeface="Times New Roman" panose="02010800040101010101" pitchFamily="2" charset="-122"/>
                <a:ea typeface="楷体" panose="02010800040101010101" pitchFamily="2" charset="-122"/>
              </a:rPr>
              <a:t>   (2)</a:t>
            </a:r>
            <a:r>
              <a:rPr lang="zh-CN" altLang="en-US" sz="4800" b="1">
                <a:solidFill>
                  <a:srgbClr val="3333CC"/>
                </a:solidFill>
                <a:latin typeface="Times New Roman" panose="02010609060101010101" pitchFamily="49" charset="-122"/>
                <a:ea typeface="楷体"/>
              </a:rPr>
              <a:t>通假字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3333CC"/>
                </a:solidFill>
                <a:latin typeface="Times New Roman" panose="02010800040101010101" pitchFamily="2" charset="-122"/>
                <a:ea typeface="楷体" panose="02010800040101010101" pitchFamily="2" charset="-122"/>
              </a:rPr>
              <a:t>   (3)</a:t>
            </a:r>
            <a:r>
              <a:rPr lang="zh-CN" altLang="en-US" sz="4800" b="1">
                <a:solidFill>
                  <a:srgbClr val="3333CC"/>
                </a:solidFill>
                <a:latin typeface="Times New Roman" panose="02010609060101010101" pitchFamily="49" charset="-122"/>
                <a:ea typeface="楷体"/>
              </a:rPr>
              <a:t>多音字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4356100" y="3933825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latin typeface="Times New Roman" panose="02020603050405020304" pitchFamily="18" charset="0"/>
                <a:ea typeface="楷体"/>
              </a:rPr>
              <a:t>邪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4356100" y="5084763"/>
            <a:ext cx="106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latin typeface="Times New Roman" panose="02020603050405020304" pitchFamily="18" charset="0"/>
                <a:ea typeface="楷体"/>
              </a:rPr>
              <a:t>更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5580063" y="4724400"/>
            <a:ext cx="1905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FF0000"/>
                </a:solidFill>
                <a:latin typeface="Times New Roman" panose="02010609060101010101" pitchFamily="49" charset="-122"/>
                <a:ea typeface="楷体"/>
              </a:rPr>
              <a:t>gēng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5580063" y="5516563"/>
            <a:ext cx="2133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000099"/>
                </a:solidFill>
                <a:latin typeface="Times New Roman" panose="02020603050405020304" pitchFamily="18" charset="0"/>
                <a:ea typeface="楷体" panose="02010600030101010101" pitchFamily="2" charset="-122"/>
              </a:rPr>
              <a:t>gèng</a:t>
            </a:r>
          </a:p>
        </p:txBody>
      </p:sp>
      <p:sp>
        <p:nvSpPr>
          <p:cNvPr id="6158" name="矩形 7184"/>
          <p:cNvSpPr>
            <a:spLocks noChangeArrowheads="1"/>
          </p:cNvSpPr>
          <p:nvPr/>
        </p:nvSpPr>
        <p:spPr bwMode="auto">
          <a:xfrm>
            <a:off x="1187450" y="333375"/>
            <a:ext cx="83518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rgbClr val="000099"/>
                </a:solidFill>
                <a:latin typeface="Times New Roman"/>
                <a:ea typeface="楷体"/>
              </a:rPr>
              <a:t>1.</a:t>
            </a:r>
            <a:r>
              <a:rPr lang="zh-CN" altLang="en-US" sz="4800" b="1">
                <a:solidFill>
                  <a:srgbClr val="000099"/>
                </a:solidFill>
                <a:latin typeface="Times New Roman"/>
                <a:ea typeface="楷体"/>
              </a:rPr>
              <a:t>读准字音，读明节奏</a:t>
            </a:r>
          </a:p>
        </p:txBody>
      </p:sp>
      <p:sp>
        <p:nvSpPr>
          <p:cNvPr id="6159" name="矩形 7185"/>
          <p:cNvSpPr>
            <a:spLocks noChangeArrowheads="1"/>
          </p:cNvSpPr>
          <p:nvPr/>
        </p:nvSpPr>
        <p:spPr bwMode="auto">
          <a:xfrm>
            <a:off x="3276600" y="1196975"/>
            <a:ext cx="2419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666633"/>
                </a:solidFill>
                <a:latin typeface="Times New Roman"/>
                <a:ea typeface="楷体"/>
              </a:rPr>
              <a:t>读准字音</a:t>
            </a:r>
            <a:endParaRPr lang="en-US" altLang="zh-CN" sz="4400" b="1">
              <a:solidFill>
                <a:srgbClr val="6666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1" grpId="0"/>
      <p:bldP spid="41992" grpId="0"/>
      <p:bldP spid="41997" grpId="0"/>
      <p:bldP spid="41998" grpId="0"/>
      <p:bldP spid="42000" grpId="0"/>
      <p:bldP spid="420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990600" y="188913"/>
            <a:ext cx="5957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solidFill>
                  <a:srgbClr val="666633"/>
                </a:solidFill>
                <a:latin typeface="Times New Roman" panose="02010609060101010101" pitchFamily="49" charset="-122"/>
                <a:ea typeface="楷体"/>
              </a:rPr>
              <a:t>        读明节奏</a:t>
            </a:r>
            <a:endParaRPr lang="en-US" altLang="zh-CN" sz="4400" b="1">
              <a:solidFill>
                <a:srgbClr val="666633"/>
              </a:solidFill>
              <a:latin typeface="黑体" panose="02010609060101010101" pitchFamily="49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84213" y="981075"/>
            <a:ext cx="79248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（</a:t>
            </a:r>
            <a:r>
              <a:rPr lang="en-US" altLang="zh-CN" sz="4000" b="1">
                <a:latin typeface="Times New Roman" panose="02010609060101010101" pitchFamily="49" charset="-122"/>
                <a:ea typeface="楷体"/>
              </a:rPr>
              <a:t>1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）权</a:t>
            </a:r>
            <a:r>
              <a:rPr lang="en-US" altLang="en-US" sz="4000" b="1">
                <a:solidFill>
                  <a:srgbClr val="FF00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谓</a:t>
            </a:r>
            <a:r>
              <a:rPr lang="en-US" altLang="en-US" sz="4000" b="1">
                <a:solidFill>
                  <a:srgbClr val="CC00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吕蒙曰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（</a:t>
            </a:r>
            <a:r>
              <a:rPr lang="en-US" altLang="zh-CN" sz="4000" b="1">
                <a:latin typeface="Times New Roman" panose="02010609060101010101" pitchFamily="49" charset="-122"/>
                <a:ea typeface="楷体"/>
              </a:rPr>
              <a:t>2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）卿</a:t>
            </a:r>
            <a:r>
              <a:rPr lang="en-US" altLang="en-US" sz="4000" b="1">
                <a:solidFill>
                  <a:srgbClr val="FF00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今</a:t>
            </a:r>
            <a:r>
              <a:rPr lang="en-US" altLang="en-US" sz="4000" b="1">
                <a:solidFill>
                  <a:srgbClr val="CC00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当涂掌事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（</a:t>
            </a:r>
            <a:r>
              <a:rPr lang="en-US" altLang="zh-CN" sz="4000" b="1">
                <a:latin typeface="Times New Roman" panose="02010609060101010101" pitchFamily="49" charset="-122"/>
                <a:ea typeface="楷体"/>
              </a:rPr>
              <a:t>3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）蒙</a:t>
            </a:r>
            <a:r>
              <a:rPr lang="en-US" altLang="en-US" sz="4000" b="1">
                <a:solidFill>
                  <a:srgbClr val="FF00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辞</a:t>
            </a:r>
            <a:r>
              <a:rPr lang="en-US" altLang="en-US" sz="4000" b="1">
                <a:solidFill>
                  <a:srgbClr val="CC00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以军中多务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（</a:t>
            </a:r>
            <a:r>
              <a:rPr lang="en-US" altLang="zh-CN" sz="4000" b="1">
                <a:latin typeface="Times New Roman" panose="02010609060101010101" pitchFamily="49" charset="-122"/>
                <a:ea typeface="楷体"/>
              </a:rPr>
              <a:t>4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）自以为</a:t>
            </a:r>
            <a:r>
              <a:rPr lang="en-US" altLang="en-US" sz="4000" b="1">
                <a:solidFill>
                  <a:srgbClr val="FF00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大有所益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（</a:t>
            </a:r>
            <a:r>
              <a:rPr lang="en-US" altLang="zh-CN" sz="4000" b="1">
                <a:latin typeface="Times New Roman" panose="02010609060101010101" pitchFamily="49" charset="-122"/>
                <a:ea typeface="楷体"/>
              </a:rPr>
              <a:t>5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）蒙</a:t>
            </a:r>
            <a:r>
              <a:rPr lang="en-US" altLang="en-US" sz="4000" b="1">
                <a:solidFill>
                  <a:srgbClr val="FF00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乃始就学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（</a:t>
            </a:r>
            <a:r>
              <a:rPr lang="en-US" altLang="zh-CN" sz="4000" b="1">
                <a:latin typeface="Times New Roman" panose="02010609060101010101" pitchFamily="49" charset="-122"/>
                <a:ea typeface="楷体"/>
              </a:rPr>
              <a:t>6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）大兄</a:t>
            </a:r>
            <a:r>
              <a:rPr lang="en-US" altLang="en-US" sz="4000" b="1">
                <a:solidFill>
                  <a:srgbClr val="FF00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何</a:t>
            </a:r>
            <a:r>
              <a:rPr lang="en-US" altLang="en-US" sz="4000" b="1">
                <a:solidFill>
                  <a:srgbClr val="CC00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4000" b="1">
                <a:latin typeface="Times New Roman" panose="02010609060101010101" pitchFamily="49" charset="-122"/>
                <a:ea typeface="楷体"/>
              </a:rPr>
              <a:t>见事之晚乎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7338" y="476250"/>
            <a:ext cx="8856662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    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初，权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谓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吕蒙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(</a:t>
            </a:r>
            <a:r>
              <a:rPr lang="en-US" altLang="zh-CN" sz="36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é</a:t>
            </a:r>
            <a:r>
              <a:rPr lang="en-US" altLang="zh-CN" sz="36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ng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)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曰：</a:t>
            </a:r>
            <a:r>
              <a:rPr lang="zh-CN" altLang="en-US" sz="3600" b="1">
                <a:latin typeface="Times New Roman" panose="02020603050405020304" pitchFamily="18" charset="0"/>
                <a:ea typeface="楷体"/>
              </a:rPr>
              <a:t>“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卿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(</a:t>
            </a:r>
            <a:r>
              <a:rPr lang="en-US" altLang="zh-CN" sz="36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qīng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)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今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当涂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(</a:t>
            </a:r>
            <a:r>
              <a:rPr lang="en-US" altLang="zh-CN" sz="36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t</a:t>
            </a:r>
            <a:r>
              <a:rPr lang="en-US" altLang="zh-CN" sz="3600" b="1">
                <a:solidFill>
                  <a:srgbClr val="0000FF"/>
                </a:solidFill>
                <a:latin typeface="Times New Roman"/>
                <a:ea typeface="楷体"/>
              </a:rPr>
              <a:t>ú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)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掌事，不可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不学！</a:t>
            </a:r>
            <a:r>
              <a:rPr lang="zh-CN" altLang="en-US" sz="3600" b="1">
                <a:latin typeface="Times New Roman" panose="02020603050405020304" pitchFamily="18" charset="0"/>
                <a:ea typeface="楷体"/>
              </a:rPr>
              <a:t>”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蒙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辞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以军中多务。权曰：</a:t>
            </a:r>
            <a:r>
              <a:rPr lang="zh-CN" altLang="en-US" sz="3600" b="1">
                <a:latin typeface="Times New Roman" panose="02020603050405020304" pitchFamily="18" charset="0"/>
                <a:ea typeface="楷体"/>
              </a:rPr>
              <a:t>“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孤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岂欲卿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治经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为博士邪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(</a:t>
            </a:r>
            <a:r>
              <a:rPr lang="en-US" altLang="zh-CN" sz="36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y</a:t>
            </a:r>
            <a:r>
              <a:rPr lang="en-US" altLang="zh-CN" sz="3600" b="1">
                <a:solidFill>
                  <a:srgbClr val="0000FF"/>
                </a:solidFill>
                <a:latin typeface="Times New Roman"/>
                <a:ea typeface="楷体"/>
              </a:rPr>
              <a:t>é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)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！但当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涉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(</a:t>
            </a:r>
            <a:r>
              <a:rPr lang="en-US" altLang="zh-CN" sz="36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sh</a:t>
            </a:r>
            <a:r>
              <a:rPr lang="en-US" altLang="zh-CN" sz="3600" b="1">
                <a:solidFill>
                  <a:srgbClr val="0000FF"/>
                </a:solidFill>
                <a:latin typeface="Times New Roman"/>
                <a:ea typeface="楷体"/>
              </a:rPr>
              <a:t>è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)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猎，见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往事耳。卿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言多务，孰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(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0030101010101" pitchFamily="2" charset="-122"/>
              </a:rPr>
              <a:t>shú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)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若孤？孤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常读书，自以为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大有所益。</a:t>
            </a:r>
            <a:r>
              <a:rPr lang="zh-CN" altLang="en-US" sz="3600" b="1">
                <a:latin typeface="Times New Roman" panose="02020603050405020304" pitchFamily="18" charset="0"/>
                <a:ea typeface="楷体"/>
              </a:rPr>
              <a:t>”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蒙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乃始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就学。及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鲁肃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过寻阳，与蒙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论议，大惊曰：</a:t>
            </a:r>
            <a:r>
              <a:rPr lang="zh-CN" altLang="en-US" sz="3600" b="1">
                <a:latin typeface="Times New Roman" panose="02020603050405020304" pitchFamily="18" charset="0"/>
                <a:ea typeface="楷体"/>
              </a:rPr>
              <a:t>“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卿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今者才略，非复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吴下阿蒙！</a:t>
            </a:r>
            <a:r>
              <a:rPr lang="zh-CN" altLang="en-US" sz="3600" b="1">
                <a:latin typeface="Times New Roman" panose="02020603050405020304" pitchFamily="18" charset="0"/>
                <a:ea typeface="楷体"/>
              </a:rPr>
              <a:t>”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蒙曰：</a:t>
            </a:r>
            <a:r>
              <a:rPr lang="zh-CN" altLang="en-US" sz="3600" b="1">
                <a:latin typeface="Times New Roman" panose="02020603050405020304" pitchFamily="18" charset="0"/>
                <a:ea typeface="楷体"/>
              </a:rPr>
              <a:t>“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士别三日，即更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(</a:t>
            </a:r>
            <a:r>
              <a:rPr lang="en-US" altLang="zh-CN" sz="36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g</a:t>
            </a:r>
            <a:r>
              <a:rPr lang="en-US" altLang="en-US" sz="36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ē</a:t>
            </a:r>
            <a:r>
              <a:rPr lang="en-US" altLang="zh-CN" sz="36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ng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)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刮目相待，大兄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何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见事之晚乎！</a:t>
            </a:r>
            <a:r>
              <a:rPr lang="zh-CN" altLang="en-US" sz="3600" b="1">
                <a:latin typeface="Times New Roman" panose="02020603050405020304" pitchFamily="18" charset="0"/>
                <a:ea typeface="楷体"/>
              </a:rPr>
              <a:t>”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肃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遂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(</a:t>
            </a:r>
            <a:r>
              <a:rPr lang="en-US" altLang="zh-CN" sz="3600" b="1">
                <a:solidFill>
                  <a:srgbClr val="0000FF"/>
                </a:solidFill>
                <a:latin typeface="Times New Roman" panose="02010609060101010101" pitchFamily="49" charset="-122"/>
                <a:ea typeface="楷体"/>
              </a:rPr>
              <a:t>su</a:t>
            </a:r>
            <a:r>
              <a:rPr lang="en-US" altLang="en-US" sz="3600" b="1">
                <a:solidFill>
                  <a:srgbClr val="0000FF"/>
                </a:solidFill>
                <a:latin typeface="Times New Roman"/>
                <a:ea typeface="楷体"/>
              </a:rPr>
              <a:t>ì</a:t>
            </a:r>
            <a:r>
              <a:rPr lang="en-US" altLang="zh-CN" sz="3600" b="1">
                <a:latin typeface="Times New Roman" panose="02010609060101010101" pitchFamily="49" charset="-122"/>
                <a:ea typeface="楷体"/>
              </a:rPr>
              <a:t>)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拜蒙母，结友</a:t>
            </a:r>
            <a:r>
              <a:rPr lang="en-US" altLang="zh-CN" sz="3600" b="1">
                <a:solidFill>
                  <a:srgbClr val="996600"/>
                </a:solidFill>
                <a:latin typeface="Times New Roman" panose="02010609060101010101" pitchFamily="49" charset="-122"/>
                <a:ea typeface="楷体"/>
              </a:rPr>
              <a:t>/</a:t>
            </a:r>
            <a:r>
              <a:rPr lang="zh-CN" altLang="en-US" sz="3600" b="1">
                <a:latin typeface="Times New Roman" panose="02010609060101010101" pitchFamily="49" charset="-122"/>
                <a:ea typeface="楷体"/>
              </a:rPr>
              <a:t>而别。</a:t>
            </a:r>
          </a:p>
        </p:txBody>
      </p:sp>
    </p:spTree>
  </p:cSld>
  <p:clrMapOvr>
    <a:masterClrMapping/>
  </p:clrMapOvr>
  <p:transition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8208963" cy="68580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663300"/>
                </a:solidFill>
                <a:latin typeface="Times New Roman"/>
                <a:ea typeface="楷体" panose="02010609060101010101" pitchFamily="49" charset="-122"/>
              </a:rPr>
              <a:t>2.</a:t>
            </a:r>
            <a:r>
              <a:rPr lang="zh-CN" altLang="en-US" sz="4000" b="1" smtClean="0">
                <a:solidFill>
                  <a:srgbClr val="663300"/>
                </a:solidFill>
                <a:latin typeface="Times New Roman"/>
                <a:ea typeface="楷体" panose="02010609060101010101" pitchFamily="49" charset="-122"/>
              </a:rPr>
              <a:t>读通文意，读清思路。</a:t>
            </a:r>
          </a:p>
        </p:txBody>
      </p:sp>
      <p:pic>
        <p:nvPicPr>
          <p:cNvPr id="9219" name="文本占位符 1026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28775"/>
            <a:ext cx="5976938" cy="4608513"/>
          </a:xfr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/>
          </p:cNvSpPr>
          <p:nvPr/>
        </p:nvSpPr>
        <p:spPr bwMode="auto">
          <a:xfrm>
            <a:off x="0" y="692150"/>
            <a:ext cx="88931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3600">
              <a:ea typeface="楷体_GB2312" panose="02010609030101010101" pitchFamily="49" charset="-12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690688" y="765175"/>
            <a:ext cx="5040312" cy="558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4800" b="1">
                <a:solidFill>
                  <a:srgbClr val="800000"/>
                </a:solidFill>
                <a:latin typeface="Times New Roman"/>
                <a:ea typeface="楷体" panose="02010609030101010101" pitchFamily="49" charset="-122"/>
              </a:rPr>
              <a:t>       </a:t>
            </a:r>
            <a:r>
              <a:rPr lang="zh-CN" altLang="en-US" sz="4800" b="1">
                <a:solidFill>
                  <a:srgbClr val="800000"/>
                </a:solidFill>
                <a:latin typeface="Times New Roman"/>
                <a:ea typeface="楷体" panose="02010609030101010101" pitchFamily="49" charset="-122"/>
              </a:rPr>
              <a:t>孙权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zh-CN" altLang="en-US" sz="4800" b="1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800000"/>
                </a:solidFill>
                <a:latin typeface="Times New Roman"/>
                <a:ea typeface="楷体" panose="02010609030101010101" pitchFamily="49" charset="-122"/>
              </a:rPr>
              <a:t>吕蒙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zh-CN" altLang="en-US" sz="4800" b="1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800000"/>
                </a:solidFill>
                <a:latin typeface="Times New Roman"/>
                <a:ea typeface="楷体" panose="02010609030101010101" pitchFamily="49" charset="-122"/>
              </a:rPr>
              <a:t>         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2987675" y="1557338"/>
            <a:ext cx="1008063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555875" y="4221163"/>
            <a:ext cx="93503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2124075" y="1700213"/>
            <a:ext cx="10795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3276600" y="4149725"/>
            <a:ext cx="93503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4356100" y="260350"/>
            <a:ext cx="703263" cy="719138"/>
          </a:xfrm>
          <a:prstGeom prst="wedgeEllipseCallout">
            <a:avLst>
              <a:gd name="adj1" fmla="val -92662"/>
              <a:gd name="adj2" fmla="val 7119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Times New Roman"/>
                <a:ea typeface="楷体" panose="02010609030101010101" pitchFamily="49" charset="-122"/>
              </a:rPr>
              <a:t>劝</a:t>
            </a: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1476375" y="1773238"/>
            <a:ext cx="720725" cy="719137"/>
          </a:xfrm>
          <a:prstGeom prst="wedgeEllipseCallout">
            <a:avLst>
              <a:gd name="adj1" fmla="val 43611"/>
              <a:gd name="adj2" fmla="val 112032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Times New Roman"/>
                <a:ea typeface="楷体" panose="02010609030101010101" pitchFamily="49" charset="-122"/>
              </a:rPr>
              <a:t>辞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2339975" y="4724400"/>
            <a:ext cx="720725" cy="719138"/>
          </a:xfrm>
          <a:prstGeom prst="wedgeEllipseCallout">
            <a:avLst>
              <a:gd name="adj1" fmla="val 81056"/>
              <a:gd name="adj2" fmla="val 83773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Times New Roman"/>
                <a:ea typeface="楷体" panose="02010609030101010101" pitchFamily="49" charset="-122"/>
              </a:rPr>
              <a:t>赞</a:t>
            </a: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419475" y="3500438"/>
            <a:ext cx="720725" cy="719137"/>
          </a:xfrm>
          <a:prstGeom prst="wedgeEllipseCallout">
            <a:avLst>
              <a:gd name="adj1" fmla="val -117620"/>
              <a:gd name="adj2" fmla="val -33444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Times New Roman"/>
                <a:ea typeface="楷体" panose="02010609030101010101" pitchFamily="49" charset="-122"/>
              </a:rPr>
              <a:t>就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23850" y="5516563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Times New Roman"/>
                <a:ea typeface="楷体" panose="02010800040101010101" pitchFamily="2" charset="-122"/>
              </a:rPr>
              <a:t>非吴下阿蒙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79388" y="264318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Times New Roman"/>
                <a:ea typeface="楷体" panose="02010800040101010101" pitchFamily="2" charset="-122"/>
              </a:rPr>
              <a:t>军中多务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68313" y="836613"/>
            <a:ext cx="2665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Times New Roman"/>
                <a:ea typeface="楷体" panose="02010800040101010101" pitchFamily="2" charset="-122"/>
              </a:rPr>
              <a:t>不可不学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779838" y="4221163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Times New Roman"/>
                <a:ea typeface="楷体" panose="02010800040101010101" pitchFamily="2" charset="-122"/>
              </a:rPr>
              <a:t>当刮目相待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003800" y="90805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imes New Roman"/>
                <a:ea typeface="楷体" panose="02010800040101010101" pitchFamily="2" charset="-122"/>
              </a:rPr>
              <a:t>大有所益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076825" y="5661025"/>
            <a:ext cx="288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imes New Roman"/>
                <a:ea typeface="楷体" panose="02010800040101010101" pitchFamily="2" charset="-122"/>
              </a:rPr>
              <a:t>结友而别</a:t>
            </a:r>
          </a:p>
        </p:txBody>
      </p:sp>
      <p:sp>
        <p:nvSpPr>
          <p:cNvPr id="14370" name="文本框 14369"/>
          <p:cNvSpPr txBox="1">
            <a:spLocks noChangeArrowheads="1"/>
          </p:cNvSpPr>
          <p:nvPr/>
        </p:nvSpPr>
        <p:spPr bwMode="auto">
          <a:xfrm>
            <a:off x="3563938" y="5275263"/>
            <a:ext cx="1409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rgbClr val="800000"/>
                </a:solidFill>
                <a:latin typeface="Times New Roman"/>
                <a:ea typeface="楷体" pitchFamily="49" charset="-122"/>
              </a:rPr>
              <a:t>鲁肃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 animBg="1"/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/>
      <p:bldP spid="31760" grpId="0"/>
      <p:bldP spid="31761" grpId="0"/>
      <p:bldP spid="31762" grpId="0"/>
      <p:bldP spid="14370" grpId="0"/>
    </p:bldLst>
  </p:timing>
</p:sld>
</file>

<file path=ppt/theme/theme1.xml><?xml version="1.0" encoding="utf-8"?>
<a:theme xmlns:a="http://schemas.openxmlformats.org/drawingml/2006/main" name="语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语文" id="{C2414CD6-1CF4-4399-AFC0-BB42EA116142}" vid="{F5E079DE-6B05-4BEF-8385-76B53C42E70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语文</Template>
  <TotalTime>34</TotalTime>
  <Pages>0</Pages>
  <Words>683</Words>
  <Characters>0</Characters>
  <Application>Microsoft Office PowerPoint</Application>
  <DocSecurity>0</DocSecurity>
  <PresentationFormat>全屏显示(4:3)</PresentationFormat>
  <Lines>0</Lines>
  <Paragraphs>85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楷体</vt:lpstr>
      <vt:lpstr>楷体_GB2312</vt:lpstr>
      <vt:lpstr>隶书</vt:lpstr>
      <vt:lpstr>宋体</vt:lpstr>
      <vt:lpstr>Arial</vt:lpstr>
      <vt:lpstr>Calibri Light</vt:lpstr>
      <vt:lpstr>Times New Roman</vt:lpstr>
      <vt:lpstr>语文</vt:lpstr>
      <vt:lpstr>Photoshop.Image.7</vt:lpstr>
      <vt:lpstr>4 孙权劝学</vt:lpstr>
      <vt:lpstr>PowerPoint 演示文稿</vt:lpstr>
      <vt:lpstr>PowerPoint 演示文稿</vt:lpstr>
      <vt:lpstr>一、 读一读</vt:lpstr>
      <vt:lpstr>PowerPoint 演示文稿</vt:lpstr>
      <vt:lpstr>PowerPoint 演示文稿</vt:lpstr>
      <vt:lpstr>PowerPoint 演示文稿</vt:lpstr>
      <vt:lpstr>2.读通文意，读清思路。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Administrator</cp:lastModifiedBy>
  <cp:revision>138</cp:revision>
  <dcterms:created xsi:type="dcterms:W3CDTF">2020-08-06T20:03:10Z</dcterms:created>
  <dcterms:modified xsi:type="dcterms:W3CDTF">2020-08-06T20:03:10Z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