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5032D51-51DF-49F0-8F16-B721FB7693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4DB9DC-B836-4E48-9E89-1B9C22947ACB}">
      <dgm:prSet/>
      <dgm:spPr/>
      <dgm:t>
        <a:bodyPr/>
        <a:lstStyle/>
        <a:p>
          <a:r>
            <a:rPr lang="en-US" b="0" i="0"/>
            <a:t>Our organization is dedicated to making Machine Learning (ML) accessible for all learners through an introductory course with over 40 videos on essential ML topics. </a:t>
          </a:r>
          <a:endParaRPr lang="en-US"/>
        </a:p>
      </dgm:t>
    </dgm:pt>
    <dgm:pt modelId="{800D0AFC-4359-4F26-83B7-4153B49A6E5C}" type="parTrans" cxnId="{8882887B-A6AE-495D-B29A-382136816314}">
      <dgm:prSet/>
      <dgm:spPr/>
      <dgm:t>
        <a:bodyPr/>
        <a:lstStyle/>
        <a:p>
          <a:endParaRPr lang="en-US"/>
        </a:p>
      </dgm:t>
    </dgm:pt>
    <dgm:pt modelId="{84D7924D-D1E1-4040-BCCF-73D3D8A278DE}" type="sibTrans" cxnId="{8882887B-A6AE-495D-B29A-382136816314}">
      <dgm:prSet/>
      <dgm:spPr/>
      <dgm:t>
        <a:bodyPr/>
        <a:lstStyle/>
        <a:p>
          <a:endParaRPr lang="en-US"/>
        </a:p>
      </dgm:t>
    </dgm:pt>
    <dgm:pt modelId="{00204685-DAB2-4E26-8538-B34B62BE0D6D}">
      <dgm:prSet/>
      <dgm:spPr/>
      <dgm:t>
        <a:bodyPr/>
        <a:lstStyle/>
        <a:p>
          <a:r>
            <a:rPr lang="en-US" b="0" i="0"/>
            <a:t>We are developing an interactive application that allows students to search for specific topics seamlessly. </a:t>
          </a:r>
          <a:endParaRPr lang="en-US"/>
        </a:p>
      </dgm:t>
    </dgm:pt>
    <dgm:pt modelId="{30A958E3-6FA4-4367-8B56-373A1D2A1374}" type="parTrans" cxnId="{9B803AB1-6C59-407C-9EA1-4E9609BDE2A5}">
      <dgm:prSet/>
      <dgm:spPr/>
      <dgm:t>
        <a:bodyPr/>
        <a:lstStyle/>
        <a:p>
          <a:endParaRPr lang="en-US"/>
        </a:p>
      </dgm:t>
    </dgm:pt>
    <dgm:pt modelId="{F55AB7BA-FD47-4B97-8F0C-9DE9367541B4}" type="sibTrans" cxnId="{9B803AB1-6C59-407C-9EA1-4E9609BDE2A5}">
      <dgm:prSet/>
      <dgm:spPr/>
      <dgm:t>
        <a:bodyPr/>
        <a:lstStyle/>
        <a:p>
          <a:endParaRPr lang="en-US"/>
        </a:p>
      </dgm:t>
    </dgm:pt>
    <dgm:pt modelId="{1A97B25C-46A4-421A-B1E3-69C41C94A101}">
      <dgm:prSet/>
      <dgm:spPr/>
      <dgm:t>
        <a:bodyPr/>
        <a:lstStyle/>
        <a:p>
          <a:r>
            <a:rPr lang="en-US" b="0" i="0"/>
            <a:t>This dashboard will utilize Amazon Simple Storage Service (Amazon S3) to provide an intuitive interface for quick content discovery. </a:t>
          </a:r>
          <a:endParaRPr lang="en-US"/>
        </a:p>
      </dgm:t>
    </dgm:pt>
    <dgm:pt modelId="{D73DABEF-5E7A-429F-9F3B-2EB81A3C61EF}" type="parTrans" cxnId="{E523A124-7DD9-4C44-911A-3563D891AEEF}">
      <dgm:prSet/>
      <dgm:spPr/>
      <dgm:t>
        <a:bodyPr/>
        <a:lstStyle/>
        <a:p>
          <a:endParaRPr lang="en-US"/>
        </a:p>
      </dgm:t>
    </dgm:pt>
    <dgm:pt modelId="{67D5FF85-3388-4484-A57C-3DA3B9C6FE49}" type="sibTrans" cxnId="{E523A124-7DD9-4C44-911A-3563D891AEEF}">
      <dgm:prSet/>
      <dgm:spPr/>
      <dgm:t>
        <a:bodyPr/>
        <a:lstStyle/>
        <a:p>
          <a:endParaRPr lang="en-US"/>
        </a:p>
      </dgm:t>
    </dgm:pt>
    <dgm:pt modelId="{C604D208-7E9C-41D3-9736-C914D4427426}">
      <dgm:prSet/>
      <dgm:spPr/>
      <dgm:t>
        <a:bodyPr/>
        <a:lstStyle/>
        <a:p>
          <a:r>
            <a:rPr lang="en-US" b="0" i="0"/>
            <a:t>In this presentation, we will outline the development process, highlight key features, and show how it enhances the efficiency and accessibility of Machine Learning education.</a:t>
          </a:r>
          <a:endParaRPr lang="en-US"/>
        </a:p>
      </dgm:t>
    </dgm:pt>
    <dgm:pt modelId="{7C31338E-A8C4-455F-8AF5-A13DE744AE89}" type="parTrans" cxnId="{D7F2CE66-101A-4F4E-8DAD-08EC08A89344}">
      <dgm:prSet/>
      <dgm:spPr/>
      <dgm:t>
        <a:bodyPr/>
        <a:lstStyle/>
        <a:p>
          <a:endParaRPr lang="en-US"/>
        </a:p>
      </dgm:t>
    </dgm:pt>
    <dgm:pt modelId="{C0E022DE-3C8D-4C2A-A700-4843E4349EAC}" type="sibTrans" cxnId="{D7F2CE66-101A-4F4E-8DAD-08EC08A89344}">
      <dgm:prSet/>
      <dgm:spPr/>
      <dgm:t>
        <a:bodyPr/>
        <a:lstStyle/>
        <a:p>
          <a:endParaRPr lang="en-US"/>
        </a:p>
      </dgm:t>
    </dgm:pt>
    <dgm:pt modelId="{81E9FFBC-8C27-402B-9216-7A5DFFD2DAA8}" type="pres">
      <dgm:prSet presAssocID="{25032D51-51DF-49F0-8F16-B721FB769333}" presName="root" presStyleCnt="0">
        <dgm:presLayoutVars>
          <dgm:dir/>
          <dgm:resizeHandles val="exact"/>
        </dgm:presLayoutVars>
      </dgm:prSet>
      <dgm:spPr/>
    </dgm:pt>
    <dgm:pt modelId="{C1EA06F1-1367-4522-9824-8A925FA74986}" type="pres">
      <dgm:prSet presAssocID="{6A4DB9DC-B836-4E48-9E89-1B9C22947ACB}" presName="compNode" presStyleCnt="0"/>
      <dgm:spPr/>
    </dgm:pt>
    <dgm:pt modelId="{AAB25C18-B096-4BA6-B58E-DD58D0D765E7}" type="pres">
      <dgm:prSet presAssocID="{6A4DB9DC-B836-4E48-9E89-1B9C22947ACB}" presName="bgRect" presStyleLbl="bgShp" presStyleIdx="0" presStyleCnt="4"/>
      <dgm:spPr/>
    </dgm:pt>
    <dgm:pt modelId="{AF104AC3-D176-46EB-B141-3BC4B384F5C6}" type="pres">
      <dgm:prSet presAssocID="{6A4DB9DC-B836-4E48-9E89-1B9C22947A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879EC43D-E459-4A85-A4D4-C08EA8F541D1}" type="pres">
      <dgm:prSet presAssocID="{6A4DB9DC-B836-4E48-9E89-1B9C22947ACB}" presName="spaceRect" presStyleCnt="0"/>
      <dgm:spPr/>
    </dgm:pt>
    <dgm:pt modelId="{6CF256D6-B4D0-4792-997A-CCFF79A4169D}" type="pres">
      <dgm:prSet presAssocID="{6A4DB9DC-B836-4E48-9E89-1B9C22947ACB}" presName="parTx" presStyleLbl="revTx" presStyleIdx="0" presStyleCnt="4">
        <dgm:presLayoutVars>
          <dgm:chMax val="0"/>
          <dgm:chPref val="0"/>
        </dgm:presLayoutVars>
      </dgm:prSet>
      <dgm:spPr/>
    </dgm:pt>
    <dgm:pt modelId="{203CBFD1-603C-4D1E-A3F4-70AA0BBCEC59}" type="pres">
      <dgm:prSet presAssocID="{84D7924D-D1E1-4040-BCCF-73D3D8A278DE}" presName="sibTrans" presStyleCnt="0"/>
      <dgm:spPr/>
    </dgm:pt>
    <dgm:pt modelId="{6FCEF341-14BE-4F1F-893F-3AD10A3DCA2A}" type="pres">
      <dgm:prSet presAssocID="{00204685-DAB2-4E26-8538-B34B62BE0D6D}" presName="compNode" presStyleCnt="0"/>
      <dgm:spPr/>
    </dgm:pt>
    <dgm:pt modelId="{4624F808-F347-4B24-8141-3CFBFC754D0D}" type="pres">
      <dgm:prSet presAssocID="{00204685-DAB2-4E26-8538-B34B62BE0D6D}" presName="bgRect" presStyleLbl="bgShp" presStyleIdx="1" presStyleCnt="4"/>
      <dgm:spPr/>
    </dgm:pt>
    <dgm:pt modelId="{DC74D0B6-958A-486B-92DF-221394D40537}" type="pres">
      <dgm:prSet presAssocID="{00204685-DAB2-4E26-8538-B34B62BE0D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1D2BCA4-7635-402F-85DF-23CF76C5EF38}" type="pres">
      <dgm:prSet presAssocID="{00204685-DAB2-4E26-8538-B34B62BE0D6D}" presName="spaceRect" presStyleCnt="0"/>
      <dgm:spPr/>
    </dgm:pt>
    <dgm:pt modelId="{B8D522D0-CCF3-4B9A-9752-D04C60E52761}" type="pres">
      <dgm:prSet presAssocID="{00204685-DAB2-4E26-8538-B34B62BE0D6D}" presName="parTx" presStyleLbl="revTx" presStyleIdx="1" presStyleCnt="4">
        <dgm:presLayoutVars>
          <dgm:chMax val="0"/>
          <dgm:chPref val="0"/>
        </dgm:presLayoutVars>
      </dgm:prSet>
      <dgm:spPr/>
    </dgm:pt>
    <dgm:pt modelId="{9C8346DF-52CE-4C13-B4E3-D6510774D3A2}" type="pres">
      <dgm:prSet presAssocID="{F55AB7BA-FD47-4B97-8F0C-9DE9367541B4}" presName="sibTrans" presStyleCnt="0"/>
      <dgm:spPr/>
    </dgm:pt>
    <dgm:pt modelId="{F76654F3-06A3-4800-85D0-E92A5FFA7149}" type="pres">
      <dgm:prSet presAssocID="{1A97B25C-46A4-421A-B1E3-69C41C94A101}" presName="compNode" presStyleCnt="0"/>
      <dgm:spPr/>
    </dgm:pt>
    <dgm:pt modelId="{0E8AD1BC-4E65-4C37-9437-66C54112BE7A}" type="pres">
      <dgm:prSet presAssocID="{1A97B25C-46A4-421A-B1E3-69C41C94A101}" presName="bgRect" presStyleLbl="bgShp" presStyleIdx="2" presStyleCnt="4"/>
      <dgm:spPr/>
    </dgm:pt>
    <dgm:pt modelId="{CEA5D419-D11B-4890-A3E4-DA34848AF80C}" type="pres">
      <dgm:prSet presAssocID="{1A97B25C-46A4-421A-B1E3-69C41C94A1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6C15F13C-F60E-4FDF-A0EC-ACB4E4B8C4B4}" type="pres">
      <dgm:prSet presAssocID="{1A97B25C-46A4-421A-B1E3-69C41C94A101}" presName="spaceRect" presStyleCnt="0"/>
      <dgm:spPr/>
    </dgm:pt>
    <dgm:pt modelId="{F59C18A0-2050-4757-8767-34A4BDEF2C73}" type="pres">
      <dgm:prSet presAssocID="{1A97B25C-46A4-421A-B1E3-69C41C94A101}" presName="parTx" presStyleLbl="revTx" presStyleIdx="2" presStyleCnt="4">
        <dgm:presLayoutVars>
          <dgm:chMax val="0"/>
          <dgm:chPref val="0"/>
        </dgm:presLayoutVars>
      </dgm:prSet>
      <dgm:spPr/>
    </dgm:pt>
    <dgm:pt modelId="{E1FB118F-BB2E-4A7E-AB19-E321EA41DDBC}" type="pres">
      <dgm:prSet presAssocID="{67D5FF85-3388-4484-A57C-3DA3B9C6FE49}" presName="sibTrans" presStyleCnt="0"/>
      <dgm:spPr/>
    </dgm:pt>
    <dgm:pt modelId="{65E53210-A4AC-40FA-B9B8-3FAB94938B1D}" type="pres">
      <dgm:prSet presAssocID="{C604D208-7E9C-41D3-9736-C914D4427426}" presName="compNode" presStyleCnt="0"/>
      <dgm:spPr/>
    </dgm:pt>
    <dgm:pt modelId="{673A654E-2D85-4A9B-A826-66DD44BFE980}" type="pres">
      <dgm:prSet presAssocID="{C604D208-7E9C-41D3-9736-C914D4427426}" presName="bgRect" presStyleLbl="bgShp" presStyleIdx="3" presStyleCnt="4"/>
      <dgm:spPr/>
    </dgm:pt>
    <dgm:pt modelId="{845C1745-88F2-4B68-BB28-F9247EC50472}" type="pres">
      <dgm:prSet presAssocID="{C604D208-7E9C-41D3-9736-C914D4427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98634C3-0D2C-4FD1-AE52-EE776D5EFF6C}" type="pres">
      <dgm:prSet presAssocID="{C604D208-7E9C-41D3-9736-C914D4427426}" presName="spaceRect" presStyleCnt="0"/>
      <dgm:spPr/>
    </dgm:pt>
    <dgm:pt modelId="{633C59EE-FFF7-4E03-AF98-8609438AE272}" type="pres">
      <dgm:prSet presAssocID="{C604D208-7E9C-41D3-9736-C914D4427426}" presName="parTx" presStyleLbl="revTx" presStyleIdx="3" presStyleCnt="4">
        <dgm:presLayoutVars>
          <dgm:chMax val="0"/>
          <dgm:chPref val="0"/>
        </dgm:presLayoutVars>
      </dgm:prSet>
      <dgm:spPr/>
    </dgm:pt>
  </dgm:ptLst>
  <dgm:cxnLst>
    <dgm:cxn modelId="{A4687017-5E0D-40EE-ABB6-D8A6E0BBE673}" type="presOf" srcId="{6A4DB9DC-B836-4E48-9E89-1B9C22947ACB}" destId="{6CF256D6-B4D0-4792-997A-CCFF79A4169D}" srcOrd="0" destOrd="0" presId="urn:microsoft.com/office/officeart/2018/2/layout/IconVerticalSolidList"/>
    <dgm:cxn modelId="{E523A124-7DD9-4C44-911A-3563D891AEEF}" srcId="{25032D51-51DF-49F0-8F16-B721FB769333}" destId="{1A97B25C-46A4-421A-B1E3-69C41C94A101}" srcOrd="2" destOrd="0" parTransId="{D73DABEF-5E7A-429F-9F3B-2EB81A3C61EF}" sibTransId="{67D5FF85-3388-4484-A57C-3DA3B9C6FE49}"/>
    <dgm:cxn modelId="{12264846-17CC-49CE-A5D1-2560453204F2}" type="presOf" srcId="{C604D208-7E9C-41D3-9736-C914D4427426}" destId="{633C59EE-FFF7-4E03-AF98-8609438AE272}" srcOrd="0" destOrd="0" presId="urn:microsoft.com/office/officeart/2018/2/layout/IconVerticalSolidList"/>
    <dgm:cxn modelId="{D7F2CE66-101A-4F4E-8DAD-08EC08A89344}" srcId="{25032D51-51DF-49F0-8F16-B721FB769333}" destId="{C604D208-7E9C-41D3-9736-C914D4427426}" srcOrd="3" destOrd="0" parTransId="{7C31338E-A8C4-455F-8AF5-A13DE744AE89}" sibTransId="{C0E022DE-3C8D-4C2A-A700-4843E4349EAC}"/>
    <dgm:cxn modelId="{5DA3F771-3214-4251-A4F7-717E0ACECB2E}" type="presOf" srcId="{1A97B25C-46A4-421A-B1E3-69C41C94A101}" destId="{F59C18A0-2050-4757-8767-34A4BDEF2C73}" srcOrd="0" destOrd="0" presId="urn:microsoft.com/office/officeart/2018/2/layout/IconVerticalSolidList"/>
    <dgm:cxn modelId="{8882887B-A6AE-495D-B29A-382136816314}" srcId="{25032D51-51DF-49F0-8F16-B721FB769333}" destId="{6A4DB9DC-B836-4E48-9E89-1B9C22947ACB}" srcOrd="0" destOrd="0" parTransId="{800D0AFC-4359-4F26-83B7-4153B49A6E5C}" sibTransId="{84D7924D-D1E1-4040-BCCF-73D3D8A278DE}"/>
    <dgm:cxn modelId="{FBAC2995-FB4F-43D0-A80D-7C23ACF77A3A}" type="presOf" srcId="{25032D51-51DF-49F0-8F16-B721FB769333}" destId="{81E9FFBC-8C27-402B-9216-7A5DFFD2DAA8}" srcOrd="0" destOrd="0" presId="urn:microsoft.com/office/officeart/2018/2/layout/IconVerticalSolidList"/>
    <dgm:cxn modelId="{9B803AB1-6C59-407C-9EA1-4E9609BDE2A5}" srcId="{25032D51-51DF-49F0-8F16-B721FB769333}" destId="{00204685-DAB2-4E26-8538-B34B62BE0D6D}" srcOrd="1" destOrd="0" parTransId="{30A958E3-6FA4-4367-8B56-373A1D2A1374}" sibTransId="{F55AB7BA-FD47-4B97-8F0C-9DE9367541B4}"/>
    <dgm:cxn modelId="{90EE03B7-F37E-4C0F-8C6A-8D9FB728644F}" type="presOf" srcId="{00204685-DAB2-4E26-8538-B34B62BE0D6D}" destId="{B8D522D0-CCF3-4B9A-9752-D04C60E52761}" srcOrd="0" destOrd="0" presId="urn:microsoft.com/office/officeart/2018/2/layout/IconVerticalSolidList"/>
    <dgm:cxn modelId="{1227D712-CEC8-439B-B723-81CD9B4C8AA4}" type="presParOf" srcId="{81E9FFBC-8C27-402B-9216-7A5DFFD2DAA8}" destId="{C1EA06F1-1367-4522-9824-8A925FA74986}" srcOrd="0" destOrd="0" presId="urn:microsoft.com/office/officeart/2018/2/layout/IconVerticalSolidList"/>
    <dgm:cxn modelId="{932684EF-893D-48EB-BFDA-11C3872CFE22}" type="presParOf" srcId="{C1EA06F1-1367-4522-9824-8A925FA74986}" destId="{AAB25C18-B096-4BA6-B58E-DD58D0D765E7}" srcOrd="0" destOrd="0" presId="urn:microsoft.com/office/officeart/2018/2/layout/IconVerticalSolidList"/>
    <dgm:cxn modelId="{5B304D04-61DA-4D70-BFD8-17C179D0572E}" type="presParOf" srcId="{C1EA06F1-1367-4522-9824-8A925FA74986}" destId="{AF104AC3-D176-46EB-B141-3BC4B384F5C6}" srcOrd="1" destOrd="0" presId="urn:microsoft.com/office/officeart/2018/2/layout/IconVerticalSolidList"/>
    <dgm:cxn modelId="{7C598DB9-D75E-44E9-8D8B-07851A6A5068}" type="presParOf" srcId="{C1EA06F1-1367-4522-9824-8A925FA74986}" destId="{879EC43D-E459-4A85-A4D4-C08EA8F541D1}" srcOrd="2" destOrd="0" presId="urn:microsoft.com/office/officeart/2018/2/layout/IconVerticalSolidList"/>
    <dgm:cxn modelId="{74240AE6-4483-497F-8787-7F12275959AC}" type="presParOf" srcId="{C1EA06F1-1367-4522-9824-8A925FA74986}" destId="{6CF256D6-B4D0-4792-997A-CCFF79A4169D}" srcOrd="3" destOrd="0" presId="urn:microsoft.com/office/officeart/2018/2/layout/IconVerticalSolidList"/>
    <dgm:cxn modelId="{012150F5-C0C3-455A-AA56-8B8B97172864}" type="presParOf" srcId="{81E9FFBC-8C27-402B-9216-7A5DFFD2DAA8}" destId="{203CBFD1-603C-4D1E-A3F4-70AA0BBCEC59}" srcOrd="1" destOrd="0" presId="urn:microsoft.com/office/officeart/2018/2/layout/IconVerticalSolidList"/>
    <dgm:cxn modelId="{8F6441F6-E1F7-4F4C-A46D-19A479E1FF55}" type="presParOf" srcId="{81E9FFBC-8C27-402B-9216-7A5DFFD2DAA8}" destId="{6FCEF341-14BE-4F1F-893F-3AD10A3DCA2A}" srcOrd="2" destOrd="0" presId="urn:microsoft.com/office/officeart/2018/2/layout/IconVerticalSolidList"/>
    <dgm:cxn modelId="{47D7CE00-2D8E-41CF-AC65-6C2B4268A3DC}" type="presParOf" srcId="{6FCEF341-14BE-4F1F-893F-3AD10A3DCA2A}" destId="{4624F808-F347-4B24-8141-3CFBFC754D0D}" srcOrd="0" destOrd="0" presId="urn:microsoft.com/office/officeart/2018/2/layout/IconVerticalSolidList"/>
    <dgm:cxn modelId="{6D31A62A-FC0C-453F-9071-C41A386C8BF5}" type="presParOf" srcId="{6FCEF341-14BE-4F1F-893F-3AD10A3DCA2A}" destId="{DC74D0B6-958A-486B-92DF-221394D40537}" srcOrd="1" destOrd="0" presId="urn:microsoft.com/office/officeart/2018/2/layout/IconVerticalSolidList"/>
    <dgm:cxn modelId="{8B7EFA49-AFFB-470F-A4FC-292CD7BE71BE}" type="presParOf" srcId="{6FCEF341-14BE-4F1F-893F-3AD10A3DCA2A}" destId="{61D2BCA4-7635-402F-85DF-23CF76C5EF38}" srcOrd="2" destOrd="0" presId="urn:microsoft.com/office/officeart/2018/2/layout/IconVerticalSolidList"/>
    <dgm:cxn modelId="{B2F7CB26-1607-4C5D-97E7-93A4544DC4F4}" type="presParOf" srcId="{6FCEF341-14BE-4F1F-893F-3AD10A3DCA2A}" destId="{B8D522D0-CCF3-4B9A-9752-D04C60E52761}" srcOrd="3" destOrd="0" presId="urn:microsoft.com/office/officeart/2018/2/layout/IconVerticalSolidList"/>
    <dgm:cxn modelId="{25DCA3A6-E2A3-4EF9-A5F9-87437604BFBA}" type="presParOf" srcId="{81E9FFBC-8C27-402B-9216-7A5DFFD2DAA8}" destId="{9C8346DF-52CE-4C13-B4E3-D6510774D3A2}" srcOrd="3" destOrd="0" presId="urn:microsoft.com/office/officeart/2018/2/layout/IconVerticalSolidList"/>
    <dgm:cxn modelId="{7556649B-EC5E-446A-8D5E-BFFA51460B51}" type="presParOf" srcId="{81E9FFBC-8C27-402B-9216-7A5DFFD2DAA8}" destId="{F76654F3-06A3-4800-85D0-E92A5FFA7149}" srcOrd="4" destOrd="0" presId="urn:microsoft.com/office/officeart/2018/2/layout/IconVerticalSolidList"/>
    <dgm:cxn modelId="{A3AB7EE8-7B39-4D76-96CF-D349C18471D9}" type="presParOf" srcId="{F76654F3-06A3-4800-85D0-E92A5FFA7149}" destId="{0E8AD1BC-4E65-4C37-9437-66C54112BE7A}" srcOrd="0" destOrd="0" presId="urn:microsoft.com/office/officeart/2018/2/layout/IconVerticalSolidList"/>
    <dgm:cxn modelId="{A496D320-2A65-4C36-A203-396F369E0DA1}" type="presParOf" srcId="{F76654F3-06A3-4800-85D0-E92A5FFA7149}" destId="{CEA5D419-D11B-4890-A3E4-DA34848AF80C}" srcOrd="1" destOrd="0" presId="urn:microsoft.com/office/officeart/2018/2/layout/IconVerticalSolidList"/>
    <dgm:cxn modelId="{5E1F7801-D949-472F-8F66-82141036876B}" type="presParOf" srcId="{F76654F3-06A3-4800-85D0-E92A5FFA7149}" destId="{6C15F13C-F60E-4FDF-A0EC-ACB4E4B8C4B4}" srcOrd="2" destOrd="0" presId="urn:microsoft.com/office/officeart/2018/2/layout/IconVerticalSolidList"/>
    <dgm:cxn modelId="{03E10D8D-8357-4B06-A910-EEE7D2CDBE05}" type="presParOf" srcId="{F76654F3-06A3-4800-85D0-E92A5FFA7149}" destId="{F59C18A0-2050-4757-8767-34A4BDEF2C73}" srcOrd="3" destOrd="0" presId="urn:microsoft.com/office/officeart/2018/2/layout/IconVerticalSolidList"/>
    <dgm:cxn modelId="{ACEB8314-ED19-49FB-9179-481DC96228E9}" type="presParOf" srcId="{81E9FFBC-8C27-402B-9216-7A5DFFD2DAA8}" destId="{E1FB118F-BB2E-4A7E-AB19-E321EA41DDBC}" srcOrd="5" destOrd="0" presId="urn:microsoft.com/office/officeart/2018/2/layout/IconVerticalSolidList"/>
    <dgm:cxn modelId="{F2DE66AE-64B8-484D-8398-4CA8EAEDF86C}" type="presParOf" srcId="{81E9FFBC-8C27-402B-9216-7A5DFFD2DAA8}" destId="{65E53210-A4AC-40FA-B9B8-3FAB94938B1D}" srcOrd="6" destOrd="0" presId="urn:microsoft.com/office/officeart/2018/2/layout/IconVerticalSolidList"/>
    <dgm:cxn modelId="{11187CE7-D95E-42EF-830D-839B35D1E880}" type="presParOf" srcId="{65E53210-A4AC-40FA-B9B8-3FAB94938B1D}" destId="{673A654E-2D85-4A9B-A826-66DD44BFE980}" srcOrd="0" destOrd="0" presId="urn:microsoft.com/office/officeart/2018/2/layout/IconVerticalSolidList"/>
    <dgm:cxn modelId="{DB79E559-ACC9-44D9-844E-DA0D30690A9E}" type="presParOf" srcId="{65E53210-A4AC-40FA-B9B8-3FAB94938B1D}" destId="{845C1745-88F2-4B68-BB28-F9247EC50472}" srcOrd="1" destOrd="0" presId="urn:microsoft.com/office/officeart/2018/2/layout/IconVerticalSolidList"/>
    <dgm:cxn modelId="{39D8A91F-C478-46CC-A9B0-F2BA3A7DE437}" type="presParOf" srcId="{65E53210-A4AC-40FA-B9B8-3FAB94938B1D}" destId="{098634C3-0D2C-4FD1-AE52-EE776D5EFF6C}" srcOrd="2" destOrd="0" presId="urn:microsoft.com/office/officeart/2018/2/layout/IconVerticalSolidList"/>
    <dgm:cxn modelId="{FFBBA034-2E4D-4A54-814E-B69604B7B849}" type="presParOf" srcId="{65E53210-A4AC-40FA-B9B8-3FAB94938B1D}" destId="{633C59EE-FFF7-4E03-AF98-8609438AE2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25C18-B096-4BA6-B58E-DD58D0D765E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04AC3-D176-46EB-B141-3BC4B384F5C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F256D6-B4D0-4792-997A-CCFF79A4169D}">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0" i="0" kern="1200"/>
            <a:t>Our organization is dedicated to making Machine Learning (ML) accessible for all learners through an introductory course with over 40 videos on essential ML topics. </a:t>
          </a:r>
          <a:endParaRPr lang="en-US" sz="1900" kern="1200"/>
        </a:p>
      </dsp:txBody>
      <dsp:txXfrm>
        <a:off x="1058686" y="1808"/>
        <a:ext cx="9456913" cy="916611"/>
      </dsp:txXfrm>
    </dsp:sp>
    <dsp:sp modelId="{4624F808-F347-4B24-8141-3CFBFC754D0D}">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4D0B6-958A-486B-92DF-221394D40537}">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D522D0-CCF3-4B9A-9752-D04C60E52761}">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0" i="0" kern="1200"/>
            <a:t>We are developing an interactive application that allows students to search for specific topics seamlessly. </a:t>
          </a:r>
          <a:endParaRPr lang="en-US" sz="1900" kern="1200"/>
        </a:p>
      </dsp:txBody>
      <dsp:txXfrm>
        <a:off x="1058686" y="1147573"/>
        <a:ext cx="9456913" cy="916611"/>
      </dsp:txXfrm>
    </dsp:sp>
    <dsp:sp modelId="{0E8AD1BC-4E65-4C37-9437-66C54112BE7A}">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5D419-D11B-4890-A3E4-DA34848AF80C}">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C18A0-2050-4757-8767-34A4BDEF2C73}">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0" i="0" kern="1200"/>
            <a:t>This dashboard will utilize Amazon Simple Storage Service (Amazon S3) to provide an intuitive interface for quick content discovery. </a:t>
          </a:r>
          <a:endParaRPr lang="en-US" sz="1900" kern="1200"/>
        </a:p>
      </dsp:txBody>
      <dsp:txXfrm>
        <a:off x="1058686" y="2293338"/>
        <a:ext cx="9456913" cy="916611"/>
      </dsp:txXfrm>
    </dsp:sp>
    <dsp:sp modelId="{673A654E-2D85-4A9B-A826-66DD44BFE980}">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C1745-88F2-4B68-BB28-F9247EC50472}">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3C59EE-FFF7-4E03-AF98-8609438AE272}">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b="0" i="0" kern="1200"/>
            <a:t>In this presentation, we will outline the development process, highlight key features, and show how it enhances the efficiency and accessibility of Machine Learning education.</a:t>
          </a:r>
          <a:endParaRPr lang="en-US" sz="1900" kern="1200"/>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90CE-1595-D6E0-ADA6-D21AC5C24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20993A-77F3-F8CF-B4EB-19E7D9EA6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E9076-67B2-8115-6812-868BCBC99BB8}"/>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42D4BE96-DFCA-829D-64F6-4AB6F5380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FE495-A0D5-4A04-EADD-23D5A819A16E}"/>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90251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E1A4-EA41-08AF-3F9D-5FB6F1A0D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D0600-8E2B-C3A0-2A88-5CFCE4D5B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86A-3ABD-74E6-6E44-F857B0E8B3C9}"/>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5964213A-C81C-A1CA-EF85-F32CB45E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55C7-4A47-D6D8-AE1C-BD3ADB3090F9}"/>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382421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E21B4-6B34-DBD3-128F-F77DA25B9D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6C893-6A1D-6B1B-3DFC-031376BA4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80216-37C2-AFDF-FCE2-76F12D392A04}"/>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4399E69F-E464-B454-4E5F-047CACBD4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335C7-5AAA-140C-2D03-27472F4E7CDA}"/>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186214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406-4A27-48A1-0C0E-8FFEA8B14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20CCE-4C38-05BA-4372-D56B5A0D3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94CFA-9EF3-3BE7-7E46-F465CF6BCBFF}"/>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D0DCE44C-1E39-41F9-F797-2F61C0F54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0E6DB-070D-EF92-6CEA-4F8ECD423110}"/>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156478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218B-CAFD-1981-76D7-074A840DB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2F779-8EE7-E40F-31F8-BB7B0C0160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629B-97B4-F13C-3BBC-B38770DC124C}"/>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ABF29B06-15E0-0AAE-D11B-4B7B45AAF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F0FF8-13A3-CDF8-741D-16E8B9E7EB5E}"/>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2317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A45-91CA-E889-52AA-905780385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5DB82-B580-ACDA-8B8F-BE48762B2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C07C3-F969-4286-2045-103A812EA7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521AE-07AA-942D-60A4-A01D6E07ADC6}"/>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6" name="Footer Placeholder 5">
            <a:extLst>
              <a:ext uri="{FF2B5EF4-FFF2-40B4-BE49-F238E27FC236}">
                <a16:creationId xmlns:a16="http://schemas.microsoft.com/office/drawing/2014/main" id="{537D87DE-3DDF-5923-FCE3-DEBA132FE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FFA52-1678-B822-8098-B12067AF4413}"/>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220674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0843-CB3A-BFEC-2355-D864449E77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CE8394-A123-53CB-B093-0409DE1CA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34CD1-88E5-5279-CC35-62723CF2D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AF4273-4671-472F-53B4-47A06B6D1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AD89D-A6B3-779B-CD37-3F96FD745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1FB78-1AEE-7C4F-8DEA-6A5B9AB03A3D}"/>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8" name="Footer Placeholder 7">
            <a:extLst>
              <a:ext uri="{FF2B5EF4-FFF2-40B4-BE49-F238E27FC236}">
                <a16:creationId xmlns:a16="http://schemas.microsoft.com/office/drawing/2014/main" id="{3F1326DD-A7D3-1954-DBFC-6521E9F10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AE6E1A-54C4-132C-3686-92BB4D38A712}"/>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346762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40A2-DD28-4F79-FD06-1BFE05CBB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E55329-7EDF-CC41-42BB-7DD3CEACCC9C}"/>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4" name="Footer Placeholder 3">
            <a:extLst>
              <a:ext uri="{FF2B5EF4-FFF2-40B4-BE49-F238E27FC236}">
                <a16:creationId xmlns:a16="http://schemas.microsoft.com/office/drawing/2014/main" id="{20357543-B501-2DA5-1EAD-5A8A3692E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AF0556-E944-9F70-73F4-DB071052ABAF}"/>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315822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E6425-E679-2455-B5CC-5E8AF791AF7A}"/>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3" name="Footer Placeholder 2">
            <a:extLst>
              <a:ext uri="{FF2B5EF4-FFF2-40B4-BE49-F238E27FC236}">
                <a16:creationId xmlns:a16="http://schemas.microsoft.com/office/drawing/2014/main" id="{7CBE6355-5FB2-F489-C2D1-799278EC9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DA8C4-25FA-1DDA-165E-E52383C3B9E0}"/>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318364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17B2-3C00-F151-7263-64CEF0DB2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F5B9E-9401-0EF0-5D8B-0F63BC19E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9DA90-5B74-AE11-42E2-05C055E52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E1AC1-562B-8ECC-ABD5-59A2C937BDC9}"/>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6" name="Footer Placeholder 5">
            <a:extLst>
              <a:ext uri="{FF2B5EF4-FFF2-40B4-BE49-F238E27FC236}">
                <a16:creationId xmlns:a16="http://schemas.microsoft.com/office/drawing/2014/main" id="{F06FD10E-8D6B-82AC-967C-B7EFA2709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7BE7F-3EFF-A611-360F-A140C3A629FB}"/>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5924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95A-91BC-5935-F285-EE007BE77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E094E-EEE2-86BF-09BE-98CB680F6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6CB5DB-A916-F77A-303C-EF8D5B20B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BC289-76F0-1F98-FA66-386E1430A5EA}"/>
              </a:ext>
            </a:extLst>
          </p:cNvPr>
          <p:cNvSpPr>
            <a:spLocks noGrp="1"/>
          </p:cNvSpPr>
          <p:nvPr>
            <p:ph type="dt" sz="half" idx="10"/>
          </p:nvPr>
        </p:nvSpPr>
        <p:spPr/>
        <p:txBody>
          <a:bodyPr/>
          <a:lstStyle/>
          <a:p>
            <a:fld id="{3E2B5A48-69D8-48A7-B657-1BD06C0A1BDE}" type="datetimeFigureOut">
              <a:rPr lang="en-US" smtClean="0"/>
              <a:t>10/21/2024</a:t>
            </a:fld>
            <a:endParaRPr lang="en-US"/>
          </a:p>
        </p:txBody>
      </p:sp>
      <p:sp>
        <p:nvSpPr>
          <p:cNvPr id="6" name="Footer Placeholder 5">
            <a:extLst>
              <a:ext uri="{FF2B5EF4-FFF2-40B4-BE49-F238E27FC236}">
                <a16:creationId xmlns:a16="http://schemas.microsoft.com/office/drawing/2014/main" id="{60A10B4D-CDF1-8673-8CE9-8A7CA0A08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0F3CF-C05F-DB66-FE70-77D1C34F7C6D}"/>
              </a:ext>
            </a:extLst>
          </p:cNvPr>
          <p:cNvSpPr>
            <a:spLocks noGrp="1"/>
          </p:cNvSpPr>
          <p:nvPr>
            <p:ph type="sldNum" sz="quarter" idx="12"/>
          </p:nvPr>
        </p:nvSpPr>
        <p:spPr/>
        <p:txBody>
          <a:bodyPr/>
          <a:lstStyle/>
          <a:p>
            <a:fld id="{E70BEAA3-5905-441F-B17D-8013BBA493FC}" type="slidenum">
              <a:rPr lang="en-US" smtClean="0"/>
              <a:t>‹#›</a:t>
            </a:fld>
            <a:endParaRPr lang="en-US"/>
          </a:p>
        </p:txBody>
      </p:sp>
    </p:spTree>
    <p:extLst>
      <p:ext uri="{BB962C8B-B14F-4D97-AF65-F5344CB8AC3E}">
        <p14:creationId xmlns:p14="http://schemas.microsoft.com/office/powerpoint/2010/main" val="200918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E39BFD-845F-0D46-9033-A76FA30AD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73C5C-3182-BE51-28A3-D06C747EC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FEB87-9507-462B-122B-9CB48E1C7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B5A48-69D8-48A7-B657-1BD06C0A1BDE}" type="datetimeFigureOut">
              <a:rPr lang="en-US" smtClean="0"/>
              <a:t>10/21/2024</a:t>
            </a:fld>
            <a:endParaRPr lang="en-US"/>
          </a:p>
        </p:txBody>
      </p:sp>
      <p:sp>
        <p:nvSpPr>
          <p:cNvPr id="5" name="Footer Placeholder 4">
            <a:extLst>
              <a:ext uri="{FF2B5EF4-FFF2-40B4-BE49-F238E27FC236}">
                <a16:creationId xmlns:a16="http://schemas.microsoft.com/office/drawing/2014/main" id="{76A3F569-F3BD-F410-244A-ECD5CB73A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2BAF36-F524-8DA1-E7E6-EEFBAEB17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0BEAA3-5905-441F-B17D-8013BBA493FC}" type="slidenum">
              <a:rPr lang="en-US" smtClean="0"/>
              <a:t>‹#›</a:t>
            </a:fld>
            <a:endParaRPr lang="en-US"/>
          </a:p>
        </p:txBody>
      </p:sp>
    </p:spTree>
    <p:extLst>
      <p:ext uri="{BB962C8B-B14F-4D97-AF65-F5344CB8AC3E}">
        <p14:creationId xmlns:p14="http://schemas.microsoft.com/office/powerpoint/2010/main" val="66978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33">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5" name="Freeform: Shape 3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7D28B86-DC25-13B7-4488-D6ED4660AC5E}"/>
              </a:ext>
            </a:extLst>
          </p:cNvPr>
          <p:cNvSpPr>
            <a:spLocks noGrp="1"/>
          </p:cNvSpPr>
          <p:nvPr>
            <p:ph type="ctrTitle"/>
          </p:nvPr>
        </p:nvSpPr>
        <p:spPr>
          <a:xfrm>
            <a:off x="3502731" y="1542402"/>
            <a:ext cx="5186842" cy="2387918"/>
          </a:xfrm>
        </p:spPr>
        <p:txBody>
          <a:bodyPr anchor="b">
            <a:normAutofit/>
          </a:bodyPr>
          <a:lstStyle/>
          <a:p>
            <a:r>
              <a:rPr lang="en-US" sz="5200">
                <a:solidFill>
                  <a:schemeClr val="tx2"/>
                </a:solidFill>
              </a:rPr>
              <a:t>Capstone Project: Bringing It All Together</a:t>
            </a:r>
          </a:p>
        </p:txBody>
      </p:sp>
      <p:sp>
        <p:nvSpPr>
          <p:cNvPr id="3" name="Subtitle 2">
            <a:extLst>
              <a:ext uri="{FF2B5EF4-FFF2-40B4-BE49-F238E27FC236}">
                <a16:creationId xmlns:a16="http://schemas.microsoft.com/office/drawing/2014/main" id="{1ED084EC-6C1F-C9A3-73C9-F1366F3F8637}"/>
              </a:ext>
            </a:extLst>
          </p:cNvPr>
          <p:cNvSpPr>
            <a:spLocks noGrp="1"/>
          </p:cNvSpPr>
          <p:nvPr>
            <p:ph type="subTitle" idx="1"/>
          </p:nvPr>
        </p:nvSpPr>
        <p:spPr>
          <a:xfrm>
            <a:off x="3502135" y="4001587"/>
            <a:ext cx="5188034" cy="682079"/>
          </a:xfrm>
        </p:spPr>
        <p:txBody>
          <a:bodyPr>
            <a:normAutofit/>
          </a:bodyPr>
          <a:lstStyle/>
          <a:p>
            <a:r>
              <a:rPr lang="en-US">
                <a:solidFill>
                  <a:schemeClr val="tx2"/>
                </a:solidFill>
              </a:rPr>
              <a:t>By Mohamed Adel Mahmoud Gouda</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1" name="Freeform: Shape 4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245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D9B5DA2C-86E1-865D-D27D-650E6EBDBCA6}"/>
              </a:ext>
            </a:extLst>
          </p:cNvPr>
          <p:cNvPicPr>
            <a:picLocks noChangeAspect="1"/>
          </p:cNvPicPr>
          <p:nvPr/>
        </p:nvPicPr>
        <p:blipFill>
          <a:blip r:embed="rId2"/>
          <a:srcRect t="5858" b="19142"/>
          <a:stretch/>
        </p:blipFill>
        <p:spPr>
          <a:xfrm>
            <a:off x="20" y="-39318"/>
            <a:ext cx="12191980" cy="6857990"/>
          </a:xfrm>
          <a:prstGeom prst="rect">
            <a:avLst/>
          </a:prstGeom>
        </p:spPr>
      </p:pic>
      <p:sp>
        <p:nvSpPr>
          <p:cNvPr id="27" name="Freeform 12">
            <a:extLst>
              <a:ext uri="{FF2B5EF4-FFF2-40B4-BE49-F238E27FC236}">
                <a16:creationId xmlns:a16="http://schemas.microsoft.com/office/drawing/2014/main" id="{522A94E1-AEBD-4286-BFF8-0711E4CD3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622650" y="5181600"/>
            <a:ext cx="9165010" cy="1174750"/>
          </a:xfrm>
          <a:custGeom>
            <a:avLst/>
            <a:gdLst>
              <a:gd name="connsiteX0" fmla="*/ 0 w 9165010"/>
              <a:gd name="connsiteY0" fmla="*/ 1073384 h 1073384"/>
              <a:gd name="connsiteX1" fmla="*/ 9165010 w 9165010"/>
              <a:gd name="connsiteY1" fmla="*/ 1073384 h 1073384"/>
              <a:gd name="connsiteX2" fmla="*/ 9165010 w 9165010"/>
              <a:gd name="connsiteY2" fmla="*/ 266817 h 1073384"/>
              <a:gd name="connsiteX3" fmla="*/ 4757604 w 9165010"/>
              <a:gd name="connsiteY3" fmla="*/ 266817 h 1073384"/>
              <a:gd name="connsiteX4" fmla="*/ 4582505 w 9165010"/>
              <a:gd name="connsiteY4" fmla="*/ 0 h 1073384"/>
              <a:gd name="connsiteX5" fmla="*/ 4407407 w 9165010"/>
              <a:gd name="connsiteY5" fmla="*/ 266817 h 1073384"/>
              <a:gd name="connsiteX6" fmla="*/ 0 w 9165010"/>
              <a:gd name="connsiteY6" fmla="*/ 266817 h 10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010" h="1073384">
                <a:moveTo>
                  <a:pt x="0" y="1073384"/>
                </a:moveTo>
                <a:lnTo>
                  <a:pt x="9165010" y="1073384"/>
                </a:lnTo>
                <a:lnTo>
                  <a:pt x="9165010" y="266817"/>
                </a:lnTo>
                <a:lnTo>
                  <a:pt x="4757604" y="266817"/>
                </a:lnTo>
                <a:lnTo>
                  <a:pt x="4582505" y="0"/>
                </a:lnTo>
                <a:lnTo>
                  <a:pt x="4407407" y="266817"/>
                </a:lnTo>
                <a:lnTo>
                  <a:pt x="0" y="266817"/>
                </a:lnTo>
                <a:close/>
              </a:path>
            </a:pathLst>
          </a:custGeom>
          <a:solidFill>
            <a:srgbClr val="40404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2E4CF-DDE8-0E13-09FE-C5A80CC6ECC3}"/>
              </a:ext>
            </a:extLst>
          </p:cNvPr>
          <p:cNvSpPr>
            <a:spLocks noGrp="1"/>
          </p:cNvSpPr>
          <p:nvPr>
            <p:ph type="ctrTitle"/>
          </p:nvPr>
        </p:nvSpPr>
        <p:spPr>
          <a:xfrm>
            <a:off x="1771650" y="5254391"/>
            <a:ext cx="8867012" cy="774934"/>
          </a:xfrm>
          <a:noFill/>
        </p:spPr>
        <p:txBody>
          <a:bodyPr vert="horz" lIns="91440" tIns="45720" rIns="91440" bIns="45720" rtlCol="0" anchor="ctr">
            <a:normAutofit/>
          </a:bodyPr>
          <a:lstStyle/>
          <a:p>
            <a:r>
              <a:rPr lang="en-US" sz="4000">
                <a:solidFill>
                  <a:srgbClr val="FFFFFF"/>
                </a:solidFill>
              </a:rPr>
              <a:t>Any Questions </a:t>
            </a:r>
          </a:p>
        </p:txBody>
      </p:sp>
    </p:spTree>
    <p:extLst>
      <p:ext uri="{BB962C8B-B14F-4D97-AF65-F5344CB8AC3E}">
        <p14:creationId xmlns:p14="http://schemas.microsoft.com/office/powerpoint/2010/main" val="6553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438E7-8A90-EA18-6FCC-49C4EFAAB164}"/>
              </a:ext>
            </a:extLst>
          </p:cNvPr>
          <p:cNvSpPr>
            <a:spLocks noGrp="1"/>
          </p:cNvSpPr>
          <p:nvPr>
            <p:ph type="title"/>
          </p:nvPr>
        </p:nvSpPr>
        <p:spPr>
          <a:xfrm>
            <a:off x="640080" y="325369"/>
            <a:ext cx="4368602" cy="1956841"/>
          </a:xfrm>
        </p:spPr>
        <p:txBody>
          <a:bodyPr anchor="b">
            <a:normAutofit/>
          </a:bodyPr>
          <a:lstStyle/>
          <a:p>
            <a:r>
              <a:rPr lang="en-US" sz="5400"/>
              <a:t>Agenda</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215B71-2555-4660-50ED-4545C4D98BBE}"/>
              </a:ext>
            </a:extLst>
          </p:cNvPr>
          <p:cNvSpPr>
            <a:spLocks noGrp="1"/>
          </p:cNvSpPr>
          <p:nvPr>
            <p:ph idx="1"/>
          </p:nvPr>
        </p:nvSpPr>
        <p:spPr>
          <a:xfrm>
            <a:off x="640080" y="2872899"/>
            <a:ext cx="4243589" cy="3320668"/>
          </a:xfrm>
        </p:spPr>
        <p:txBody>
          <a:bodyPr>
            <a:normAutofit/>
          </a:bodyPr>
          <a:lstStyle/>
          <a:p>
            <a:r>
              <a:rPr lang="en-US" sz="2200"/>
              <a:t>Introduction</a:t>
            </a:r>
          </a:p>
          <a:p>
            <a:r>
              <a:rPr lang="en-US" sz="2200"/>
              <a:t>Transcribe videos.</a:t>
            </a:r>
          </a:p>
          <a:p>
            <a:r>
              <a:rPr lang="en-US" sz="2200"/>
              <a:t>Normalization.</a:t>
            </a:r>
          </a:p>
          <a:p>
            <a:r>
              <a:rPr lang="en-US" sz="2200"/>
              <a:t>Extract Key Phrases.</a:t>
            </a:r>
          </a:p>
          <a:p>
            <a:r>
              <a:rPr lang="en-US" sz="2200"/>
              <a:t>Create dashboard.</a:t>
            </a:r>
          </a:p>
        </p:txBody>
      </p:sp>
      <p:pic>
        <p:nvPicPr>
          <p:cNvPr id="5" name="Picture 4" descr="Computer script on a screen">
            <a:extLst>
              <a:ext uri="{FF2B5EF4-FFF2-40B4-BE49-F238E27FC236}">
                <a16:creationId xmlns:a16="http://schemas.microsoft.com/office/drawing/2014/main" id="{DF1CA4FC-AC77-AE0A-3921-15ECC5C96FEE}"/>
              </a:ext>
            </a:extLst>
          </p:cNvPr>
          <p:cNvPicPr>
            <a:picLocks noChangeAspect="1"/>
          </p:cNvPicPr>
          <p:nvPr/>
        </p:nvPicPr>
        <p:blipFill>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1598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90304-6E89-DABE-6F83-F9392E33E08B}"/>
              </a:ext>
            </a:extLst>
          </p:cNvPr>
          <p:cNvSpPr>
            <a:spLocks noGrp="1"/>
          </p:cNvSpPr>
          <p:nvPr>
            <p:ph type="title"/>
          </p:nvPr>
        </p:nvSpPr>
        <p:spPr>
          <a:xfrm>
            <a:off x="841248" y="256032"/>
            <a:ext cx="10506456" cy="1014984"/>
          </a:xfrm>
        </p:spPr>
        <p:txBody>
          <a:bodyPr anchor="b">
            <a:normAutofit/>
          </a:bodyPr>
          <a:lstStyle/>
          <a:p>
            <a:r>
              <a:rPr lang="en-US" dirty="0"/>
              <a:t>Introduction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1092434-0A61-78E5-F66F-C96E002A56EE}"/>
              </a:ext>
            </a:extLst>
          </p:cNvPr>
          <p:cNvGraphicFramePr>
            <a:graphicFrameLocks noGrp="1"/>
          </p:cNvGraphicFramePr>
          <p:nvPr>
            <p:ph idx="1"/>
            <p:extLst>
              <p:ext uri="{D42A27DB-BD31-4B8C-83A1-F6EECF244321}">
                <p14:modId xmlns:p14="http://schemas.microsoft.com/office/powerpoint/2010/main" val="36596782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10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E7C08-6D78-267C-9CCC-9D1B9578B550}"/>
              </a:ext>
            </a:extLst>
          </p:cNvPr>
          <p:cNvSpPr>
            <a:spLocks noGrp="1"/>
          </p:cNvSpPr>
          <p:nvPr>
            <p:ph type="title"/>
          </p:nvPr>
        </p:nvSpPr>
        <p:spPr>
          <a:xfrm>
            <a:off x="630936" y="502920"/>
            <a:ext cx="3419856" cy="1463040"/>
          </a:xfrm>
        </p:spPr>
        <p:txBody>
          <a:bodyPr anchor="ctr">
            <a:normAutofit/>
          </a:bodyPr>
          <a:lstStyle/>
          <a:p>
            <a:r>
              <a:rPr lang="en-US" sz="4800" dirty="0"/>
              <a:t>Transcribe videos</a:t>
            </a:r>
          </a:p>
        </p:txBody>
      </p:sp>
      <p:sp>
        <p:nvSpPr>
          <p:cNvPr id="2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DD3EAB8D-8A1F-A270-6542-9610156935D4}"/>
              </a:ext>
            </a:extLst>
          </p:cNvPr>
          <p:cNvSpPr>
            <a:spLocks noGrp="1" noChangeArrowheads="1"/>
          </p:cNvSpPr>
          <p:nvPr>
            <p:ph idx="1"/>
          </p:nvPr>
        </p:nvSpPr>
        <p:spPr bwMode="auto">
          <a:xfrm>
            <a:off x="4654295" y="502920"/>
            <a:ext cx="689457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200" i="0" u="none" strike="noStrike" cap="none" normalizeH="0" baseline="0">
                <a:ln>
                  <a:noFill/>
                </a:ln>
                <a:effectLst/>
                <a:latin typeface="Arial" panose="020B0604020202020204" pitchFamily="34" charset="0"/>
              </a:rPr>
              <a:t>AWS Transcribe Client Initialization: </a:t>
            </a:r>
            <a:r>
              <a:rPr kumimoji="0" lang="en-US" altLang="en-US" sz="1200" i="0" u="none" strike="noStrike" cap="none" normalizeH="0" baseline="0">
                <a:ln>
                  <a:noFill/>
                </a:ln>
                <a:effectLst/>
              </a:rPr>
              <a:t>initialized using </a:t>
            </a:r>
            <a:r>
              <a:rPr kumimoji="0" lang="en-US" altLang="en-US" sz="1200" i="0" u="none" strike="noStrike" cap="none" normalizeH="0" baseline="0">
                <a:ln>
                  <a:noFill/>
                </a:ln>
                <a:effectLst/>
                <a:latin typeface="Arial Unicode MS"/>
              </a:rPr>
              <a:t>boto3</a:t>
            </a:r>
            <a:r>
              <a:rPr kumimoji="0" lang="en-US" altLang="en-US" sz="1200" i="0" u="none" strike="noStrike" cap="none" normalizeH="0" baseline="0">
                <a:ln>
                  <a:noFill/>
                </a:ln>
                <a:effectLst/>
              </a:rPr>
              <a:t> to interact with AWS Transcribe service.</a:t>
            </a:r>
            <a:endParaRPr lang="en-US" altLang="en-US" sz="1200">
              <a:latin typeface="Arial" panose="020B0604020202020204" pitchFamily="34" charset="0"/>
            </a:endParaRPr>
          </a:p>
          <a:p>
            <a:pPr marL="342900" indent="-342900" eaLnBrk="0" fontAlgn="base" hangingPunct="0">
              <a:spcBef>
                <a:spcPct val="0"/>
              </a:spcBef>
              <a:spcAft>
                <a:spcPts val="600"/>
              </a:spcAft>
              <a:buFont typeface="+mj-lt"/>
              <a:buAutoNum type="arabicPeriod"/>
            </a:pPr>
            <a:r>
              <a:rPr kumimoji="0" lang="en-US" altLang="en-US" sz="1200" i="0" u="none" strike="noStrike" cap="none" normalizeH="0" baseline="0">
                <a:ln>
                  <a:noFill/>
                </a:ln>
                <a:effectLst/>
              </a:rPr>
              <a:t>List Objects in S3 Bucket </a:t>
            </a:r>
            <a:r>
              <a:rPr kumimoji="0" lang="en-US" altLang="en-US" sz="1200" i="0" u="none" strike="noStrike" cap="none" normalizeH="0" baseline="0">
                <a:ln>
                  <a:noFill/>
                </a:ln>
                <a:effectLst/>
                <a:latin typeface="Arial" panose="020B0604020202020204" pitchFamily="34" charset="0"/>
              </a:rPr>
              <a:t>retrieves all video files from S3 bucket within an input</a:t>
            </a:r>
            <a:r>
              <a:rPr lang="en-US" altLang="en-US" sz="1200">
                <a:latin typeface="Arial" panose="020B0604020202020204" pitchFamily="34" charset="0"/>
              </a:rPr>
              <a:t> folder.</a:t>
            </a:r>
          </a:p>
          <a:p>
            <a:pPr marL="342900" indent="-342900" eaLnBrk="0" fontAlgn="base" hangingPunct="0">
              <a:spcBef>
                <a:spcPct val="0"/>
              </a:spcBef>
              <a:spcAft>
                <a:spcPts val="600"/>
              </a:spcAft>
              <a:buFont typeface="+mj-lt"/>
              <a:buAutoNum type="arabicPeriod"/>
            </a:pPr>
            <a:r>
              <a:rPr kumimoji="0" lang="en-US" altLang="en-US" sz="1200" i="0" u="none" strike="noStrike" cap="none" normalizeH="0" baseline="0">
                <a:ln>
                  <a:noFill/>
                </a:ln>
                <a:effectLst/>
                <a:latin typeface="Arial" panose="020B0604020202020204" pitchFamily="34" charset="0"/>
              </a:rPr>
              <a:t>Start Transcription Jobs.</a:t>
            </a:r>
          </a:p>
          <a:p>
            <a:pPr marL="342900" indent="-342900" eaLnBrk="0" fontAlgn="base" hangingPunct="0">
              <a:spcBef>
                <a:spcPct val="0"/>
              </a:spcBef>
              <a:spcAft>
                <a:spcPts val="600"/>
              </a:spcAft>
              <a:buFont typeface="+mj-lt"/>
              <a:buAutoNum type="arabicPeriod"/>
            </a:pPr>
            <a:r>
              <a:rPr kumimoji="0" lang="en-US" altLang="en-US" sz="1200" i="0" u="none" strike="noStrike" cap="none" normalizeH="0" baseline="0">
                <a:ln>
                  <a:noFill/>
                </a:ln>
                <a:effectLst/>
                <a:latin typeface="Arial" panose="020B0604020202020204" pitchFamily="34" charset="0"/>
              </a:rPr>
              <a:t>This workflow allows for automatic transcription of multiple video files and stores </a:t>
            </a:r>
          </a:p>
          <a:p>
            <a:pPr marL="0" indent="0" eaLnBrk="0" fontAlgn="base" hangingPunct="0">
              <a:spcBef>
                <a:spcPct val="0"/>
              </a:spcBef>
              <a:spcAft>
                <a:spcPts val="600"/>
              </a:spcAft>
              <a:buNone/>
            </a:pPr>
            <a:r>
              <a:rPr kumimoji="0" lang="en-US" altLang="en-US" sz="1200" i="0" u="none" strike="noStrike" cap="none" normalizeH="0" baseline="0">
                <a:ln>
                  <a:noFill/>
                </a:ln>
                <a:effectLst/>
                <a:latin typeface="Arial" panose="020B0604020202020204" pitchFamily="34" charset="0"/>
              </a:rPr>
              <a:t>the resulting transcriptions for further use.</a:t>
            </a:r>
          </a:p>
          <a:p>
            <a:pPr marL="457200" indent="-457200" eaLnBrk="0" fontAlgn="base" hangingPunct="0">
              <a:spcBef>
                <a:spcPct val="0"/>
              </a:spcBef>
              <a:spcAft>
                <a:spcPts val="600"/>
              </a:spcAft>
              <a:buFont typeface="+mj-lt"/>
              <a:buAutoNum type="arabicPeriod"/>
            </a:pPr>
            <a:endParaRPr kumimoji="0" lang="en-US" altLang="en-US" sz="1200" b="0" i="0" u="none" strike="noStrike" cap="none" normalizeH="0" baseline="0">
              <a:ln>
                <a:noFill/>
              </a:ln>
              <a:effectLst/>
              <a:latin typeface="Arial" panose="020B0604020202020204" pitchFamily="34" charset="0"/>
            </a:endParaRPr>
          </a:p>
          <a:p>
            <a:pPr marL="342900" marR="0" lvl="0" indent="-342900" defTabSz="914400" rtl="0" eaLnBrk="0" fontAlgn="base" latinLnBrk="0" hangingPunct="0">
              <a:spcBef>
                <a:spcPct val="0"/>
              </a:spcBef>
              <a:spcAft>
                <a:spcPts val="600"/>
              </a:spcAft>
              <a:buClrTx/>
              <a:buSzTx/>
              <a:buFont typeface="+mj-lt"/>
              <a:buAutoNum type="arabicPeriod"/>
              <a:tabLst/>
            </a:pPr>
            <a:endParaRPr kumimoji="0" lang="en-US" altLang="en-US" sz="1200" b="1" i="0" u="none" strike="noStrike" cap="none" normalizeH="0" baseline="0">
              <a:ln>
                <a:noFill/>
              </a:ln>
              <a:effectLst/>
            </a:endParaRPr>
          </a:p>
        </p:txBody>
      </p:sp>
      <p:pic>
        <p:nvPicPr>
          <p:cNvPr id="10" name="Picture 9">
            <a:extLst>
              <a:ext uri="{FF2B5EF4-FFF2-40B4-BE49-F238E27FC236}">
                <a16:creationId xmlns:a16="http://schemas.microsoft.com/office/drawing/2014/main" id="{5E2E872A-E9A4-C455-F17A-FD31ACCE6D79}"/>
              </a:ext>
            </a:extLst>
          </p:cNvPr>
          <p:cNvPicPr>
            <a:picLocks noChangeAspect="1"/>
          </p:cNvPicPr>
          <p:nvPr/>
        </p:nvPicPr>
        <p:blipFill>
          <a:blip r:embed="rId2"/>
          <a:stretch>
            <a:fillRect/>
          </a:stretch>
        </p:blipFill>
        <p:spPr>
          <a:xfrm>
            <a:off x="1590640" y="2290936"/>
            <a:ext cx="8998528" cy="3959352"/>
          </a:xfrm>
          <a:prstGeom prst="rect">
            <a:avLst/>
          </a:prstGeom>
        </p:spPr>
      </p:pic>
    </p:spTree>
    <p:extLst>
      <p:ext uri="{BB962C8B-B14F-4D97-AF65-F5344CB8AC3E}">
        <p14:creationId xmlns:p14="http://schemas.microsoft.com/office/powerpoint/2010/main" val="47760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DE0E3E-0F7B-923F-03FC-199C72CD2FA5}"/>
              </a:ext>
            </a:extLst>
          </p:cNvPr>
          <p:cNvSpPr>
            <a:spLocks noGrp="1"/>
          </p:cNvSpPr>
          <p:nvPr>
            <p:ph type="title"/>
          </p:nvPr>
        </p:nvSpPr>
        <p:spPr>
          <a:xfrm>
            <a:off x="630936" y="630936"/>
            <a:ext cx="3599688" cy="1463040"/>
          </a:xfrm>
        </p:spPr>
        <p:txBody>
          <a:bodyPr anchor="ctr">
            <a:normAutofit/>
          </a:bodyPr>
          <a:lstStyle/>
          <a:p>
            <a:r>
              <a:rPr lang="en-US">
                <a:solidFill>
                  <a:srgbClr val="FFFFFF"/>
                </a:solidFill>
              </a:rPr>
              <a:t>Normalization</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A5CC61-5CDB-A4AE-4FD4-D6E2D61B0592}"/>
              </a:ext>
            </a:extLst>
          </p:cNvPr>
          <p:cNvSpPr>
            <a:spLocks noGrp="1"/>
          </p:cNvSpPr>
          <p:nvPr>
            <p:ph idx="1"/>
          </p:nvPr>
        </p:nvSpPr>
        <p:spPr>
          <a:xfrm>
            <a:off x="4474462" y="630936"/>
            <a:ext cx="7074409" cy="1463040"/>
          </a:xfrm>
        </p:spPr>
        <p:txBody>
          <a:bodyPr anchor="ctr">
            <a:normAutofit/>
          </a:bodyPr>
          <a:lstStyle/>
          <a:p>
            <a:r>
              <a:rPr lang="en-US" sz="2000">
                <a:solidFill>
                  <a:srgbClr val="FFFFFF"/>
                </a:solidFill>
              </a:rPr>
              <a:t>We can use regular expression to remove any URL html .</a:t>
            </a:r>
          </a:p>
          <a:p>
            <a:r>
              <a:rPr lang="en-US" sz="2000">
                <a:solidFill>
                  <a:srgbClr val="FFFFFF"/>
                </a:solidFill>
              </a:rPr>
              <a:t>We convert text into lowercase and remove additional white spaces .</a:t>
            </a:r>
          </a:p>
          <a:p>
            <a:r>
              <a:rPr lang="en-US" sz="2000">
                <a:solidFill>
                  <a:srgbClr val="FFFFFF"/>
                </a:solidFill>
              </a:rPr>
              <a:t>Apply all normalization on text transcript.</a:t>
            </a:r>
          </a:p>
          <a:p>
            <a:pPr marL="0" indent="0">
              <a:buNone/>
            </a:pPr>
            <a:endParaRPr lang="en-US" sz="2000">
              <a:solidFill>
                <a:srgbClr val="FFFFFF"/>
              </a:solidFill>
            </a:endParaRPr>
          </a:p>
        </p:txBody>
      </p:sp>
      <p:pic>
        <p:nvPicPr>
          <p:cNvPr id="5" name="Picture 4">
            <a:extLst>
              <a:ext uri="{FF2B5EF4-FFF2-40B4-BE49-F238E27FC236}">
                <a16:creationId xmlns:a16="http://schemas.microsoft.com/office/drawing/2014/main" id="{18B76FE7-DAAF-BF11-ED28-B742538E4DFA}"/>
              </a:ext>
            </a:extLst>
          </p:cNvPr>
          <p:cNvPicPr>
            <a:picLocks noChangeAspect="1"/>
          </p:cNvPicPr>
          <p:nvPr/>
        </p:nvPicPr>
        <p:blipFill>
          <a:blip r:embed="rId2"/>
          <a:stretch>
            <a:fillRect/>
          </a:stretch>
        </p:blipFill>
        <p:spPr>
          <a:xfrm>
            <a:off x="630936" y="3137123"/>
            <a:ext cx="10917936" cy="2947841"/>
          </a:xfrm>
          <a:prstGeom prst="rect">
            <a:avLst/>
          </a:prstGeom>
        </p:spPr>
      </p:pic>
    </p:spTree>
    <p:extLst>
      <p:ext uri="{BB962C8B-B14F-4D97-AF65-F5344CB8AC3E}">
        <p14:creationId xmlns:p14="http://schemas.microsoft.com/office/powerpoint/2010/main" val="157537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4905A3-884A-E5AF-A2DF-A738BB2E11DB}"/>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Extract Key phrases</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AD2B66-C020-9896-DD4F-7BDFD948F696}"/>
              </a:ext>
            </a:extLst>
          </p:cNvPr>
          <p:cNvSpPr>
            <a:spLocks noGrp="1"/>
          </p:cNvSpPr>
          <p:nvPr>
            <p:ph idx="1"/>
          </p:nvPr>
        </p:nvSpPr>
        <p:spPr>
          <a:xfrm>
            <a:off x="4474462" y="630936"/>
            <a:ext cx="7074409" cy="1463040"/>
          </a:xfrm>
        </p:spPr>
        <p:txBody>
          <a:bodyPr anchor="ctr">
            <a:normAutofit/>
          </a:bodyPr>
          <a:lstStyle/>
          <a:p>
            <a:pPr marL="514350" indent="-514350">
              <a:buFont typeface="+mj-lt"/>
              <a:buAutoNum type="arabicPeriod"/>
            </a:pPr>
            <a:r>
              <a:rPr lang="en-US" sz="1200">
                <a:solidFill>
                  <a:srgbClr val="FFFFFF"/>
                </a:solidFill>
              </a:rPr>
              <a:t>upload a CSV file containing the transcription data to an S3 bucket.</a:t>
            </a:r>
          </a:p>
          <a:p>
            <a:pPr marL="514350" indent="-514350">
              <a:buFont typeface="+mj-lt"/>
              <a:buAutoNum type="arabicPeriod"/>
            </a:pPr>
            <a:r>
              <a:rPr lang="en-US" sz="1200">
                <a:solidFill>
                  <a:srgbClr val="FFFFFF"/>
                </a:solidFill>
              </a:rPr>
              <a:t>An AWS Comprehend client is initialized using boto3 to interact with the service. </a:t>
            </a:r>
          </a:p>
          <a:p>
            <a:pPr marL="514350" indent="-514350">
              <a:buFont typeface="+mj-lt"/>
              <a:buAutoNum type="arabicPeriod"/>
            </a:pPr>
            <a:r>
              <a:rPr lang="en-US" sz="1200">
                <a:solidFill>
                  <a:srgbClr val="FFFFFF"/>
                </a:solidFill>
              </a:rPr>
              <a:t>Start Key Phrases Detection Job  to represent the most important concepts or ideas in a document or transcription. By extracting these phrases, you can quickly summarize the main points of the content without having to read through the entire transcription.</a:t>
            </a:r>
          </a:p>
          <a:p>
            <a:pPr marL="514350" indent="-514350">
              <a:buFont typeface="+mj-lt"/>
              <a:buAutoNum type="arabicPeriod"/>
            </a:pPr>
            <a:r>
              <a:rPr lang="en-US" sz="1200">
                <a:solidFill>
                  <a:srgbClr val="FFFFFF"/>
                </a:solidFill>
              </a:rPr>
              <a:t>Start Entities Detection Job  to detect entities in the transcription data.</a:t>
            </a:r>
          </a:p>
        </p:txBody>
      </p:sp>
      <p:pic>
        <p:nvPicPr>
          <p:cNvPr id="7" name="Picture 6" descr="A screenshot of a computer">
            <a:extLst>
              <a:ext uri="{FF2B5EF4-FFF2-40B4-BE49-F238E27FC236}">
                <a16:creationId xmlns:a16="http://schemas.microsoft.com/office/drawing/2014/main" id="{FE23B7FB-1F37-1128-25E3-FADA8692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410071"/>
            <a:ext cx="10917936" cy="2401945"/>
          </a:xfrm>
          <a:prstGeom prst="rect">
            <a:avLst/>
          </a:prstGeom>
        </p:spPr>
      </p:pic>
    </p:spTree>
    <p:extLst>
      <p:ext uri="{BB962C8B-B14F-4D97-AF65-F5344CB8AC3E}">
        <p14:creationId xmlns:p14="http://schemas.microsoft.com/office/powerpoint/2010/main" val="322202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a:extLst>
              <a:ext uri="{FF2B5EF4-FFF2-40B4-BE49-F238E27FC236}">
                <a16:creationId xmlns:a16="http://schemas.microsoft.com/office/drawing/2014/main" id="{58A512B5-2B1F-9350-26A7-CA0C8FD01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37" y="933059"/>
            <a:ext cx="10337975" cy="4988071"/>
          </a:xfrm>
          <a:prstGeom prst="rect">
            <a:avLst/>
          </a:prstGeom>
        </p:spPr>
      </p:pic>
    </p:spTree>
    <p:extLst>
      <p:ext uri="{BB962C8B-B14F-4D97-AF65-F5344CB8AC3E}">
        <p14:creationId xmlns:p14="http://schemas.microsoft.com/office/powerpoint/2010/main" val="150391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489FD-0014-FE8E-DC85-09C2413D2570}"/>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Create Dashboard</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D67037-9A57-076C-2A46-97ED0E28D7AD}"/>
              </a:ext>
            </a:extLst>
          </p:cNvPr>
          <p:cNvSpPr>
            <a:spLocks noGrp="1"/>
          </p:cNvSpPr>
          <p:nvPr>
            <p:ph idx="1"/>
          </p:nvPr>
        </p:nvSpPr>
        <p:spPr>
          <a:xfrm>
            <a:off x="4474462" y="630936"/>
            <a:ext cx="7074409" cy="1463040"/>
          </a:xfrm>
        </p:spPr>
        <p:txBody>
          <a:bodyPr anchor="ctr">
            <a:normAutofit/>
          </a:bodyPr>
          <a:lstStyle/>
          <a:p>
            <a:r>
              <a:rPr lang="en-US" sz="1900">
                <a:solidFill>
                  <a:srgbClr val="FFFFFF"/>
                </a:solidFill>
              </a:rPr>
              <a:t>Creating a Kibana Dashboard allows you to visualize and interact with the data extracted from video transcriptions, such as key phrases, topics, or other insights. Kibana, part of the ELK (Elasticsearch, Logstash, Kibana) stack, is widely used for creating powerful and interactive data visualizations.</a:t>
            </a:r>
          </a:p>
        </p:txBody>
      </p:sp>
      <p:pic>
        <p:nvPicPr>
          <p:cNvPr id="5" name="Picture 4" descr="A screenshot of a computer&#10;&#10;Description automatically generated">
            <a:extLst>
              <a:ext uri="{FF2B5EF4-FFF2-40B4-BE49-F238E27FC236}">
                <a16:creationId xmlns:a16="http://schemas.microsoft.com/office/drawing/2014/main" id="{6340F4EE-3C3E-B522-7D6F-96446425A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267" y="2971800"/>
            <a:ext cx="7245274" cy="3278488"/>
          </a:xfrm>
          <a:prstGeom prst="rect">
            <a:avLst/>
          </a:prstGeom>
        </p:spPr>
      </p:pic>
    </p:spTree>
    <p:extLst>
      <p:ext uri="{BB962C8B-B14F-4D97-AF65-F5344CB8AC3E}">
        <p14:creationId xmlns:p14="http://schemas.microsoft.com/office/powerpoint/2010/main" val="350195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white background with colorful text&#10;&#10;Description automatically generated">
            <a:extLst>
              <a:ext uri="{FF2B5EF4-FFF2-40B4-BE49-F238E27FC236}">
                <a16:creationId xmlns:a16="http://schemas.microsoft.com/office/drawing/2014/main" id="{6854A083-2519-A0E3-22F1-2C0C7D457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71" y="321734"/>
            <a:ext cx="5258225" cy="2905170"/>
          </a:xfrm>
          <a:prstGeom prst="rect">
            <a:avLst/>
          </a:prstGeom>
        </p:spPr>
      </p:pic>
      <p:sp>
        <p:nvSpPr>
          <p:cNvPr id="20" name="Rectangle 1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words&#10;&#10;Description automatically generated">
            <a:extLst>
              <a:ext uri="{FF2B5EF4-FFF2-40B4-BE49-F238E27FC236}">
                <a16:creationId xmlns:a16="http://schemas.microsoft.com/office/drawing/2014/main" id="{191C04B3-1206-7B27-F2BF-62D043D28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349183"/>
            <a:ext cx="5112595" cy="2850271"/>
          </a:xfrm>
          <a:prstGeom prst="rect">
            <a:avLst/>
          </a:prstGeom>
        </p:spPr>
      </p:pic>
      <p:sp>
        <p:nvSpPr>
          <p:cNvPr id="21" name="Rectangle 20">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words&#10;&#10;Description automatically generated">
            <a:extLst>
              <a:ext uri="{FF2B5EF4-FFF2-40B4-BE49-F238E27FC236}">
                <a16:creationId xmlns:a16="http://schemas.microsoft.com/office/drawing/2014/main" id="{1B868C99-2775-3072-F78B-0B6BA82A2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24" y="3631096"/>
            <a:ext cx="5042117" cy="27605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B1586F1-3713-EE57-3747-078393D2E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341" y="3631096"/>
            <a:ext cx="4973980" cy="2760560"/>
          </a:xfrm>
          <a:prstGeom prst="rect">
            <a:avLst/>
          </a:prstGeom>
        </p:spPr>
      </p:pic>
    </p:spTree>
    <p:extLst>
      <p:ext uri="{BB962C8B-B14F-4D97-AF65-F5344CB8AC3E}">
        <p14:creationId xmlns:p14="http://schemas.microsoft.com/office/powerpoint/2010/main" val="365764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172</TotalTime>
  <Words>353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Arial Unicode MS</vt:lpstr>
      <vt:lpstr>Calibri</vt:lpstr>
      <vt:lpstr>Office Theme</vt:lpstr>
      <vt:lpstr>Capstone Project: Bringing It All Together</vt:lpstr>
      <vt:lpstr>Agenda</vt:lpstr>
      <vt:lpstr>Introduction </vt:lpstr>
      <vt:lpstr>Transcribe videos</vt:lpstr>
      <vt:lpstr>Normalization</vt:lpstr>
      <vt:lpstr>Extract Key phrases</vt:lpstr>
      <vt:lpstr>PowerPoint Presentation</vt:lpstr>
      <vt:lpstr>Create Dashboard</vt:lpstr>
      <vt:lpstr>PowerPoint Presentation</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Mohammed.ai_0194</dc:creator>
  <cp:lastModifiedBy>Mohammed.ai_0194</cp:lastModifiedBy>
  <cp:revision>3</cp:revision>
  <dcterms:created xsi:type="dcterms:W3CDTF">2024-10-20T17:27:11Z</dcterms:created>
  <dcterms:modified xsi:type="dcterms:W3CDTF">2024-10-21T17:08:45Z</dcterms:modified>
</cp:coreProperties>
</file>