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649" r:id="rId2"/>
  </p:sldMasterIdLst>
  <p:notesMasterIdLst>
    <p:notesMasterId r:id="rId21"/>
  </p:notesMasterIdLst>
  <p:handoutMasterIdLst>
    <p:handoutMasterId r:id="rId22"/>
  </p:handoutMasterIdLst>
  <p:sldIdLst>
    <p:sldId id="256" r:id="rId3"/>
    <p:sldId id="339" r:id="rId4"/>
    <p:sldId id="257" r:id="rId5"/>
    <p:sldId id="258" r:id="rId6"/>
    <p:sldId id="353" r:id="rId7"/>
    <p:sldId id="312" r:id="rId8"/>
    <p:sldId id="313" r:id="rId9"/>
    <p:sldId id="259" r:id="rId10"/>
    <p:sldId id="315" r:id="rId11"/>
    <p:sldId id="314" r:id="rId12"/>
    <p:sldId id="342" r:id="rId13"/>
    <p:sldId id="343" r:id="rId14"/>
    <p:sldId id="344" r:id="rId15"/>
    <p:sldId id="354" r:id="rId16"/>
    <p:sldId id="356" r:id="rId17"/>
    <p:sldId id="316" r:id="rId18"/>
    <p:sldId id="317" r:id="rId19"/>
    <p:sldId id="338" r:id="rId20"/>
  </p:sldIdLst>
  <p:sldSz cx="9144000" cy="6858000" type="screen4x3"/>
  <p:notesSz cx="6858000" cy="91011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05" autoAdjust="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07B59BA-D306-4809-902F-AD0DD40D7B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4113" y="682625"/>
            <a:ext cx="4551362" cy="3413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22763"/>
            <a:ext cx="54864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F166D03-62FE-4A01-B581-958B4C7D2F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4C28CD-C729-4093-9BEB-65B8E0193F0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7347" name="Rectangle 7"/>
          <p:cNvSpPr txBox="1">
            <a:spLocks noGrp="1" noChangeArrowheads="1"/>
          </p:cNvSpPr>
          <p:nvPr/>
        </p:nvSpPr>
        <p:spPr bwMode="auto">
          <a:xfrm>
            <a:off x="3884613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EE72545-0031-4365-806D-47DE7DA76B10}" type="slidenum">
              <a:rPr lang="en-US" sz="1200"/>
              <a:pPr algn="r" eaLnBrk="0" hangingPunct="0"/>
              <a:t>1</a:t>
            </a:fld>
            <a:endParaRPr lang="en-US" sz="1200"/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C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367E87-1BE0-47FB-8337-8890A8ACA1F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D4D4E-A248-42E4-9D60-1B43A465DC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F6E01-E043-4ED4-B34C-C9B99F96ED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69014-64D6-496C-8DFD-363A3B09F3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8E769-1BCD-4294-B676-209D757631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06C23-D75C-46C6-B605-D7075EB73B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5824F-BF1F-48BF-8E51-932CEF6010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0A66C-64D8-4FD6-B760-B7FA138C92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8F530-9C60-4A71-8621-B858EF1D94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4F0C2-9823-4E0D-99E5-2333B9D653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000EE-9C1C-4B59-AC8D-5DBBAAE38A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2BF47-673B-4DF9-BC2E-F44F4CBB62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AC205-A717-4772-AB68-2B047AE87B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6E333-108D-413E-9AAD-840156952C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FBC1-B611-40F0-990B-53A45566F7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52C26-9200-4D97-8A29-12A0C51062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84EC9-4FAD-4AF3-A8A0-BF12C5F4AF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4026C-C44C-45C6-A3C0-5FB935C93D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31816-14A3-4E76-A5D2-30BDB90B0B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A1C65-2674-403D-B4BD-627EB3A5AC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15B3A-7F86-445C-8BB6-4CFDA87B76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CC881-69CD-487B-9BC6-82DAEB0F99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15958-C688-4ACD-BEC7-1B770814A8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2BB59-922A-4140-B7ED-E4A8568047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6934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245225"/>
            <a:ext cx="838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A06DB26-33E2-4287-A76A-0B123F7DC7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 dirty="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fld id="{D13DC6D1-C0A3-4808-88E1-0385D6E427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b="1" dirty="0" smtClean="0"/>
              <a:t>Stacks</a:t>
            </a:r>
            <a:endParaRPr lang="en-US" dirty="0" smtClean="0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82625" y="4524375"/>
            <a:ext cx="7927975" cy="1462088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/>
              <a:t>Chapter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C2BF47-673B-4DF9-BC2E-F44F4CBB621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3D6CF18-EDA9-4842-8FCF-176F6C2B016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Stacks Utility Operations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457200" eaLnBrk="1" hangingPunct="1">
              <a:spcBef>
                <a:spcPts val="2400"/>
              </a:spcBef>
            </a:pPr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</a:rPr>
              <a:t>getStackSize</a:t>
            </a:r>
            <a:r>
              <a:rPr lang="en-US" dirty="0" smtClean="0"/>
              <a:t> Operation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Retrieve the number of elements in the stack</a:t>
            </a:r>
          </a:p>
          <a:p>
            <a:pPr marL="514350" indent="-457200" eaLnBrk="1" hangingPunct="1">
              <a:spcBef>
                <a:spcPts val="3600"/>
              </a:spcBef>
            </a:pPr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</a:rPr>
              <a:t>initializeStack</a:t>
            </a:r>
            <a:r>
              <a:rPr lang="en-US" dirty="0" smtClean="0"/>
              <a:t> Operation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Resets stack to an empty state</a:t>
            </a:r>
          </a:p>
          <a:p>
            <a:pPr lvl="1" eaLnBrk="1" hangingPunct="1">
              <a:spcBef>
                <a:spcPts val="1200"/>
              </a:spcBef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General Applications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Reversing Data (e.g., strings, data files)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Converting decimal to binary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Checking for </a:t>
            </a:r>
            <a:r>
              <a:rPr lang="en-US" dirty="0" smtClean="0"/>
              <a:t>palindromes</a:t>
            </a:r>
          </a:p>
          <a:p>
            <a:pPr lvl="1">
              <a:spcBef>
                <a:spcPts val="1200"/>
              </a:spcBef>
            </a:pPr>
            <a:r>
              <a:rPr lang="en-US" smtClean="0"/>
              <a:t>Parentheses Matching</a:t>
            </a: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Backtracking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Stacks Use in Compilers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Function calls manipulation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Infix notation to postfix notation conversion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Postfix evaluation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 General Application: </a:t>
            </a:r>
            <a:br>
              <a:rPr lang="en-US" dirty="0" smtClean="0"/>
            </a:br>
            <a:r>
              <a:rPr lang="en-US" dirty="0" smtClean="0"/>
              <a:t>Reversing Data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-533400">
              <a:spcBef>
                <a:spcPts val="2400"/>
              </a:spcBef>
              <a:buFont typeface="+mj-lt"/>
              <a:buAutoNum type="arabicPeriod"/>
            </a:pPr>
            <a:r>
              <a:rPr lang="en-US" sz="2600" dirty="0" smtClean="0"/>
              <a:t>Read (data)</a:t>
            </a:r>
          </a:p>
          <a:p>
            <a:pPr marL="457200" lvl="1" indent="-533400">
              <a:spcBef>
                <a:spcPts val="2400"/>
              </a:spcBef>
              <a:buFont typeface="+mj-lt"/>
              <a:buAutoNum type="arabicPeriod"/>
            </a:pPr>
            <a:r>
              <a:rPr lang="en-US" sz="2600" dirty="0" smtClean="0"/>
              <a:t>Loop (data not EOF and stack is not full)</a:t>
            </a:r>
          </a:p>
          <a:p>
            <a:pPr marL="1371600" lvl="2" indent="-533400">
              <a:spcBef>
                <a:spcPts val="1200"/>
              </a:spcBef>
              <a:buFont typeface="+mj-lt"/>
              <a:buAutoNum type="alphaLcParenR"/>
            </a:pPr>
            <a:r>
              <a:rPr lang="en-US" sz="2400" dirty="0" smtClean="0"/>
              <a:t>Push ( data)</a:t>
            </a:r>
          </a:p>
          <a:p>
            <a:pPr marL="1371600" lvl="2" indent="-533400">
              <a:spcBef>
                <a:spcPts val="1200"/>
              </a:spcBef>
              <a:buFont typeface="+mj-lt"/>
              <a:buAutoNum type="alphaLcParenR"/>
            </a:pPr>
            <a:r>
              <a:rPr lang="en-US" sz="2400" dirty="0" smtClean="0"/>
              <a:t>Read (data)</a:t>
            </a:r>
          </a:p>
          <a:p>
            <a:pPr marL="457200" lvl="1" indent="-533400">
              <a:spcBef>
                <a:spcPts val="2400"/>
              </a:spcBef>
              <a:buFont typeface="+mj-lt"/>
              <a:buAutoNum type="arabicPeriod"/>
            </a:pPr>
            <a:r>
              <a:rPr lang="en-US" sz="2600" dirty="0" smtClean="0"/>
              <a:t>Loop </a:t>
            </a:r>
            <a:r>
              <a:rPr lang="en-US" sz="2600" dirty="0"/>
              <a:t>(while stack </a:t>
            </a:r>
            <a:r>
              <a:rPr lang="en-US" sz="2600" dirty="0" smtClean="0"/>
              <a:t>is not Empty</a:t>
            </a:r>
            <a:r>
              <a:rPr lang="en-US" sz="2600" dirty="0"/>
              <a:t>)</a:t>
            </a:r>
          </a:p>
          <a:p>
            <a:pPr marL="1371600" lvl="1" indent="-530352">
              <a:spcBef>
                <a:spcPts val="1200"/>
              </a:spcBef>
              <a:buFont typeface="+mj-lt"/>
              <a:buAutoNum type="alphaLcParenR"/>
            </a:pPr>
            <a:r>
              <a:rPr lang="en-US" dirty="0" smtClean="0"/>
              <a:t>Pop </a:t>
            </a:r>
            <a:r>
              <a:rPr lang="en-US" dirty="0"/>
              <a:t>(data)</a:t>
            </a:r>
          </a:p>
          <a:p>
            <a:pPr marL="1371600" lvl="1" indent="-530352">
              <a:spcBef>
                <a:spcPts val="1200"/>
              </a:spcBef>
              <a:buFont typeface="+mj-lt"/>
              <a:buAutoNum type="alphaLcParenR"/>
            </a:pPr>
            <a:r>
              <a:rPr lang="en-US" dirty="0" smtClean="0"/>
              <a:t>Print </a:t>
            </a:r>
            <a:r>
              <a:rPr lang="en-US" dirty="0"/>
              <a:t>(data)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 General Application:</a:t>
            </a:r>
            <a:br>
              <a:rPr lang="en-US" dirty="0" smtClean="0"/>
            </a:br>
            <a:r>
              <a:rPr lang="en-US" dirty="0" smtClean="0"/>
              <a:t>Converting Decimal to Binary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530352">
              <a:lnSpc>
                <a:spcPct val="110000"/>
              </a:lnSpc>
              <a:spcBef>
                <a:spcPts val="2400"/>
              </a:spcBef>
              <a:buFont typeface="+mj-lt"/>
              <a:buAutoNum type="arabicPeriod"/>
            </a:pPr>
            <a:r>
              <a:rPr lang="en-US" sz="2800" dirty="0" smtClean="0"/>
              <a:t>Read </a:t>
            </a:r>
            <a:r>
              <a:rPr lang="en-US" sz="2800" dirty="0"/>
              <a:t>(</a:t>
            </a:r>
            <a:r>
              <a:rPr lang="en-US" sz="2800" dirty="0" smtClean="0"/>
              <a:t>number)</a:t>
            </a:r>
          </a:p>
          <a:p>
            <a:pPr marL="457200" indent="-530352">
              <a:lnSpc>
                <a:spcPct val="110000"/>
              </a:lnSpc>
              <a:spcBef>
                <a:spcPts val="2400"/>
              </a:spcBef>
              <a:buFont typeface="+mj-lt"/>
              <a:buAutoNum type="arabicPeriod"/>
            </a:pPr>
            <a:r>
              <a:rPr lang="en-US" sz="2800" dirty="0" smtClean="0"/>
              <a:t>Loop (number &gt; 0)</a:t>
            </a:r>
          </a:p>
          <a:p>
            <a:pPr marL="1371600" lvl="2" indent="-533400">
              <a:lnSpc>
                <a:spcPct val="110000"/>
              </a:lnSpc>
              <a:spcBef>
                <a:spcPts val="1200"/>
              </a:spcBef>
              <a:buFont typeface="+mj-lt"/>
              <a:buAutoNum type="alphaLcParenR"/>
            </a:pPr>
            <a:r>
              <a:rPr lang="en-US" sz="2600" dirty="0" smtClean="0"/>
              <a:t>digit = number modulo 2</a:t>
            </a:r>
          </a:p>
          <a:p>
            <a:pPr marL="1371600" lvl="2" indent="-533400">
              <a:lnSpc>
                <a:spcPct val="110000"/>
              </a:lnSpc>
              <a:spcBef>
                <a:spcPts val="1200"/>
              </a:spcBef>
              <a:buFont typeface="+mj-lt"/>
              <a:buAutoNum type="alphaLcParenR"/>
            </a:pPr>
            <a:r>
              <a:rPr lang="en-US" sz="2600" dirty="0" smtClean="0"/>
              <a:t>push (digit)</a:t>
            </a:r>
          </a:p>
          <a:p>
            <a:pPr marL="1371600" lvl="2" indent="-533400">
              <a:lnSpc>
                <a:spcPct val="110000"/>
              </a:lnSpc>
              <a:spcBef>
                <a:spcPts val="1200"/>
              </a:spcBef>
              <a:buFont typeface="+mj-lt"/>
              <a:buAutoNum type="alphaLcParenR"/>
            </a:pPr>
            <a:r>
              <a:rPr lang="en-US" sz="2600" dirty="0" smtClean="0"/>
              <a:t>number = number / 2</a:t>
            </a:r>
          </a:p>
          <a:p>
            <a:pPr marL="457200" indent="-530352">
              <a:lnSpc>
                <a:spcPct val="110000"/>
              </a:lnSpc>
              <a:spcBef>
                <a:spcPts val="2400"/>
              </a:spcBef>
              <a:buFont typeface="+mj-lt"/>
              <a:buAutoNum type="arabicPeriod"/>
            </a:pPr>
            <a:r>
              <a:rPr lang="en-US" sz="2800" dirty="0" smtClean="0"/>
              <a:t>Loop (while stack is not Empty)</a:t>
            </a:r>
          </a:p>
          <a:p>
            <a:pPr marL="1371600" lvl="1" indent="-530352">
              <a:lnSpc>
                <a:spcPct val="110000"/>
              </a:lnSpc>
              <a:spcBef>
                <a:spcPts val="1200"/>
              </a:spcBef>
              <a:buFont typeface="+mj-lt"/>
              <a:buAutoNum type="alphaLcParenR"/>
            </a:pPr>
            <a:r>
              <a:rPr lang="en-US" sz="2600" dirty="0" smtClean="0"/>
              <a:t>pop (data)</a:t>
            </a:r>
          </a:p>
          <a:p>
            <a:pPr marL="1371600" lvl="1" indent="-530352">
              <a:lnSpc>
                <a:spcPct val="110000"/>
              </a:lnSpc>
              <a:spcBef>
                <a:spcPts val="1200"/>
              </a:spcBef>
              <a:buFont typeface="+mj-lt"/>
              <a:buAutoNum type="alphaLcParenR"/>
            </a:pPr>
            <a:r>
              <a:rPr lang="en-US" sz="2600" dirty="0" smtClean="0"/>
              <a:t>print (data)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 General Application:</a:t>
            </a:r>
            <a:br>
              <a:rPr lang="en-US" dirty="0" smtClean="0"/>
            </a:br>
            <a:r>
              <a:rPr lang="en-US" dirty="0" smtClean="0"/>
              <a:t>Checking Palindromes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530352">
              <a:lnSpc>
                <a:spcPct val="110000"/>
              </a:lnSpc>
              <a:spcBef>
                <a:spcPts val="2400"/>
              </a:spcBef>
              <a:buFont typeface="+mj-lt"/>
              <a:buAutoNum type="arabicPeriod"/>
            </a:pPr>
            <a:r>
              <a:rPr lang="en-US" sz="2800" dirty="0" smtClean="0"/>
              <a:t>Read ( string )</a:t>
            </a:r>
          </a:p>
          <a:p>
            <a:pPr marL="457200" indent="-530352">
              <a:lnSpc>
                <a:spcPct val="110000"/>
              </a:lnSpc>
              <a:spcBef>
                <a:spcPts val="2400"/>
              </a:spcBef>
              <a:buFont typeface="+mj-lt"/>
              <a:buAutoNum type="arabicPeriod"/>
            </a:pPr>
            <a:r>
              <a:rPr lang="en-US" sz="2800" dirty="0" smtClean="0"/>
              <a:t>Loop (while have not reached the end of string)</a:t>
            </a:r>
          </a:p>
          <a:p>
            <a:pPr marL="1371600" lvl="2" indent="-533400">
              <a:lnSpc>
                <a:spcPct val="110000"/>
              </a:lnSpc>
              <a:spcBef>
                <a:spcPts val="1200"/>
              </a:spcBef>
              <a:buFont typeface="+mj-lt"/>
              <a:buAutoNum type="alphaLcParenR"/>
            </a:pPr>
            <a:r>
              <a:rPr lang="en-US" sz="2600" dirty="0" smtClean="0"/>
              <a:t>push (character)</a:t>
            </a:r>
          </a:p>
          <a:p>
            <a:pPr marL="457200" indent="-530352">
              <a:lnSpc>
                <a:spcPct val="110000"/>
              </a:lnSpc>
              <a:spcBef>
                <a:spcPts val="2400"/>
              </a:spcBef>
              <a:buFont typeface="+mj-lt"/>
              <a:buAutoNum type="arabicPeriod"/>
            </a:pPr>
            <a:r>
              <a:rPr lang="en-US" sz="2800" dirty="0" smtClean="0"/>
              <a:t>Loop (</a:t>
            </a:r>
            <a:r>
              <a:rPr lang="en-US" sz="2800" dirty="0" err="1" smtClean="0"/>
              <a:t>foreach</a:t>
            </a:r>
            <a:r>
              <a:rPr lang="en-US" sz="2800" dirty="0" smtClean="0"/>
              <a:t> index </a:t>
            </a:r>
            <a:r>
              <a:rPr lang="en-US" sz="2800" dirty="0" err="1" smtClean="0"/>
              <a:t>i</a:t>
            </a:r>
            <a:r>
              <a:rPr lang="en-US" sz="2800" dirty="0" smtClean="0"/>
              <a:t>=0 to </a:t>
            </a:r>
            <a:r>
              <a:rPr lang="en-US" sz="2800" dirty="0" err="1" smtClean="0"/>
              <a:t>string.length</a:t>
            </a:r>
            <a:r>
              <a:rPr lang="en-US" sz="2800" dirty="0" smtClean="0"/>
              <a:t>)</a:t>
            </a:r>
          </a:p>
          <a:p>
            <a:pPr marL="1371600" lvl="1" indent="-530352">
              <a:lnSpc>
                <a:spcPct val="110000"/>
              </a:lnSpc>
              <a:spcBef>
                <a:spcPts val="1200"/>
              </a:spcBef>
              <a:buFont typeface="+mj-lt"/>
              <a:buAutoNum type="alphaLcParenR"/>
            </a:pPr>
            <a:r>
              <a:rPr lang="en-US" sz="2600" dirty="0" smtClean="0"/>
              <a:t>pop (character)</a:t>
            </a:r>
          </a:p>
          <a:p>
            <a:pPr marL="1371600" lvl="1" indent="-530352">
              <a:lnSpc>
                <a:spcPct val="110000"/>
              </a:lnSpc>
              <a:spcBef>
                <a:spcPts val="1200"/>
              </a:spcBef>
              <a:buFont typeface="+mj-lt"/>
              <a:buAutoNum type="alphaLcParenR"/>
            </a:pPr>
            <a:r>
              <a:rPr lang="en-US" sz="2600" dirty="0" smtClean="0"/>
              <a:t>compare (character == string[</a:t>
            </a:r>
            <a:r>
              <a:rPr lang="en-US" sz="2600" dirty="0" err="1" smtClean="0"/>
              <a:t>i</a:t>
            </a:r>
            <a:r>
              <a:rPr lang="en-US" sz="2600" dirty="0" smtClean="0"/>
              <a:t>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 General Application:</a:t>
            </a:r>
            <a:br>
              <a:rPr lang="en-US" dirty="0" smtClean="0"/>
            </a:br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Stacks can be used to backtrack to achieve certain goals.</a:t>
            </a:r>
          </a:p>
          <a:p>
            <a:pPr>
              <a:spcBef>
                <a:spcPts val="2400"/>
              </a:spcBef>
            </a:pPr>
            <a:r>
              <a:rPr lang="en-US" dirty="0"/>
              <a:t>Usually, we set up backtrack tokens to indicate a backtrack opportunity.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StackADT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(The Stack Abstract Data Type)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2667000"/>
            <a:ext cx="42672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90800" y="2133600"/>
            <a:ext cx="42672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90800" y="2209800"/>
            <a:ext cx="426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StackADT</a:t>
            </a:r>
            <a:r>
              <a:rPr lang="en-US" b="1" dirty="0"/>
              <a:t> </a:t>
            </a:r>
            <a:r>
              <a:rPr lang="en-US" b="1" dirty="0" smtClean="0"/>
              <a:t>&lt;Type&gt;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590800" y="2667000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err="1" smtClean="0"/>
              <a:t>initializeStack</a:t>
            </a:r>
            <a:r>
              <a:rPr lang="en-US" dirty="0" smtClean="0"/>
              <a:t>( ) : void</a:t>
            </a:r>
          </a:p>
          <a:p>
            <a:r>
              <a:rPr lang="en-US" dirty="0" err="1" smtClean="0"/>
              <a:t>isEmptyStack</a:t>
            </a:r>
            <a:r>
              <a:rPr lang="en-US" dirty="0" smtClean="0"/>
              <a:t>( ) :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err="1" smtClean="0"/>
              <a:t>isFullStack</a:t>
            </a:r>
            <a:r>
              <a:rPr lang="en-US" dirty="0" smtClean="0"/>
              <a:t>( ) :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smtClean="0"/>
              <a:t>push(Type ) :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smtClean="0"/>
              <a:t>peek(Type ) :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smtClean="0"/>
              <a:t>pop(Type ) :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err="1" smtClean="0"/>
              <a:t>getStackSize</a:t>
            </a:r>
            <a:r>
              <a:rPr lang="en-US" dirty="0" smtClean="0"/>
              <a:t>( integer ) : void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dirty="0" smtClean="0"/>
              <a:t>Linear Implementation (as an array stack)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Linked Implementation (as a linked stack)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Derived Class Implementations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/>
              <a:t> Inheritance 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/>
              <a:t> Inheritance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Using Composition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1 -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  <a:buFont typeface="Wingdings" pitchFamily="2" charset="2"/>
              <a:buChar char="Ø"/>
            </a:pPr>
            <a:r>
              <a:rPr lang="en-US" dirty="0" smtClean="0"/>
              <a:t>Introduction</a:t>
            </a:r>
          </a:p>
          <a:p>
            <a:pPr>
              <a:spcBef>
                <a:spcPts val="3000"/>
              </a:spcBef>
              <a:buFont typeface="Wingdings" pitchFamily="2" charset="2"/>
              <a:buChar char="q"/>
            </a:pPr>
            <a:r>
              <a:rPr lang="en-US" dirty="0" smtClean="0"/>
              <a:t>Linear (Array) Stack Implementation</a:t>
            </a:r>
          </a:p>
          <a:p>
            <a:pPr>
              <a:spcBef>
                <a:spcPts val="3000"/>
              </a:spcBef>
              <a:buFont typeface="Wingdings" pitchFamily="2" charset="2"/>
              <a:buChar char="q"/>
            </a:pPr>
            <a:r>
              <a:rPr lang="en-US" dirty="0" smtClean="0"/>
              <a:t>Linked Stack Implementation</a:t>
            </a:r>
          </a:p>
          <a:p>
            <a:pPr>
              <a:spcBef>
                <a:spcPts val="3000"/>
              </a:spcBef>
              <a:buFont typeface="Wingdings" pitchFamily="2" charset="2"/>
              <a:buChar char="q"/>
            </a:pPr>
            <a:r>
              <a:rPr lang="en-US" dirty="0" smtClean="0"/>
              <a:t>Stack Implementation: Derived Class</a:t>
            </a:r>
          </a:p>
          <a:p>
            <a:pPr>
              <a:spcBef>
                <a:spcPts val="3000"/>
              </a:spcBef>
              <a:buFont typeface="Wingdings" pitchFamily="2" charset="2"/>
              <a:buChar char="q"/>
            </a:pPr>
            <a:r>
              <a:rPr lang="en-US" dirty="0" smtClean="0"/>
              <a:t>Stack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10E775A-F464-460E-A2F8-A722BB80F15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Section 1 - Objectives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US" dirty="0" smtClean="0"/>
              <a:t>Learn about stacks</a:t>
            </a:r>
          </a:p>
          <a:p>
            <a:pPr eaLnBrk="1" hangingPunct="1">
              <a:spcBef>
                <a:spcPts val="2400"/>
              </a:spcBef>
            </a:pPr>
            <a:r>
              <a:rPr lang="en-US" dirty="0" smtClean="0"/>
              <a:t>Examine various stack operations</a:t>
            </a:r>
          </a:p>
          <a:p>
            <a:pPr eaLnBrk="1" hangingPunct="1">
              <a:spcBef>
                <a:spcPts val="2400"/>
              </a:spcBef>
            </a:pPr>
            <a:r>
              <a:rPr lang="en-US" dirty="0" smtClean="0"/>
              <a:t>Be introduced to stack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7C27E57-E899-4D1B-AAC4-05B2A3EBE10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Stack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pPr eaLnBrk="1" hangingPunct="1">
              <a:spcBef>
                <a:spcPts val="3600"/>
              </a:spcBef>
            </a:pPr>
            <a:r>
              <a:rPr lang="en-US" dirty="0" smtClean="0"/>
              <a:t>Data structure</a:t>
            </a:r>
          </a:p>
          <a:p>
            <a:pPr eaLnBrk="1" hangingPunct="1">
              <a:spcBef>
                <a:spcPts val="3600"/>
              </a:spcBef>
            </a:pPr>
            <a:r>
              <a:rPr lang="en-US" dirty="0" smtClean="0"/>
              <a:t>Elements added to and removed from the stack only at the top</a:t>
            </a:r>
          </a:p>
        </p:txBody>
      </p:sp>
      <p:pic>
        <p:nvPicPr>
          <p:cNvPr id="5127" name="Picture 5" descr="FIG 7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657600"/>
            <a:ext cx="70294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7C27E57-E899-4D1B-AAC4-05B2A3EBE10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Stack Data Structure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pPr eaLnBrk="1" hangingPunct="1">
              <a:spcBef>
                <a:spcPts val="3600"/>
              </a:spcBef>
            </a:pPr>
            <a:r>
              <a:rPr lang="en-US" dirty="0" smtClean="0"/>
              <a:t>Restricted Linked List</a:t>
            </a:r>
          </a:p>
          <a:p>
            <a:pPr eaLnBrk="1" hangingPunct="1">
              <a:spcBef>
                <a:spcPts val="3600"/>
              </a:spcBef>
            </a:pPr>
            <a:r>
              <a:rPr lang="en-US" dirty="0" smtClean="0"/>
              <a:t>Last-In, First-Out (LIFO) data structure</a:t>
            </a:r>
          </a:p>
        </p:txBody>
      </p:sp>
      <p:pic>
        <p:nvPicPr>
          <p:cNvPr id="5127" name="Picture 5" descr="FIG 7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657600"/>
            <a:ext cx="70294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3D6CF18-EDA9-4842-8FCF-176F6C2B016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Primary Stacks Operations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lvl="0" indent="-457200" eaLnBrk="1" hangingPunct="1">
              <a:spcBef>
                <a:spcPts val="2400"/>
              </a:spcBef>
            </a:pPr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push</a:t>
            </a:r>
            <a:r>
              <a:rPr lang="en-US" dirty="0" smtClean="0">
                <a:solidFill>
                  <a:srgbClr val="000000"/>
                </a:solidFill>
              </a:rPr>
              <a:t> Operation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Add element to the top of the stack</a:t>
            </a:r>
          </a:p>
          <a:p>
            <a:pPr marL="514350" indent="-457200" eaLnBrk="1" hangingPunct="1">
              <a:spcBef>
                <a:spcPts val="3600"/>
              </a:spcBef>
            </a:pPr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</a:rPr>
              <a:t>pop</a:t>
            </a:r>
            <a:r>
              <a:rPr lang="en-US" dirty="0" smtClean="0"/>
              <a:t> Operation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Remove top element from the stack</a:t>
            </a:r>
          </a:p>
          <a:p>
            <a:pPr marL="514350" lvl="0" indent="-457200" eaLnBrk="1" hangingPunct="1">
              <a:spcBef>
                <a:spcPts val="3600"/>
              </a:spcBef>
            </a:pPr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peek</a:t>
            </a:r>
            <a:r>
              <a:rPr lang="en-US" dirty="0" smtClean="0">
                <a:solidFill>
                  <a:srgbClr val="000000"/>
                </a:solidFill>
              </a:rPr>
              <a:t> Operation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Retrieve top element of the stack without removing 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Operating on the Stack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3D6CF18-EDA9-4842-8FCF-176F6C2B016A}" type="slidenum">
              <a:rPr lang="en-US" smtClean="0"/>
              <a:pPr/>
              <a:t>7</a:t>
            </a:fld>
            <a:endParaRPr lang="en-US" smtClean="0"/>
          </a:p>
        </p:txBody>
      </p:sp>
      <p:pic>
        <p:nvPicPr>
          <p:cNvPr id="6" name="Picture 8" descr="FIG 7-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633442"/>
            <a:ext cx="8146191" cy="2359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FIG 7-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752600"/>
            <a:ext cx="81343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3D6CF18-EDA9-4842-8FCF-176F6C2B016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Stacks Utility Operations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457200" eaLnBrk="1" hangingPunct="1">
              <a:spcBef>
                <a:spcPts val="3600"/>
              </a:spcBef>
            </a:pPr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isEmptyStack</a:t>
            </a:r>
            <a:r>
              <a:rPr lang="en-US" dirty="0" smtClean="0"/>
              <a:t> Operation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</a:rPr>
              <a:t>Checks for empty stack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</a:rPr>
              <a:t>Stack element removal should occur only if something is in the stack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3D6CF18-EDA9-4842-8FCF-176F6C2B016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Stacks Utility Operations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457200" eaLnBrk="1" hangingPunct="1">
              <a:spcBef>
                <a:spcPts val="2400"/>
              </a:spcBef>
            </a:pPr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isFullStack</a:t>
            </a:r>
            <a:r>
              <a:rPr lang="en-US" dirty="0" smtClean="0"/>
              <a:t> Operation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</a:rPr>
              <a:t>Checks for full stack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</a:rPr>
              <a:t>Stack element addition should occur only if room is available</a:t>
            </a:r>
            <a:endParaRPr lang="en-US" dirty="0" smtClean="0"/>
          </a:p>
          <a:p>
            <a:pPr lvl="1" eaLnBrk="1" hangingPunct="1"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</a:rPr>
              <a:t>Useful for certain stack implementations (e.g. array)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Microsoft Office PowerPoint</Application>
  <PresentationFormat>On-screen Show (4:3)</PresentationFormat>
  <Paragraphs>117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Default Design</vt:lpstr>
      <vt:lpstr>1_Default Design</vt:lpstr>
      <vt:lpstr>Stacks</vt:lpstr>
      <vt:lpstr>Chapter Contents</vt:lpstr>
      <vt:lpstr>Section 1 - Objectives</vt:lpstr>
      <vt:lpstr>Stack</vt:lpstr>
      <vt:lpstr>The Stack Data Structure</vt:lpstr>
      <vt:lpstr>Primary Stacks Operations</vt:lpstr>
      <vt:lpstr>Operating on the Stack</vt:lpstr>
      <vt:lpstr>Stacks Utility Operations</vt:lpstr>
      <vt:lpstr>Stacks Utility Operations</vt:lpstr>
      <vt:lpstr>Stacks Utility Operations</vt:lpstr>
      <vt:lpstr>Stack Applications</vt:lpstr>
      <vt:lpstr>Stacks General Application:  Reversing Data</vt:lpstr>
      <vt:lpstr>Stacks General Application: Converting Decimal to Binary</vt:lpstr>
      <vt:lpstr>Stacks General Application: Checking Palindromes</vt:lpstr>
      <vt:lpstr>Stacks General Application: Backtracking</vt:lpstr>
      <vt:lpstr>StackADT  (The Stack Abstract Data Type)</vt:lpstr>
      <vt:lpstr>Stack Implementation</vt:lpstr>
      <vt:lpstr>Section 1 - End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Stack Data Structure</dc:title>
  <dc:subject>CS-230 Data Structures</dc:subject>
  <dc:creator/>
  <cp:lastModifiedBy/>
  <cp:revision>122</cp:revision>
  <dcterms:created xsi:type="dcterms:W3CDTF">2009-05-28T23:25:02Z</dcterms:created>
  <dcterms:modified xsi:type="dcterms:W3CDTF">2010-10-31T14:49:33Z</dcterms:modified>
</cp:coreProperties>
</file>