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31"/>
  </p:notesMasterIdLst>
  <p:handoutMasterIdLst>
    <p:handoutMasterId r:id="rId32"/>
  </p:handoutMasterIdLst>
  <p:sldIdLst>
    <p:sldId id="256" r:id="rId3"/>
    <p:sldId id="344" r:id="rId4"/>
    <p:sldId id="345" r:id="rId5"/>
    <p:sldId id="353" r:id="rId6"/>
    <p:sldId id="354" r:id="rId7"/>
    <p:sldId id="364" r:id="rId8"/>
    <p:sldId id="365" r:id="rId9"/>
    <p:sldId id="356" r:id="rId10"/>
    <p:sldId id="366" r:id="rId11"/>
    <p:sldId id="360" r:id="rId12"/>
    <p:sldId id="367" r:id="rId13"/>
    <p:sldId id="368" r:id="rId14"/>
    <p:sldId id="369" r:id="rId15"/>
    <p:sldId id="371" r:id="rId16"/>
    <p:sldId id="372" r:id="rId17"/>
    <p:sldId id="373" r:id="rId18"/>
    <p:sldId id="374" r:id="rId19"/>
    <p:sldId id="376" r:id="rId20"/>
    <p:sldId id="37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07" r:id="rId29"/>
    <p:sldId id="377" r:id="rId30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687388"/>
            <a:ext cx="4537075" cy="3402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Stacks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Illegal Operation for Stacks!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8964" y="1600200"/>
            <a:ext cx="65060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Illegal Operation for Stacks!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15076"/>
            <a:ext cx="7162800" cy="469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</a:t>
            </a:r>
            <a:r>
              <a:rPr lang="en-US" dirty="0" smtClean="0"/>
              <a:t>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in the derived class and can </a:t>
            </a:r>
            <a:r>
              <a:rPr lang="en-US" dirty="0" smtClean="0"/>
              <a:t>be accessed directly </a:t>
            </a:r>
            <a:r>
              <a:rPr lang="en-US" u="sng" dirty="0" smtClean="0"/>
              <a:t>only</a:t>
            </a:r>
            <a:r>
              <a:rPr lang="en-US" dirty="0" smtClean="0"/>
              <a:t> by </a:t>
            </a:r>
            <a:r>
              <a:rPr lang="en-US" dirty="0" smtClean="0"/>
              <a:t>member </a:t>
            </a:r>
            <a:r>
              <a:rPr lang="en-US" dirty="0" smtClean="0"/>
              <a:t>functions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</a:t>
            </a:r>
            <a:r>
              <a:rPr lang="en-US" dirty="0" smtClean="0"/>
              <a:t>functions.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</a:t>
            </a:r>
            <a:r>
              <a:rPr lang="en-US" dirty="0" smtClean="0"/>
              <a:t>members in the base class </a:t>
            </a:r>
            <a:r>
              <a:rPr lang="en-US" dirty="0" smtClean="0"/>
              <a:t>are hidden in the derived class </a:t>
            </a:r>
            <a:r>
              <a:rPr lang="en-US" dirty="0" smtClean="0"/>
              <a:t>and can be </a:t>
            </a:r>
            <a:r>
              <a:rPr lang="en-US" dirty="0" smtClean="0"/>
              <a:t>accessed </a:t>
            </a:r>
            <a:r>
              <a:rPr lang="en-US" sz="2800" dirty="0" smtClean="0">
                <a:solidFill>
                  <a:srgbClr val="000000"/>
                </a:solidFill>
              </a:rPr>
              <a:t>by </a:t>
            </a:r>
            <a:r>
              <a:rPr lang="en-US" sz="2800" dirty="0" smtClean="0">
                <a:solidFill>
                  <a:srgbClr val="000000"/>
                </a:solidFill>
              </a:rPr>
              <a:t>member functions and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800" dirty="0" smtClean="0">
                <a:solidFill>
                  <a:srgbClr val="000000"/>
                </a:solidFill>
              </a:rPr>
              <a:t> functions through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 smtClean="0">
                <a:solidFill>
                  <a:srgbClr val="000000"/>
                </a:solidFill>
              </a:rPr>
              <a:t> member functions of the base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r>
              <a:rPr lang="en-US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Hence,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</a:t>
            </a:r>
            <a:r>
              <a:rPr lang="en-US" dirty="0" smtClean="0"/>
              <a:t>inheritance disallows illegal operations on stacks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PrivatelyDerivedStack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23041"/>
            <a:ext cx="6705600" cy="463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dirty="0" smtClean="0"/>
              <a:t>Public Items are </a:t>
            </a:r>
            <a:r>
              <a:rPr lang="en-US" dirty="0" smtClean="0"/>
              <a:t>Private </a:t>
            </a:r>
            <a:r>
              <a:rPr lang="en-US" dirty="0" smtClean="0"/>
              <a:t>and </a:t>
            </a:r>
            <a:r>
              <a:rPr lang="en-US" b="1" u="sng" dirty="0" smtClean="0"/>
              <a:t>Cannot</a:t>
            </a:r>
            <a:r>
              <a:rPr lang="en-US" dirty="0" smtClean="0"/>
              <a:t> </a:t>
            </a:r>
            <a:r>
              <a:rPr lang="en-US" dirty="0" smtClean="0"/>
              <a:t>be Accessed by </a:t>
            </a:r>
            <a:r>
              <a:rPr lang="en-US" dirty="0" smtClean="0">
                <a:solidFill>
                  <a:srgbClr val="FF0000"/>
                </a:solidFill>
              </a:rPr>
              <a:t>None-Member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740" y="2438400"/>
            <a:ext cx="5945659" cy="415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64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 Prevents Illegal Operations on Stacks!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968940" cy="471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Illegal Operations!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149" y="1573924"/>
            <a:ext cx="7454152" cy="436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Class Through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list object as a private data member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Call appropriate member functions through this list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ComposedStack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83041"/>
            <a:ext cx="6172200" cy="47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ComposedStack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66" y="1828800"/>
            <a:ext cx="41749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848670"/>
            <a:ext cx="4343400" cy="389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Linear (Array)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Linked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Stack Implementation: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and Postfix Notations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arithmetic expression can be written in three ways: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dirty="0" smtClean="0"/>
              <a:t>				+ </a:t>
            </a:r>
            <a:r>
              <a:rPr lang="en-US" sz="2400" dirty="0"/>
              <a:t>a </a:t>
            </a:r>
            <a:r>
              <a:rPr lang="en-US" sz="2400" dirty="0" smtClean="0"/>
              <a:t>b	(Prefix Notation)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dirty="0" smtClean="0"/>
              <a:t>				a </a:t>
            </a:r>
            <a:r>
              <a:rPr lang="en-US" sz="2400" dirty="0"/>
              <a:t>+ </a:t>
            </a:r>
            <a:r>
              <a:rPr lang="en-US" sz="2400" dirty="0" smtClean="0"/>
              <a:t>b	(Infix Notation)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				a </a:t>
            </a:r>
            <a:r>
              <a:rPr lang="en-US" sz="2400" dirty="0"/>
              <a:t>b </a:t>
            </a:r>
            <a:r>
              <a:rPr lang="en-US" sz="2400" dirty="0" smtClean="0"/>
              <a:t>+	(Postfix Notation) 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Humans like to use infix notation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More natural, </a:t>
            </a:r>
            <a:r>
              <a:rPr lang="en-US" sz="2200" dirty="0" smtClean="0"/>
              <a:t>what we use in grammar school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Computers prefer postfix notation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No need to use parentheses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No need to implement precedence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Conversion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In high level languages, infix notation cannot be used to evaluate expressions: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We must analyze the expression to determine the order in which we evaluate it.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Computers prefer postfix notation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No need to use parentheses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200" dirty="0" smtClean="0"/>
              <a:t>No need to implement precedence rules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 smtClean="0"/>
              <a:t>A common technique is to convert an expression from infix notation into postfix notation, then evaluating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</a:t>
            </a:r>
            <a:r>
              <a:rPr lang="en-US" dirty="0" smtClean="0"/>
              <a:t>Conversion Rules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Operands </a:t>
            </a:r>
            <a:r>
              <a:rPr lang="en-US" sz="2200" dirty="0"/>
              <a:t>immediately go directly to output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200" dirty="0"/>
              <a:t>Operators are pushed into the stack (including parenthesis)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Check to see if stack top operator is less than current operator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If the top operator is less than, push the current operator onto stack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If the top operator is greater than the current, pop top operator and </a:t>
            </a:r>
            <a:r>
              <a:rPr lang="en-US" sz="1800" dirty="0" smtClean="0"/>
              <a:t>output it, </a:t>
            </a:r>
            <a:r>
              <a:rPr lang="en-US" sz="1800" dirty="0"/>
              <a:t>push current operator onto stack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Priority 2:  *  /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Priority 1:  +  -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en-US" sz="1800" dirty="0"/>
              <a:t>Priority 0:  (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200" dirty="0"/>
              <a:t>If we encounter a right parenthesis, pop from stack until we </a:t>
            </a:r>
            <a:r>
              <a:rPr lang="en-US" sz="2200" dirty="0" smtClean="0"/>
              <a:t>get matching </a:t>
            </a:r>
            <a:r>
              <a:rPr lang="en-US" sz="2200" dirty="0"/>
              <a:t>left parenthesis. Do not output parenthesis.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Use in Compilers:</a:t>
            </a:r>
            <a:br>
              <a:rPr lang="en-US" dirty="0" smtClean="0"/>
            </a:br>
            <a:r>
              <a:rPr lang="en-US" dirty="0" smtClean="0"/>
              <a:t>Converting Infix to Postfix Example 1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A + B * C - D / 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" pitchFamily="49" charset="0"/>
              </a:rPr>
              <a:t>Infix</a:t>
            </a:r>
            <a:r>
              <a:rPr lang="en-US" sz="1800" dirty="0">
                <a:latin typeface="Courier" pitchFamily="49" charset="0"/>
              </a:rPr>
              <a:t>	            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b="1" u="sng" dirty="0" smtClean="0">
                <a:latin typeface="Courier" pitchFamily="49" charset="0"/>
              </a:rPr>
              <a:t>Stack(bottom-</a:t>
            </a:r>
            <a:r>
              <a:rPr lang="en-US" sz="1800" b="1" u="sng" dirty="0">
                <a:latin typeface="Courier" pitchFamily="49" charset="0"/>
              </a:rPr>
              <a:t>&gt;top)</a:t>
            </a:r>
            <a:r>
              <a:rPr lang="en-US" sz="1800" dirty="0">
                <a:latin typeface="Courier" pitchFamily="49" charset="0"/>
              </a:rPr>
              <a:t>	</a:t>
            </a:r>
            <a:r>
              <a:rPr lang="en-US" sz="1800" b="1" u="sng" dirty="0">
                <a:latin typeface="Courier" pitchFamily="49" charset="0"/>
              </a:rPr>
              <a:t>Postfix</a:t>
            </a:r>
            <a:endParaRPr lang="en-US" sz="1800" b="1" dirty="0">
              <a:latin typeface="Courier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A </a:t>
            </a:r>
            <a:r>
              <a:rPr lang="en-US" sz="1800" dirty="0">
                <a:latin typeface="Courier" pitchFamily="49" charset="0"/>
              </a:rPr>
              <a:t>+ B * C - D /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+ </a:t>
            </a:r>
            <a:r>
              <a:rPr lang="en-US" sz="1800" dirty="0">
                <a:latin typeface="Courier" pitchFamily="49" charset="0"/>
              </a:rPr>
              <a:t>B * C - D / E				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B </a:t>
            </a:r>
            <a:r>
              <a:rPr lang="en-US" sz="1800" dirty="0">
                <a:latin typeface="Courier" pitchFamily="49" charset="0"/>
              </a:rPr>
              <a:t>* C - D / E	</a:t>
            </a:r>
            <a:r>
              <a:rPr lang="en-US" sz="1800" dirty="0" smtClean="0">
                <a:latin typeface="Courier" pitchFamily="49" charset="0"/>
              </a:rPr>
              <a:t>	+</a:t>
            </a:r>
            <a:r>
              <a:rPr lang="en-US" sz="1800" dirty="0">
                <a:latin typeface="Courier" pitchFamily="49" charset="0"/>
              </a:rPr>
              <a:t>		</a:t>
            </a:r>
            <a:r>
              <a:rPr lang="en-US" sz="1800" dirty="0" smtClean="0">
                <a:latin typeface="Courier" pitchFamily="49" charset="0"/>
              </a:rPr>
              <a:t>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</a:t>
            </a:r>
            <a:r>
              <a:rPr lang="en-US" sz="1800" dirty="0">
                <a:latin typeface="Courier" pitchFamily="49" charset="0"/>
              </a:rPr>
              <a:t>* C - D / E	</a:t>
            </a:r>
            <a:r>
              <a:rPr lang="en-US" sz="1800" dirty="0" smtClean="0">
                <a:latin typeface="Courier" pitchFamily="49" charset="0"/>
              </a:rPr>
              <a:t>	+</a:t>
            </a:r>
            <a:r>
              <a:rPr lang="en-US" sz="1800" dirty="0">
                <a:latin typeface="Courier" pitchFamily="49" charset="0"/>
              </a:rPr>
              <a:t>		A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  C </a:t>
            </a:r>
            <a:r>
              <a:rPr lang="en-US" sz="1800" dirty="0">
                <a:latin typeface="Courier" pitchFamily="49" charset="0"/>
              </a:rPr>
              <a:t>- D / E	</a:t>
            </a:r>
            <a:r>
              <a:rPr lang="en-US" sz="1800" dirty="0" smtClean="0">
                <a:latin typeface="Courier" pitchFamily="49" charset="0"/>
              </a:rPr>
              <a:t>	+ </a:t>
            </a:r>
            <a:r>
              <a:rPr lang="en-US" sz="1800" dirty="0">
                <a:latin typeface="Courier" pitchFamily="49" charset="0"/>
              </a:rPr>
              <a:t>*		A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    - </a:t>
            </a:r>
            <a:r>
              <a:rPr lang="en-US" sz="1800" dirty="0">
                <a:latin typeface="Courier" pitchFamily="49" charset="0"/>
              </a:rPr>
              <a:t>D / E		+ *		A B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      D </a:t>
            </a:r>
            <a:r>
              <a:rPr lang="en-US" sz="1800" dirty="0">
                <a:latin typeface="Courier" pitchFamily="49" charset="0"/>
              </a:rPr>
              <a:t>/ E		+ -		A B C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        / </a:t>
            </a:r>
            <a:r>
              <a:rPr lang="en-US" sz="1800" dirty="0">
                <a:latin typeface="Courier" pitchFamily="49" charset="0"/>
              </a:rPr>
              <a:t>E		+ -		A B C * 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            E</a:t>
            </a:r>
            <a:r>
              <a:rPr lang="en-US" sz="1800" dirty="0">
                <a:latin typeface="Courier" pitchFamily="49" charset="0"/>
              </a:rPr>
              <a:t>		+ - /		A B C * 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  </a:t>
            </a:r>
            <a:r>
              <a:rPr lang="en-US" sz="1800" dirty="0">
                <a:latin typeface="Courier" pitchFamily="49" charset="0"/>
              </a:rPr>
              <a:t>				+ - /		A B C * D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 pitchFamily="49" charset="0"/>
              </a:rPr>
              <a:t>  </a:t>
            </a:r>
            <a:r>
              <a:rPr lang="en-US" sz="1800" dirty="0">
                <a:latin typeface="Courier" pitchFamily="49" charset="0"/>
              </a:rPr>
              <a:t>							A B C * D E / -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 pitchFamily="49" charset="0"/>
              </a:rPr>
              <a:t>		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Use in Compilers:</a:t>
            </a:r>
            <a:br>
              <a:rPr lang="en-US" dirty="0" smtClean="0"/>
            </a:br>
            <a:r>
              <a:rPr lang="en-US" dirty="0" smtClean="0"/>
              <a:t>Converting Infix to Postfix Example 2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marL="533400" indent="-533400" algn="ctr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" pitchFamily="49" charset="0"/>
              </a:rPr>
              <a:t>A * B - ( C + D ) + </a:t>
            </a:r>
            <a:r>
              <a:rPr lang="en-US" sz="2800" b="1" dirty="0" smtClean="0">
                <a:solidFill>
                  <a:srgbClr val="FF0000"/>
                </a:solidFill>
                <a:latin typeface="Courier" pitchFamily="49" charset="0"/>
              </a:rPr>
              <a:t>E</a:t>
            </a:r>
          </a:p>
          <a:p>
            <a:pPr marL="533400" indent="-533400" algn="ctr">
              <a:lnSpc>
                <a:spcPct val="80000"/>
              </a:lnSpc>
              <a:buFontTx/>
              <a:buNone/>
            </a:pPr>
            <a:endParaRPr lang="en-US" sz="2800" b="1" dirty="0">
              <a:solidFill>
                <a:srgbClr val="FF0000"/>
              </a:solidFill>
              <a:latin typeface="Courier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 dirty="0">
              <a:latin typeface="Courier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100" b="1" u="sng" dirty="0">
                <a:latin typeface="Courier" pitchFamily="49" charset="0"/>
              </a:rPr>
              <a:t>Infix</a:t>
            </a:r>
            <a:r>
              <a:rPr lang="en-US" sz="2100" dirty="0">
                <a:latin typeface="Courier" pitchFamily="49" charset="0"/>
              </a:rPr>
              <a:t>	            </a:t>
            </a:r>
            <a:r>
              <a:rPr lang="en-US" sz="2100" dirty="0" smtClean="0">
                <a:latin typeface="Courier" pitchFamily="49" charset="0"/>
              </a:rPr>
              <a:t> </a:t>
            </a:r>
            <a:r>
              <a:rPr lang="en-US" sz="2100" b="1" u="sng" dirty="0" smtClean="0">
                <a:latin typeface="Courier" pitchFamily="49" charset="0"/>
              </a:rPr>
              <a:t>Stack(bottom-</a:t>
            </a:r>
            <a:r>
              <a:rPr lang="en-US" sz="2100" b="1" u="sng" dirty="0">
                <a:latin typeface="Courier" pitchFamily="49" charset="0"/>
              </a:rPr>
              <a:t>&gt;top</a:t>
            </a:r>
            <a:r>
              <a:rPr lang="en-US" sz="2100" b="1" u="sng" dirty="0" smtClean="0">
                <a:latin typeface="Courier" pitchFamily="49" charset="0"/>
              </a:rPr>
              <a:t>)</a:t>
            </a:r>
            <a:r>
              <a:rPr lang="en-US" sz="2100" dirty="0" smtClean="0">
                <a:latin typeface="Courier" pitchFamily="49" charset="0"/>
              </a:rPr>
              <a:t>	</a:t>
            </a:r>
            <a:r>
              <a:rPr lang="en-US" sz="2100" b="1" u="sng" dirty="0" smtClean="0">
                <a:latin typeface="Courier" pitchFamily="49" charset="0"/>
              </a:rPr>
              <a:t>Postfix</a:t>
            </a:r>
            <a:endParaRPr lang="en-US" sz="2100" b="1" u="sng" dirty="0">
              <a:latin typeface="Courier" pitchFamily="49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400" b="1" dirty="0">
              <a:latin typeface="Courier" pitchFamily="49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A * B - ( C - D ) + E	</a:t>
            </a:r>
            <a:r>
              <a:rPr lang="en-US" sz="1800" dirty="0" smtClean="0">
                <a:latin typeface="Courier" pitchFamily="49" charset="0"/>
              </a:rPr>
              <a:t>	empty</a:t>
            </a:r>
            <a:r>
              <a:rPr lang="en-US" sz="1800" dirty="0">
                <a:latin typeface="Courier" pitchFamily="49" charset="0"/>
              </a:rPr>
              <a:t>		</a:t>
            </a:r>
            <a:r>
              <a:rPr lang="en-US" sz="1800" dirty="0" err="1" smtClean="0">
                <a:latin typeface="Courier" pitchFamily="49" charset="0"/>
              </a:rPr>
              <a:t>empty</a:t>
            </a:r>
            <a:endParaRPr lang="en-US" sz="1800" dirty="0">
              <a:latin typeface="Courier" pitchFamily="49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* B - ( C + D ) + E	</a:t>
            </a:r>
            <a:r>
              <a:rPr lang="en-US" sz="1800" dirty="0" smtClean="0">
                <a:latin typeface="Courier" pitchFamily="49" charset="0"/>
              </a:rPr>
              <a:t>	empty</a:t>
            </a:r>
            <a:r>
              <a:rPr lang="en-US" sz="1800" dirty="0">
                <a:latin typeface="Courier" pitchFamily="49" charset="0"/>
              </a:rPr>
              <a:t>		A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B - ( C + D ) + E	</a:t>
            </a:r>
            <a:r>
              <a:rPr lang="en-US" sz="1800" dirty="0" smtClean="0">
                <a:latin typeface="Courier" pitchFamily="49" charset="0"/>
              </a:rPr>
              <a:t>	*</a:t>
            </a:r>
            <a:r>
              <a:rPr lang="en-US" sz="1800" dirty="0">
                <a:latin typeface="Courier" pitchFamily="49" charset="0"/>
              </a:rPr>
              <a:t>		A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- ( C + D ) + E	</a:t>
            </a:r>
            <a:r>
              <a:rPr lang="en-US" sz="1800" dirty="0" smtClean="0">
                <a:latin typeface="Courier" pitchFamily="49" charset="0"/>
              </a:rPr>
              <a:t>	*</a:t>
            </a:r>
            <a:r>
              <a:rPr lang="en-US" sz="1800" dirty="0">
                <a:latin typeface="Courier" pitchFamily="49" charset="0"/>
              </a:rPr>
              <a:t>		A B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- ( C + D ) + E	</a:t>
            </a:r>
            <a:r>
              <a:rPr lang="en-US" sz="1800" dirty="0" smtClean="0">
                <a:latin typeface="Courier" pitchFamily="49" charset="0"/>
              </a:rPr>
              <a:t>	empty</a:t>
            </a:r>
            <a:r>
              <a:rPr lang="en-US" sz="1800" dirty="0">
                <a:latin typeface="Courier" pitchFamily="49" charset="0"/>
              </a:rPr>
              <a:t>		A B *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( C + D ) + E	</a:t>
            </a:r>
            <a:r>
              <a:rPr lang="en-US" sz="1800" dirty="0" smtClean="0">
                <a:latin typeface="Courier" pitchFamily="49" charset="0"/>
              </a:rPr>
              <a:t>	-</a:t>
            </a:r>
            <a:r>
              <a:rPr lang="en-US" sz="1800" dirty="0">
                <a:latin typeface="Courier" pitchFamily="49" charset="0"/>
              </a:rPr>
              <a:t>		A B *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C + D ) + </a:t>
            </a:r>
            <a:r>
              <a:rPr lang="en-US" sz="1800" dirty="0" smtClean="0">
                <a:latin typeface="Courier" pitchFamily="49" charset="0"/>
              </a:rPr>
              <a:t>E	</a:t>
            </a:r>
            <a:r>
              <a:rPr lang="en-US" sz="1800" dirty="0">
                <a:latin typeface="Courier" pitchFamily="49" charset="0"/>
              </a:rPr>
              <a:t>	- (		A B *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+ D ) + E	</a:t>
            </a:r>
            <a:r>
              <a:rPr lang="en-US" sz="1800" dirty="0" smtClean="0">
                <a:latin typeface="Courier" pitchFamily="49" charset="0"/>
              </a:rPr>
              <a:t>	- </a:t>
            </a:r>
            <a:r>
              <a:rPr lang="en-US" sz="1800" dirty="0">
                <a:latin typeface="Courier" pitchFamily="49" charset="0"/>
              </a:rPr>
              <a:t>(		A B * C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D ) + E	</a:t>
            </a:r>
            <a:r>
              <a:rPr lang="en-US" sz="1800" dirty="0" smtClean="0">
                <a:latin typeface="Courier" pitchFamily="49" charset="0"/>
              </a:rPr>
              <a:t>	- </a:t>
            </a:r>
            <a:r>
              <a:rPr lang="en-US" sz="1800" dirty="0">
                <a:latin typeface="Courier" pitchFamily="49" charset="0"/>
              </a:rPr>
              <a:t>( +		A B * C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  ) + E	</a:t>
            </a:r>
            <a:r>
              <a:rPr lang="en-US" sz="1800" dirty="0" smtClean="0">
                <a:latin typeface="Courier" pitchFamily="49" charset="0"/>
              </a:rPr>
              <a:t>	- </a:t>
            </a:r>
            <a:r>
              <a:rPr lang="en-US" sz="1800" dirty="0">
                <a:latin typeface="Courier" pitchFamily="49" charset="0"/>
              </a:rPr>
              <a:t>( +		A B * C D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    + </a:t>
            </a:r>
            <a:r>
              <a:rPr lang="en-US" sz="1800" dirty="0" smtClean="0">
                <a:latin typeface="Courier" pitchFamily="49" charset="0"/>
              </a:rPr>
              <a:t>E	</a:t>
            </a:r>
            <a:r>
              <a:rPr lang="en-US" sz="1800" dirty="0">
                <a:latin typeface="Courier" pitchFamily="49" charset="0"/>
              </a:rPr>
              <a:t>	-		A B * C D +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    + E	</a:t>
            </a:r>
            <a:r>
              <a:rPr lang="en-US" sz="1800" dirty="0" smtClean="0">
                <a:latin typeface="Courier" pitchFamily="49" charset="0"/>
              </a:rPr>
              <a:t>	empty</a:t>
            </a:r>
            <a:r>
              <a:rPr lang="en-US" sz="1800" dirty="0">
                <a:latin typeface="Courier" pitchFamily="49" charset="0"/>
              </a:rPr>
              <a:t>		A B * C D + -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      </a:t>
            </a:r>
            <a:r>
              <a:rPr lang="en-US" sz="1800" dirty="0" smtClean="0">
                <a:latin typeface="Courier" pitchFamily="49" charset="0"/>
              </a:rPr>
              <a:t>E	</a:t>
            </a:r>
            <a:r>
              <a:rPr lang="en-US" sz="1800" dirty="0">
                <a:latin typeface="Courier" pitchFamily="49" charset="0"/>
              </a:rPr>
              <a:t>	+		A B * C D + -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>
                <a:latin typeface="Courier" pitchFamily="49" charset="0"/>
              </a:rPr>
              <a:t>                 		+		A B * C D + - E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800" dirty="0" smtClean="0">
                <a:latin typeface="Courier" pitchFamily="49" charset="0"/>
              </a:rPr>
              <a:t>                 </a:t>
            </a:r>
            <a:r>
              <a:rPr lang="en-US" sz="1800" dirty="0">
                <a:latin typeface="Courier" pitchFamily="49" charset="0"/>
              </a:rPr>
              <a:t>		empty		A B * C D + - E </a:t>
            </a:r>
            <a:r>
              <a:rPr lang="en-US" sz="1800" dirty="0" smtClean="0">
                <a:latin typeface="Courier" pitchFamily="49" charset="0"/>
              </a:rPr>
              <a:t>+</a:t>
            </a:r>
            <a:endParaRPr lang="en-US" sz="1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Use in Compilers:</a:t>
            </a:r>
            <a:br>
              <a:rPr lang="en-US" dirty="0" smtClean="0"/>
            </a:br>
            <a:r>
              <a:rPr lang="en-US" dirty="0" smtClean="0"/>
              <a:t>Postfix Evaluation Rules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Operands are pushed on the stack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If an operator is encountered: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sz="2200" dirty="0" smtClean="0"/>
              <a:t>Pop the top two operands from the stack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sz="2200" dirty="0" smtClean="0"/>
              <a:t>Do the math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sz="2200" dirty="0" smtClean="0"/>
              <a:t>Push result back onto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Use in Compilers:</a:t>
            </a:r>
            <a:br>
              <a:rPr lang="en-US" dirty="0" smtClean="0"/>
            </a:br>
            <a:r>
              <a:rPr lang="en-US" dirty="0" smtClean="0"/>
              <a:t>Postfix Evaluation: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20000"/>
          </a:bodyPr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49" charset="0"/>
            </a:endParaRPr>
          </a:p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1 2 3 + *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49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Courier" pitchFamily="49" charset="0"/>
              </a:rPr>
              <a:t>Postfix</a:t>
            </a:r>
            <a:r>
              <a:rPr lang="en-US" sz="2000" b="1" dirty="0">
                <a:latin typeface="Courier" pitchFamily="49" charset="0"/>
              </a:rPr>
              <a:t>			</a:t>
            </a:r>
            <a:r>
              <a:rPr lang="en-US" sz="2000" b="1" u="sng" dirty="0">
                <a:latin typeface="Courier" pitchFamily="49" charset="0"/>
              </a:rPr>
              <a:t>Stack( </a:t>
            </a:r>
            <a:r>
              <a:rPr lang="en-US" sz="2000" b="1" u="sng" dirty="0" smtClean="0">
                <a:latin typeface="Courier" pitchFamily="49" charset="0"/>
              </a:rPr>
              <a:t>bottom </a:t>
            </a:r>
            <a:r>
              <a:rPr lang="en-US" sz="2000" b="1" u="sng" dirty="0">
                <a:latin typeface="Courier" pitchFamily="49" charset="0"/>
              </a:rPr>
              <a:t>-&gt; top 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" pitchFamily="49" charset="0"/>
              </a:rPr>
              <a:t>1 2 3 + *		</a:t>
            </a:r>
            <a:r>
              <a:rPr lang="en-US" sz="2000" dirty="0" smtClean="0">
                <a:latin typeface="Courier" pitchFamily="49" charset="0"/>
              </a:rPr>
              <a:t>	empty</a:t>
            </a:r>
            <a:endParaRPr lang="en-US" sz="2000" dirty="0">
              <a:latin typeface="Courier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  2 </a:t>
            </a:r>
            <a:r>
              <a:rPr lang="en-US" sz="2000" dirty="0">
                <a:latin typeface="Courier" pitchFamily="49" charset="0"/>
              </a:rPr>
              <a:t>3 + *	</a:t>
            </a:r>
            <a:r>
              <a:rPr lang="en-US" sz="2000" dirty="0" smtClean="0">
                <a:latin typeface="Courier" pitchFamily="49" charset="0"/>
              </a:rPr>
              <a:t>	</a:t>
            </a:r>
            <a:r>
              <a:rPr lang="en-US" sz="2000" dirty="0">
                <a:latin typeface="Courier" pitchFamily="49" charset="0"/>
              </a:rPr>
              <a:t>	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    3 </a:t>
            </a:r>
            <a:r>
              <a:rPr lang="en-US" sz="2000" dirty="0">
                <a:latin typeface="Courier" pitchFamily="49" charset="0"/>
              </a:rPr>
              <a:t>+ *		</a:t>
            </a:r>
            <a:r>
              <a:rPr lang="en-US" sz="2000" dirty="0" smtClean="0">
                <a:latin typeface="Courier" pitchFamily="49" charset="0"/>
              </a:rPr>
              <a:t>	1 </a:t>
            </a:r>
            <a:r>
              <a:rPr lang="en-US" sz="2000" dirty="0">
                <a:latin typeface="Courier" pitchFamily="49" charset="0"/>
              </a:rPr>
              <a:t>2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      + </a:t>
            </a:r>
            <a:r>
              <a:rPr lang="en-US" sz="2000" dirty="0">
                <a:latin typeface="Courier" pitchFamily="49" charset="0"/>
              </a:rPr>
              <a:t>*		</a:t>
            </a:r>
            <a:r>
              <a:rPr lang="en-US" sz="2000" dirty="0" smtClean="0">
                <a:latin typeface="Courier" pitchFamily="49" charset="0"/>
              </a:rPr>
              <a:t>	1 </a:t>
            </a:r>
            <a:r>
              <a:rPr lang="en-US" sz="2000" dirty="0">
                <a:latin typeface="Courier" pitchFamily="49" charset="0"/>
              </a:rPr>
              <a:t>2 </a:t>
            </a:r>
            <a:r>
              <a:rPr lang="en-US" sz="2000" dirty="0" smtClean="0">
                <a:latin typeface="Courier" pitchFamily="49" charset="0"/>
              </a:rPr>
              <a:t>3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1 2      	// Pop 3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1		// Pop 2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		// Add 2 + 3</a:t>
            </a:r>
            <a:endParaRPr lang="en-US" sz="2000" dirty="0">
              <a:latin typeface="Courier" pitchFamily="49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1 </a:t>
            </a:r>
            <a:r>
              <a:rPr lang="en-US" sz="2000" dirty="0">
                <a:latin typeface="Courier" pitchFamily="49" charset="0"/>
              </a:rPr>
              <a:t>5   </a:t>
            </a:r>
            <a:r>
              <a:rPr lang="en-US" sz="2000" dirty="0" smtClean="0">
                <a:latin typeface="Courier" pitchFamily="49" charset="0"/>
              </a:rPr>
              <a:t>		// </a:t>
            </a:r>
            <a:r>
              <a:rPr lang="en-US" sz="2000" dirty="0">
                <a:latin typeface="Courier" pitchFamily="49" charset="0"/>
              </a:rPr>
              <a:t>5 from 2 + </a:t>
            </a:r>
            <a:r>
              <a:rPr lang="en-US" sz="2000" dirty="0" smtClean="0">
                <a:latin typeface="Courier" pitchFamily="49" charset="0"/>
              </a:rPr>
              <a:t>3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1		// Pop 5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					empty		// Pop 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 smtClean="0">
                <a:latin typeface="Courier" pitchFamily="49" charset="0"/>
              </a:rPr>
              <a:t>                 		5</a:t>
            </a:r>
            <a:r>
              <a:rPr lang="en-US" sz="2000" dirty="0">
                <a:latin typeface="Courier" pitchFamily="49" charset="0"/>
              </a:rPr>
              <a:t>	</a:t>
            </a:r>
            <a:r>
              <a:rPr lang="en-US" sz="2000" dirty="0" smtClean="0">
                <a:latin typeface="Courier" pitchFamily="49" charset="0"/>
              </a:rPr>
              <a:t>	// </a:t>
            </a:r>
            <a:r>
              <a:rPr lang="en-US" sz="2000" dirty="0">
                <a:latin typeface="Courier" pitchFamily="49" charset="0"/>
              </a:rPr>
              <a:t>5 from 1 * 5</a:t>
            </a:r>
            <a:endParaRPr lang="en-US" sz="2000" u="sng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89E8FA-D53E-400B-9F99-1DE82EDDF44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Use in Compilers:</a:t>
            </a:r>
            <a:br>
              <a:rPr lang="en-US" dirty="0" smtClean="0"/>
            </a:br>
            <a:r>
              <a:rPr lang="en-US" dirty="0" smtClean="0"/>
              <a:t>Postfix Evaluation: </a:t>
            </a:r>
            <a:r>
              <a:rPr lang="en-US" dirty="0" smtClean="0"/>
              <a:t>Example 2</a:t>
            </a:r>
            <a:endParaRPr lang="en-US" sz="3200" dirty="0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Postfix expression: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 3 + 2 *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436338" cy="37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4 </a:t>
            </a:r>
            <a:r>
              <a:rPr lang="en-US" dirty="0" smtClean="0"/>
              <a:t>and Chapter </a:t>
            </a:r>
            <a:r>
              <a:rPr lang="en-US" dirty="0" smtClean="0"/>
              <a:t>7 </a:t>
            </a:r>
            <a:r>
              <a:rPr lang="en-US" dirty="0" smtClean="0"/>
              <a:t>- End</a:t>
            </a:r>
            <a:endParaRPr lang="en-US" dirty="0"/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3902D700-D333-4169-A86D-65435E8C3FB7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stack as a derived class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Test the </a:t>
            </a:r>
            <a:r>
              <a:rPr lang="en-US" dirty="0" smtClean="0"/>
              <a:t>derived-class implementation </a:t>
            </a:r>
            <a:r>
              <a:rPr lang="en-US" dirty="0" smtClean="0"/>
              <a:t>of stacks using </a:t>
            </a:r>
            <a:r>
              <a:rPr lang="en-US" dirty="0" smtClean="0"/>
              <a:t>postfix </a:t>
            </a:r>
            <a:r>
              <a:rPr lang="en-US" dirty="0" smtClean="0"/>
              <a:t>expression </a:t>
            </a:r>
            <a:r>
              <a:rPr lang="en-US" dirty="0" smtClean="0"/>
              <a:t>evaluation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are Restricted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the stack data structure allows elements to be added to the stack and removed from the stack only at the top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Thus, a stack can be implemented as a constrained version of a linked list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 such implementation, the link member in the last node is set to null (zero) to indicate the bottom of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take advantage of the close relationship between lists and stacks to implement a stack class primarily by reusing a </a:t>
            </a:r>
            <a:r>
              <a:rPr lang="en-US" dirty="0" smtClean="0"/>
              <a:t>list class</a:t>
            </a:r>
            <a:endParaRPr lang="en-US" dirty="0" smtClean="0"/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en-US" dirty="0" smtClean="0"/>
              <a:t> We can implement the stack class through: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</a:rPr>
              <a:t> inheritance of the list class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</a:rPr>
              <a:t> Inheritance of the list class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Then we implement an identically performing stack class through composition by including a list object as a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</a:rPr>
              <a:t> member of a stack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in the derived class and can </a:t>
            </a:r>
            <a:r>
              <a:rPr lang="en-US" dirty="0" smtClean="0"/>
              <a:t>be accessed directly by member functions,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functions, and nonmember functions</a:t>
            </a:r>
            <a:r>
              <a:rPr lang="en-US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</a:t>
            </a:r>
            <a:r>
              <a:rPr lang="en-US" dirty="0" smtClean="0"/>
              <a:t>members in the base class become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the derived </a:t>
            </a:r>
            <a:r>
              <a:rPr lang="en-US" dirty="0" smtClean="0"/>
              <a:t>class and can be accessed directly by member </a:t>
            </a:r>
            <a:r>
              <a:rPr lang="en-US" dirty="0" smtClean="0"/>
              <a:t>functions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dirty="0" smtClean="0"/>
              <a:t> </a:t>
            </a:r>
            <a:r>
              <a:rPr lang="en-US" dirty="0" smtClean="0"/>
              <a:t>functions.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</a:t>
            </a:r>
            <a:r>
              <a:rPr lang="en-US" dirty="0" smtClean="0"/>
              <a:t>members in the base class </a:t>
            </a:r>
            <a:r>
              <a:rPr lang="en-US" dirty="0" smtClean="0"/>
              <a:t>are hidden in the derived class </a:t>
            </a:r>
            <a:r>
              <a:rPr lang="en-US" dirty="0" smtClean="0"/>
              <a:t>and can be </a:t>
            </a:r>
            <a:r>
              <a:rPr lang="en-US" dirty="0" smtClean="0"/>
              <a:t>accessed </a:t>
            </a:r>
            <a:r>
              <a:rPr lang="en-US" sz="2800" dirty="0" smtClean="0">
                <a:solidFill>
                  <a:srgbClr val="000000"/>
                </a:solidFill>
              </a:rPr>
              <a:t>by </a:t>
            </a:r>
            <a:r>
              <a:rPr lang="en-US" sz="2800" dirty="0" smtClean="0">
                <a:solidFill>
                  <a:srgbClr val="000000"/>
                </a:solidFill>
              </a:rPr>
              <a:t>member functions and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800" dirty="0" smtClean="0">
                <a:solidFill>
                  <a:srgbClr val="000000"/>
                </a:solidFill>
              </a:rPr>
              <a:t> functions through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</a:rPr>
              <a:t> or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800" dirty="0" smtClean="0">
                <a:solidFill>
                  <a:srgbClr val="000000"/>
                </a:solidFill>
              </a:rPr>
              <a:t> member functions of the base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PublicDerivedStack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4890"/>
            <a:ext cx="6248400" cy="462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PublicDerivedStack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Stack member functions are essentially the same as certain list class member functions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So, each stack member function is implemented through a function call to the correspondent list member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764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Items are Public and Can be Accessed by </a:t>
            </a:r>
            <a:r>
              <a:rPr lang="en-US" dirty="0" smtClean="0">
                <a:solidFill>
                  <a:srgbClr val="FF0000"/>
                </a:solidFill>
              </a:rPr>
              <a:t>None-Member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Of course, the list class contains other member functions that we would NOT want to make accessible through the public interface of the stack class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Public inheritance does not prevent such access!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752600"/>
            <a:ext cx="403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(4:3)</PresentationFormat>
  <Paragraphs>168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1_Default Design</vt:lpstr>
      <vt:lpstr>Stacks</vt:lpstr>
      <vt:lpstr>Chapter Contents</vt:lpstr>
      <vt:lpstr>Objectives</vt:lpstr>
      <vt:lpstr>Stacks are Restricted Linked Lists</vt:lpstr>
      <vt:lpstr>Using Inheritance</vt:lpstr>
      <vt:lpstr>Recall: In public Inheritance</vt:lpstr>
      <vt:lpstr>The PublicDerivedStack Class</vt:lpstr>
      <vt:lpstr>The PublicDerivedStack Class</vt:lpstr>
      <vt:lpstr>Public Items are Public and Can be Accessed by None-Member Functions</vt:lpstr>
      <vt:lpstr>An Illegal Operation for Stacks!</vt:lpstr>
      <vt:lpstr>An Illegal Operation for Stacks!</vt:lpstr>
      <vt:lpstr>Recall: In private Inheritance</vt:lpstr>
      <vt:lpstr>The PrivatelyDerivedStack Class</vt:lpstr>
      <vt:lpstr>Public Items are Private and Cannot be Accessed by None-Member Functions</vt:lpstr>
      <vt:lpstr>Private Inheritance Prevents Illegal Operations on Stacks!</vt:lpstr>
      <vt:lpstr>No Illegal Operations!</vt:lpstr>
      <vt:lpstr>Stack Class Through Composition</vt:lpstr>
      <vt:lpstr>The ComposedStack Class</vt:lpstr>
      <vt:lpstr>Testing the ComposedStack Class</vt:lpstr>
      <vt:lpstr>Infix and Postfix Notations</vt:lpstr>
      <vt:lpstr>Infix to Postfix Conversion</vt:lpstr>
      <vt:lpstr>Infix to Postfix Conversion Rules</vt:lpstr>
      <vt:lpstr>Stacks Use in Compilers: Converting Infix to Postfix Example 1</vt:lpstr>
      <vt:lpstr>Stacks Use in Compilers: Converting Infix to Postfix Example 2</vt:lpstr>
      <vt:lpstr>Stacks Use in Compilers: Postfix Evaluation Rules</vt:lpstr>
      <vt:lpstr>Stacks Use in Compilers: Postfix Evaluation: Example 1</vt:lpstr>
      <vt:lpstr>Stacks Use in Compilers: Postfix Evaluation: Example 2</vt:lpstr>
      <vt:lpstr>Section 4 and Chapter 7 -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2010-11-02T17:34:01Z</dcterms:modified>
</cp:coreProperties>
</file>