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649" r:id="rId2"/>
  </p:sldMasterIdLst>
  <p:notesMasterIdLst>
    <p:notesMasterId r:id="rId35"/>
  </p:notesMasterIdLst>
  <p:handoutMasterIdLst>
    <p:handoutMasterId r:id="rId36"/>
  </p:handoutMasterIdLst>
  <p:sldIdLst>
    <p:sldId id="256" r:id="rId3"/>
    <p:sldId id="340" r:id="rId4"/>
    <p:sldId id="341" r:id="rId5"/>
    <p:sldId id="345" r:id="rId6"/>
    <p:sldId id="346" r:id="rId7"/>
    <p:sldId id="347" r:id="rId8"/>
    <p:sldId id="348" r:id="rId9"/>
    <p:sldId id="350" r:id="rId10"/>
    <p:sldId id="349" r:id="rId11"/>
    <p:sldId id="318" r:id="rId12"/>
    <p:sldId id="352" r:id="rId13"/>
    <p:sldId id="351" r:id="rId14"/>
    <p:sldId id="353" r:id="rId15"/>
    <p:sldId id="354" r:id="rId16"/>
    <p:sldId id="356" r:id="rId17"/>
    <p:sldId id="355" r:id="rId18"/>
    <p:sldId id="357" r:id="rId19"/>
    <p:sldId id="358" r:id="rId20"/>
    <p:sldId id="319" r:id="rId21"/>
    <p:sldId id="320" r:id="rId22"/>
    <p:sldId id="321" r:id="rId23"/>
    <p:sldId id="266" r:id="rId24"/>
    <p:sldId id="268" r:id="rId25"/>
    <p:sldId id="269" r:id="rId26"/>
    <p:sldId id="270" r:id="rId27"/>
    <p:sldId id="322" r:id="rId28"/>
    <p:sldId id="323" r:id="rId29"/>
    <p:sldId id="359" r:id="rId30"/>
    <p:sldId id="324" r:id="rId31"/>
    <p:sldId id="325" r:id="rId32"/>
    <p:sldId id="344" r:id="rId33"/>
    <p:sldId id="336" r:id="rId34"/>
  </p:sldIdLst>
  <p:sldSz cx="9144000" cy="6858000" type="screen4x3"/>
  <p:notesSz cx="6858000" cy="91011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5" autoAdjust="0"/>
  </p:normalViewPr>
  <p:slideViewPr>
    <p:cSldViewPr>
      <p:cViewPr varScale="1">
        <p:scale>
          <a:sx n="70" d="100"/>
          <a:sy n="70" d="100"/>
        </p:scale>
        <p:origin x="-5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07B59BA-D306-4809-902F-AD0DD40D7B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682625"/>
            <a:ext cx="4551362" cy="3413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22763"/>
            <a:ext cx="54864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F166D03-62FE-4A01-B581-958B4C7D2F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4C28CD-C729-4093-9BEB-65B8E0193F0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EE72545-0031-4365-806D-47DE7DA76B10}" type="slidenum">
              <a:rPr lang="en-US" sz="1200"/>
              <a:pPr algn="r" eaLnBrk="0" hangingPunct="0"/>
              <a:t>1</a:t>
            </a:fld>
            <a:endParaRPr lang="en-US" sz="1200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C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367E87-1BE0-47FB-8337-8890A8ACA1F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D4D4E-A248-42E4-9D60-1B43A465DC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F6E01-E043-4ED4-B34C-C9B99F96ED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69014-64D6-496C-8DFD-363A3B09F3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8E769-1BCD-4294-B676-209D757631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06C23-D75C-46C6-B605-D7075EB73B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5824F-BF1F-48BF-8E51-932CEF6010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0A66C-64D8-4FD6-B760-B7FA138C92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8F530-9C60-4A71-8621-B858EF1D94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4F0C2-9823-4E0D-99E5-2333B9D653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000EE-9C1C-4B59-AC8D-5DBBAAE38A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2BF47-673B-4DF9-BC2E-F44F4CBB62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AC205-A717-4772-AB68-2B047AE87B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6E333-108D-413E-9AAD-840156952C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FBC1-B611-40F0-990B-53A45566F7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52C26-9200-4D97-8A29-12A0C51062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84EC9-4FAD-4AF3-A8A0-BF12C5F4AF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4026C-C44C-45C6-A3C0-5FB935C93D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31816-14A3-4E76-A5D2-30BDB90B0B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A1C65-2674-403D-B4BD-627EB3A5AC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15B3A-7F86-445C-8BB6-4CFDA87B76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CC881-69CD-487B-9BC6-82DAEB0F99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15958-C688-4ACD-BEC7-1B770814A8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2BB59-922A-4140-B7ED-E4A8568047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693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245225"/>
            <a:ext cx="838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A06DB26-33E2-4287-A76A-0B123F7DC7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 dirty="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D13DC6D1-C0A3-4808-88E1-0385D6E427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b="1" dirty="0" smtClean="0"/>
              <a:t>Queues</a:t>
            </a:r>
            <a:endParaRPr lang="en-US" dirty="0" smtClean="0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Chapter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C2BF47-673B-4DF9-BC2E-F44F4CBB621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39A3DB-A055-446C-ABDC-E660AAB0CA4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 of Stacks as Arrays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dirty="0" smtClean="0"/>
              <a:t>What happens after executing several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deQueue</a:t>
            </a:r>
            <a:r>
              <a:rPr lang="en-US" dirty="0" smtClean="0"/>
              <a:t> operations?</a:t>
            </a:r>
          </a:p>
          <a:p>
            <a:pPr lvl="1" eaLnBrk="1" hangingPunct="1"/>
            <a:r>
              <a:rPr lang="en-US" sz="2000" dirty="0" smtClean="0"/>
              <a:t>Eventually index </a:t>
            </a:r>
            <a:r>
              <a:rPr lang="en-US" sz="2000" dirty="0" err="1" smtClean="0">
                <a:latin typeface="Courier New" pitchFamily="49" charset="0"/>
              </a:rPr>
              <a:t>queueRear</a:t>
            </a:r>
            <a:r>
              <a:rPr lang="en-US" sz="2000" dirty="0" smtClean="0"/>
              <a:t> points to last array position</a:t>
            </a:r>
          </a:p>
          <a:p>
            <a:pPr lvl="2" eaLnBrk="1" hangingPunct="1"/>
            <a:r>
              <a:rPr lang="en-US" sz="1800" dirty="0" smtClean="0"/>
              <a:t>Looks like a full queue</a:t>
            </a:r>
          </a:p>
          <a:p>
            <a:pPr lvl="2" eaLnBrk="1" hangingPunct="1"/>
            <a:r>
              <a:rPr lang="en-US" sz="1800" dirty="0" smtClean="0"/>
              <a:t>Reality: queue has two or three elements, array empty in the front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733800"/>
            <a:ext cx="6603053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39A3DB-A055-446C-ABDC-E660AAB0CA4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 of Stacks as Arrays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First solution: Upon queue overflow to the rear 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dirty="0" smtClean="0"/>
              <a:t>Check value of </a:t>
            </a:r>
            <a:r>
              <a:rPr lang="en-US" dirty="0" err="1" smtClean="0">
                <a:latin typeface="Courier New" pitchFamily="49" charset="0"/>
              </a:rPr>
              <a:t>queueFront</a:t>
            </a:r>
            <a:endParaRPr lang="en-US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dirty="0" smtClean="0"/>
              <a:t>If there is room in front, slide all queue elements toward first array position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dirty="0" smtClean="0"/>
              <a:t>Efficient if queue size is very small!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39A3DB-A055-446C-ABDC-E660AAB0CA4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Implementation of Stacks as Circular Arrays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Second solution: assume circular array</a:t>
            </a:r>
          </a:p>
          <a:p>
            <a:pPr eaLnBrk="1" hangingPunct="1"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queueRear</a:t>
            </a:r>
            <a:r>
              <a:rPr lang="en-US" sz="2000" dirty="0" smtClean="0">
                <a:latin typeface="Courier New" pitchFamily="49" charset="0"/>
              </a:rPr>
              <a:t> = (</a:t>
            </a:r>
            <a:r>
              <a:rPr lang="en-US" sz="2000" dirty="0" err="1" smtClean="0">
                <a:latin typeface="Courier New" pitchFamily="49" charset="0"/>
              </a:rPr>
              <a:t>queueRear</a:t>
            </a:r>
            <a:r>
              <a:rPr lang="en-US" sz="2000" dirty="0" smtClean="0">
                <a:latin typeface="Courier New" pitchFamily="49" charset="0"/>
              </a:rPr>
              <a:t> + 1) % </a:t>
            </a:r>
            <a:r>
              <a:rPr lang="en-US" sz="2000" dirty="0" err="1" smtClean="0">
                <a:latin typeface="Courier New" pitchFamily="49" charset="0"/>
              </a:rPr>
              <a:t>maxQueueSize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 eaLnBrk="1" hangingPunct="1"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queueFront</a:t>
            </a:r>
            <a:r>
              <a:rPr lang="en-US" sz="2000" dirty="0" smtClean="0">
                <a:latin typeface="Courier New" pitchFamily="49" charset="0"/>
              </a:rPr>
              <a:t> = (</a:t>
            </a:r>
            <a:r>
              <a:rPr lang="en-US" sz="2000" dirty="0" err="1" smtClean="0">
                <a:latin typeface="Courier New" pitchFamily="49" charset="0"/>
              </a:rPr>
              <a:t>queueFront</a:t>
            </a:r>
            <a:r>
              <a:rPr lang="en-US" sz="2000" dirty="0" smtClean="0">
                <a:latin typeface="Courier New" pitchFamily="49" charset="0"/>
              </a:rPr>
              <a:t> + 1) % </a:t>
            </a:r>
            <a:r>
              <a:rPr lang="en-US" sz="2000" dirty="0" err="1" smtClean="0">
                <a:latin typeface="Courier New" pitchFamily="49" charset="0"/>
              </a:rPr>
              <a:t>maxQueueSize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276600"/>
            <a:ext cx="3667796" cy="313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39A3DB-A055-446C-ABDC-E660AAB0CA4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Implementation of Stacks as Circular Arrays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Advances </a:t>
            </a:r>
            <a:r>
              <a:rPr lang="en-US" dirty="0" err="1" smtClean="0">
                <a:latin typeface="Courier New" pitchFamily="49" charset="0"/>
              </a:rPr>
              <a:t>queueRear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</a:rPr>
              <a:t>queueFront</a:t>
            </a:r>
            <a:r>
              <a:rPr lang="en-US" dirty="0" smtClean="0"/>
              <a:t>) to next array position</a:t>
            </a:r>
            <a:endParaRPr lang="en-US" dirty="0" smtClean="0">
              <a:latin typeface="Courier New" pitchFamily="49" charset="0"/>
            </a:endParaRPr>
          </a:p>
          <a:p>
            <a:pPr eaLnBrk="1" hangingPunct="1"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endParaRPr lang="en-US" sz="2000" dirty="0" smtClean="0">
              <a:latin typeface="Courier New" pitchFamily="49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971800"/>
            <a:ext cx="77343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39A3DB-A055-446C-ABDC-E660AAB0CA4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Implementation of Stacks as Circular Arrays: Test Case 1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Queue before executing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deQueue</a:t>
            </a:r>
            <a:r>
              <a:rPr lang="en-US" dirty="0" smtClean="0"/>
              <a:t> operation:</a:t>
            </a:r>
          </a:p>
          <a:p>
            <a:pPr eaLnBrk="1" hangingPunct="1"/>
            <a:endParaRPr lang="en-US" dirty="0" smtClean="0">
              <a:latin typeface="Courier New" pitchFamily="49" charset="0"/>
            </a:endParaRPr>
          </a:p>
          <a:p>
            <a:pPr eaLnBrk="1" hangingPunct="1"/>
            <a:endParaRPr lang="en-US" dirty="0" smtClean="0">
              <a:latin typeface="Courier New" pitchFamily="49" charset="0"/>
            </a:endParaRPr>
          </a:p>
          <a:p>
            <a:pPr eaLnBrk="1" hangingPunct="1">
              <a:buNone/>
            </a:pPr>
            <a:endParaRPr lang="en-US" dirty="0" smtClean="0">
              <a:latin typeface="Courier New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9547" y="2514600"/>
            <a:ext cx="7179731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39A3DB-A055-446C-ABDC-E660AAB0CA4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Implementation of Stacks as Circular Arrays: Test Case 1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Now, execute the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deQueue</a:t>
            </a:r>
            <a:r>
              <a:rPr lang="en-US" dirty="0" smtClean="0">
                <a:solidFill>
                  <a:srgbClr val="000000"/>
                </a:solidFill>
              </a:rPr>
              <a:t> operation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745" y="2895600"/>
            <a:ext cx="673331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39A3DB-A055-446C-ABDC-E660AAB0CA4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Implementation of Stacks as Circular Arrays: Test Case 2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Queue before executing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dirty="0" smtClean="0"/>
              <a:t> operation:</a:t>
            </a:r>
          </a:p>
          <a:p>
            <a:pPr eaLnBrk="1" hangingPunct="1"/>
            <a:endParaRPr lang="en-US" dirty="0" smtClean="0">
              <a:latin typeface="Courier New" pitchFamily="49" charset="0"/>
            </a:endParaRPr>
          </a:p>
          <a:p>
            <a:pPr eaLnBrk="1" hangingPunct="1"/>
            <a:endParaRPr lang="en-US" dirty="0" smtClean="0">
              <a:latin typeface="Courier New" pitchFamily="49" charset="0"/>
            </a:endParaRPr>
          </a:p>
          <a:p>
            <a:pPr eaLnBrk="1" hangingPunct="1">
              <a:buNone/>
            </a:pPr>
            <a:endParaRPr lang="en-US" dirty="0" smtClean="0">
              <a:latin typeface="Courier New" pitchFamily="49" charset="0"/>
            </a:endParaRPr>
          </a:p>
          <a:p>
            <a:pPr eaLnBrk="1" hangingPunct="1"/>
            <a:endParaRPr lang="en-US" dirty="0" smtClean="0">
              <a:latin typeface="Courier New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1380" y="2667000"/>
            <a:ext cx="7294420" cy="33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39A3DB-A055-446C-ABDC-E660AAB0CA4A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Implementation of Stacks as Circular Arrays: Test Case 2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Now, execute the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dirty="0" smtClean="0">
                <a:solidFill>
                  <a:srgbClr val="000000"/>
                </a:solidFill>
              </a:rPr>
              <a:t> operation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769394"/>
            <a:ext cx="6781799" cy="3496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39A3DB-A055-446C-ABDC-E660AAB0CA4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Implementation of Stacks as Circular Arrays: Test Cases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dirty="0" smtClean="0">
                <a:solidFill>
                  <a:srgbClr val="000000"/>
                </a:solidFill>
              </a:rPr>
              <a:t>Is the queue full or empty?</a:t>
            </a:r>
          </a:p>
          <a:p>
            <a:pPr eaLnBrk="1" hangingPunct="1">
              <a:spcBef>
                <a:spcPts val="2400"/>
              </a:spcBef>
            </a:pPr>
            <a:r>
              <a:rPr lang="en-US" dirty="0" smtClean="0">
                <a:solidFill>
                  <a:srgbClr val="000000"/>
                </a:solidFill>
              </a:rPr>
              <a:t>Do not rely on comparing </a:t>
            </a:r>
            <a:r>
              <a:rPr lang="en-US" dirty="0" err="1" smtClean="0">
                <a:solidFill>
                  <a:srgbClr val="000000"/>
                </a:solidFill>
              </a:rPr>
              <a:t>queueFront</a:t>
            </a:r>
            <a:r>
              <a:rPr lang="en-US" dirty="0" smtClean="0">
                <a:solidFill>
                  <a:srgbClr val="000000"/>
                </a:solidFill>
              </a:rPr>
              <a:t> and </a:t>
            </a:r>
            <a:r>
              <a:rPr lang="en-US" dirty="0" err="1" smtClean="0">
                <a:solidFill>
                  <a:srgbClr val="000000"/>
                </a:solidFill>
              </a:rPr>
              <a:t>queueRear</a:t>
            </a:r>
            <a:r>
              <a:rPr lang="en-US" dirty="0" smtClean="0">
                <a:solidFill>
                  <a:srgbClr val="000000"/>
                </a:solidFill>
              </a:rPr>
              <a:t> to decide whether the queue is empty or full!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886200"/>
            <a:ext cx="357977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886200"/>
            <a:ext cx="3733800" cy="170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ArrayQueue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3429000"/>
            <a:ext cx="4343400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1676400"/>
            <a:ext cx="43434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38400" y="1752600"/>
            <a:ext cx="434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ArrayQueue</a:t>
            </a:r>
            <a:r>
              <a:rPr lang="en-US" b="1" dirty="0" smtClean="0"/>
              <a:t> &lt;Type&gt;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0" y="3429000"/>
            <a:ext cx="434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ArrayQueue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= 100 )</a:t>
            </a:r>
          </a:p>
          <a:p>
            <a:r>
              <a:rPr lang="en-US" dirty="0" err="1" smtClean="0"/>
              <a:t>resetQueue</a:t>
            </a:r>
            <a:r>
              <a:rPr lang="en-US" dirty="0" smtClean="0"/>
              <a:t>( ) : void</a:t>
            </a:r>
          </a:p>
          <a:p>
            <a:r>
              <a:rPr lang="en-US" dirty="0" err="1" smtClean="0"/>
              <a:t>isQueueEmpty</a:t>
            </a:r>
            <a:r>
              <a:rPr lang="en-US" dirty="0" smtClean="0"/>
              <a:t>( ) 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err="1" smtClean="0"/>
              <a:t>isQueueFull</a:t>
            </a:r>
            <a:r>
              <a:rPr lang="en-US" dirty="0" smtClean="0"/>
              <a:t>( ) 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err="1" smtClean="0"/>
              <a:t>enQueue</a:t>
            </a:r>
            <a:r>
              <a:rPr lang="en-US" dirty="0" smtClean="0"/>
              <a:t>(Type ) 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err="1" smtClean="0"/>
              <a:t>peekAtFront</a:t>
            </a:r>
            <a:r>
              <a:rPr lang="en-US" dirty="0" smtClean="0"/>
              <a:t>(Type ) 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err="1" smtClean="0"/>
              <a:t>deQueue</a:t>
            </a:r>
            <a:r>
              <a:rPr lang="en-US" dirty="0" smtClean="0"/>
              <a:t>(Type ) 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err="1" smtClean="0"/>
              <a:t>getQueueSize</a:t>
            </a:r>
            <a:r>
              <a:rPr lang="en-US" dirty="0" smtClean="0"/>
              <a:t>( integer ) : void</a:t>
            </a:r>
          </a:p>
          <a:p>
            <a:r>
              <a:rPr lang="en-US" dirty="0" err="1" smtClean="0"/>
              <a:t>getQueueMaxSize</a:t>
            </a:r>
            <a:r>
              <a:rPr lang="en-US" dirty="0" smtClean="0"/>
              <a:t>( integer ) : void</a:t>
            </a:r>
          </a:p>
          <a:p>
            <a:r>
              <a:rPr lang="en-US" dirty="0" err="1" smtClean="0"/>
              <a:t>printQueue</a:t>
            </a:r>
            <a:r>
              <a:rPr lang="en-US" dirty="0" smtClean="0"/>
              <a:t>( ) : void</a:t>
            </a:r>
          </a:p>
          <a:p>
            <a:r>
              <a:rPr lang="en-US" dirty="0" smtClean="0"/>
              <a:t>~</a:t>
            </a:r>
            <a:r>
              <a:rPr lang="en-US" dirty="0" err="1" smtClean="0"/>
              <a:t>ArrayQueue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38400" y="2209800"/>
            <a:ext cx="4343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38400" y="220980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*queue : Type</a:t>
            </a:r>
          </a:p>
          <a:p>
            <a:r>
              <a:rPr lang="en-US" dirty="0" err="1" smtClean="0"/>
              <a:t>maxQueueSize</a:t>
            </a:r>
            <a:r>
              <a:rPr lang="en-US" dirty="0" smtClean="0"/>
              <a:t> 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err="1" smtClean="0"/>
              <a:t>queueFront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err="1" smtClean="0"/>
              <a:t>queueRear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  <a:buFont typeface="Wingdings" pitchFamily="2" charset="2"/>
              <a:buChar char="ü"/>
            </a:pPr>
            <a:r>
              <a:rPr lang="en-US" dirty="0" smtClean="0"/>
              <a:t>Introduction</a:t>
            </a:r>
          </a:p>
          <a:p>
            <a:pPr>
              <a:spcBef>
                <a:spcPts val="3000"/>
              </a:spcBef>
              <a:buFont typeface="Wingdings" pitchFamily="2" charset="2"/>
              <a:buChar char="Ø"/>
            </a:pPr>
            <a:r>
              <a:rPr lang="en-US" dirty="0" smtClean="0"/>
              <a:t>Linear (Array) Queue Implementation</a:t>
            </a:r>
          </a:p>
          <a:p>
            <a:pPr>
              <a:spcBef>
                <a:spcPts val="3000"/>
              </a:spcBef>
              <a:buFont typeface="Wingdings" pitchFamily="2" charset="2"/>
              <a:buChar char="q"/>
            </a:pPr>
            <a:r>
              <a:rPr lang="en-US" dirty="0" smtClean="0"/>
              <a:t>Linked Queue Implementation</a:t>
            </a:r>
          </a:p>
          <a:p>
            <a:pPr>
              <a:spcBef>
                <a:spcPts val="3000"/>
              </a:spcBef>
              <a:buFont typeface="Wingdings" pitchFamily="2" charset="2"/>
              <a:buChar char="q"/>
            </a:pPr>
            <a:r>
              <a:rPr lang="en-US" dirty="0" smtClean="0"/>
              <a:t>Queue Implementation: Derived Class</a:t>
            </a:r>
          </a:p>
          <a:p>
            <a:pPr>
              <a:spcBef>
                <a:spcPts val="3000"/>
              </a:spcBef>
              <a:buFont typeface="Wingdings" pitchFamily="2" charset="2"/>
              <a:buChar char="q"/>
            </a:pPr>
            <a:r>
              <a:rPr lang="en-US" dirty="0" smtClean="0"/>
              <a:t>Queue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</a:t>
            </a:r>
            <a:r>
              <a:rPr lang="en-US" dirty="0" err="1" smtClean="0"/>
              <a:t>ArrayQueue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671815"/>
            <a:ext cx="3505200" cy="470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Constructor &amp; Destructor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7162800" cy="4755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C5E17A-477C-4C80-9E0A-1B8761C019D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Resetting a Queue</a:t>
            </a: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Reset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queueFront</a:t>
            </a:r>
            <a:r>
              <a:rPr lang="en-US" dirty="0" smtClean="0"/>
              <a:t>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-1,queueRear</a:t>
            </a:r>
            <a:r>
              <a:rPr lang="en-US" dirty="0" smtClean="0"/>
              <a:t>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>
                <a:cs typeface="Courier New" pitchFamily="49" charset="0"/>
              </a:rPr>
              <a:t>, and count 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0</a:t>
            </a:r>
            <a:r>
              <a:rPr lang="en-US" dirty="0" smtClean="0"/>
              <a:t> to re-initialize the queue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0"/>
            <a:ext cx="6949955" cy="290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B876275-AC4E-4B2E-B0F7-F7E87E9542D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Empty Queue</a:t>
            </a:r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eaLnBrk="1" hangingPunct="1"/>
            <a:r>
              <a:rPr lang="en-US" dirty="0" smtClean="0"/>
              <a:t>Value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/>
              <a:t> indicates if queue is empty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/>
              <a:t> is equal to zero: queue empty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Otherwise: queue not empty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670" y="3657600"/>
            <a:ext cx="657589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090FA6C-3F69-43E8-9870-5984C26BDC1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Full Queue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pPr eaLnBrk="1" hangingPunct="1"/>
            <a:r>
              <a:rPr lang="en-US" dirty="0" smtClean="0"/>
              <a:t>Value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/>
              <a:t> indicates if queue is full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/>
              <a:t> is equal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maxQueueSize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smtClean="0">
                <a:cs typeface="Courier New" pitchFamily="49" charset="0"/>
              </a:rPr>
              <a:t>queue full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>
                <a:cs typeface="Courier New" pitchFamily="49" charset="0"/>
              </a:rPr>
              <a:t>Otherwise: queue not full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7150" y="3810000"/>
            <a:ext cx="625719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2D0494-A77B-4DED-A1C9-077953287F8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Implementing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dirty="0" smtClean="0"/>
              <a:t> Operation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447800"/>
          </a:xfrm>
        </p:spPr>
        <p:txBody>
          <a:bodyPr>
            <a:normAutofit fontScale="92500"/>
          </a:bodyPr>
          <a:lstStyle/>
          <a:p>
            <a:pPr marL="514350" indent="-457200" eaLnBrk="1" hangingPunct="1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200" dirty="0" smtClean="0">
                <a:cs typeface="Courier New" pitchFamily="49" charset="0"/>
              </a:rPr>
              <a:t>Increment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queueRear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cs typeface="Courier New" pitchFamily="49" charset="0"/>
              </a:rPr>
              <a:t>(Note implementation of circular array)</a:t>
            </a:r>
            <a:endParaRPr lang="en-US" sz="2200" dirty="0" smtClean="0"/>
          </a:p>
          <a:p>
            <a:pPr marL="514350" indent="-457200" eaLnBrk="1" hangingPunct="1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200" dirty="0" smtClean="0"/>
              <a:t>Store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newItem</a:t>
            </a:r>
            <a:r>
              <a:rPr lang="en-US" sz="2200" dirty="0" smtClean="0"/>
              <a:t> in array component indicated by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queueRear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457200" eaLnBrk="1" hangingPunct="1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200" dirty="0" smtClean="0"/>
              <a:t>Increment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count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124200"/>
            <a:ext cx="693121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2D0494-A77B-4DED-A1C9-077953287F8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Implementing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deQueue</a:t>
            </a:r>
            <a:r>
              <a:rPr lang="en-US" dirty="0" smtClean="0"/>
              <a:t> Operation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371600"/>
          </a:xfrm>
        </p:spPr>
        <p:txBody>
          <a:bodyPr>
            <a:normAutofit fontScale="92500"/>
          </a:bodyPr>
          <a:lstStyle/>
          <a:p>
            <a:pPr marL="514350" indent="-457200" eaLnBrk="1" hangingPunct="1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200" dirty="0" smtClean="0"/>
              <a:t>Increment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queueFront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/>
              <a:t>(Note implementation of circular array)</a:t>
            </a:r>
          </a:p>
          <a:p>
            <a:pPr marL="514350" indent="-457200" eaLnBrk="1" hangingPunct="1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200" dirty="0" smtClean="0"/>
              <a:t>Retrieve array component indicated by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queueFront</a:t>
            </a:r>
            <a:r>
              <a:rPr lang="en-US" sz="2200" dirty="0" smtClean="0">
                <a:cs typeface="Courier New" pitchFamily="49" charset="0"/>
              </a:rPr>
              <a:t> into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item</a:t>
            </a:r>
          </a:p>
          <a:p>
            <a:pPr marL="514350" indent="-457200" eaLnBrk="1" hangingPunct="1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200" dirty="0" smtClean="0"/>
              <a:t>Decrement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count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124200"/>
            <a:ext cx="737131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2D0494-A77B-4DED-A1C9-077953287F8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Implementing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peekAtQueueFront</a:t>
            </a:r>
            <a:r>
              <a:rPr lang="en-US" dirty="0" smtClean="0"/>
              <a:t> Operation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/>
          </a:bodyPr>
          <a:lstStyle/>
          <a:p>
            <a:pPr marL="514350" indent="-457200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200" dirty="0" smtClean="0"/>
              <a:t>Similar to the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deQueue</a:t>
            </a:r>
            <a:r>
              <a:rPr lang="en-US" sz="2200" dirty="0" smtClean="0"/>
              <a:t> operation but we do NOT decrement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count</a:t>
            </a:r>
          </a:p>
          <a:p>
            <a:pPr marL="514350" indent="-457200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sz="2200" dirty="0" smtClean="0"/>
              <a:t>Retrieve array component indicated by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queueFront</a:t>
            </a:r>
            <a:r>
              <a:rPr lang="en-US" sz="2200" dirty="0" smtClean="0">
                <a:cs typeface="Courier New" pitchFamily="49" charset="0"/>
              </a:rPr>
              <a:t> into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item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76600"/>
            <a:ext cx="734234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2D0494-A77B-4DED-A1C9-077953287F8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Implementing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peekAtQueueBack</a:t>
            </a:r>
            <a:r>
              <a:rPr lang="en-US" dirty="0" smtClean="0"/>
              <a:t> Operation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/>
          </a:bodyPr>
          <a:lstStyle/>
          <a:p>
            <a:pPr marL="514350" indent="-457200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200" dirty="0" smtClean="0"/>
              <a:t>Similar to the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deQueue</a:t>
            </a:r>
            <a:r>
              <a:rPr lang="en-US" sz="2200" dirty="0" smtClean="0"/>
              <a:t> operation but we do NOT decrement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count</a:t>
            </a:r>
          </a:p>
          <a:p>
            <a:pPr marL="514350" indent="-457200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sz="2200" dirty="0" smtClean="0"/>
              <a:t>Retrieve array component indicated by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queueBack</a:t>
            </a:r>
            <a:r>
              <a:rPr lang="en-US" sz="2200" dirty="0" smtClean="0">
                <a:cs typeface="Courier New" pitchFamily="49" charset="0"/>
              </a:rPr>
              <a:t> into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item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99" y="3276600"/>
            <a:ext cx="7275871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Displaying Contents of the Queue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2D0494-A77B-4DED-A1C9-077953287F84}" type="slidenum">
              <a:rPr lang="en-US" smtClean="0"/>
              <a:pPr/>
              <a:t>29</a:t>
            </a:fld>
            <a:endParaRPr lang="en-US" smtClean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723192"/>
            <a:ext cx="5943599" cy="476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0E775A-F464-460E-A2F8-A722BB80F15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dirty="0" smtClean="0"/>
              <a:t>Learn how to implement a queue as an array</a:t>
            </a:r>
          </a:p>
          <a:p>
            <a:pPr eaLnBrk="1" hangingPunct="1">
              <a:spcBef>
                <a:spcPts val="2400"/>
              </a:spcBef>
            </a:pPr>
            <a:r>
              <a:rPr lang="en-US" dirty="0" smtClean="0"/>
              <a:t>Test the array implementation of stacks using the palindrome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Functions: Queue Sizes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55683"/>
            <a:ext cx="7238999" cy="3968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Circular </a:t>
            </a:r>
            <a:r>
              <a:rPr lang="en-US" dirty="0" smtClean="0"/>
              <a:t>Queue Implementation: </a:t>
            </a:r>
            <a:br>
              <a:rPr lang="en-US" dirty="0" smtClean="0"/>
            </a:b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An array holds the queue elements 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Two indices are used to indicate both ends of the queue 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 set of queue operations 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Advantage: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Elegant 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Disadvantage: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Not very efficient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Wasteful of space when multiple queues are to coexist (separate arrays for separate queues)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2 -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QueueADT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(The Queue Abstract Data Type)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2667000"/>
            <a:ext cx="42672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0800" y="2133600"/>
            <a:ext cx="42672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90800" y="2209800"/>
            <a:ext cx="426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QueueADT</a:t>
            </a:r>
            <a:r>
              <a:rPr lang="en-US" b="1" dirty="0" smtClean="0"/>
              <a:t> &lt;Type&gt;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2667000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resetQueue</a:t>
            </a:r>
            <a:r>
              <a:rPr lang="en-US" dirty="0" smtClean="0"/>
              <a:t>( ) : void</a:t>
            </a:r>
          </a:p>
          <a:p>
            <a:r>
              <a:rPr lang="en-US" dirty="0" err="1" smtClean="0"/>
              <a:t>isQueueEmpty</a:t>
            </a:r>
            <a:r>
              <a:rPr lang="en-US" dirty="0" smtClean="0"/>
              <a:t>( ) 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err="1" smtClean="0"/>
              <a:t>isQueueFull</a:t>
            </a:r>
            <a:r>
              <a:rPr lang="en-US" dirty="0" smtClean="0"/>
              <a:t>( ) 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err="1" smtClean="0"/>
              <a:t>enQueue</a:t>
            </a:r>
            <a:r>
              <a:rPr lang="en-US" dirty="0" smtClean="0"/>
              <a:t>(Type ) 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err="1" smtClean="0"/>
              <a:t>deQueue</a:t>
            </a:r>
            <a:r>
              <a:rPr lang="en-US" dirty="0" smtClean="0"/>
              <a:t>(Type ) 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err="1" smtClean="0"/>
              <a:t>peekAtHead</a:t>
            </a:r>
            <a:r>
              <a:rPr lang="en-US" dirty="0" smtClean="0"/>
              <a:t>(Type ) 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err="1" smtClean="0"/>
              <a:t>getQueueSize</a:t>
            </a:r>
            <a:r>
              <a:rPr lang="en-US" dirty="0" smtClean="0"/>
              <a:t>( integer ) : void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Linear Implementation (as an array Queue)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Linked Implementation (as a linked Queue)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Derived Class Implementations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/>
              <a:t> Inheritance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/>
              <a:t> Inheritance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Using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34F52FC-0E53-4EB5-B0A3-D9A6138BDA5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 of Queues as Arrays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457200" eaLnBrk="1" hangingPunct="1">
              <a:spcBef>
                <a:spcPts val="2400"/>
              </a:spcBef>
              <a:buFont typeface="+mj-lt"/>
              <a:buAutoNum type="arabicPeriod"/>
            </a:pPr>
            <a:r>
              <a:rPr lang="en-US" dirty="0" smtClean="0"/>
              <a:t>Array to store queue elements</a:t>
            </a:r>
          </a:p>
          <a:p>
            <a:pPr marL="514350" indent="-457200" eaLnBrk="1" hangingPunct="1">
              <a:spcBef>
                <a:spcPts val="2400"/>
              </a:spcBef>
              <a:buFont typeface="+mj-lt"/>
              <a:buAutoNum type="arabicPeriod"/>
            </a:pPr>
            <a:r>
              <a:rPr lang="en-US" dirty="0" smtClean="0"/>
              <a:t>Variable </a:t>
            </a:r>
            <a:r>
              <a:rPr lang="en-US" dirty="0" err="1" smtClean="0">
                <a:latin typeface="Courier New" pitchFamily="49" charset="0"/>
              </a:rPr>
              <a:t>queueFront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/>
              <a:t>index of the first queue element</a:t>
            </a:r>
          </a:p>
          <a:p>
            <a:pPr marL="914400" lvl="1" indent="-457200" eaLnBrk="1" hangingPunct="1">
              <a:spcBef>
                <a:spcPts val="600"/>
              </a:spcBef>
            </a:pPr>
            <a:r>
              <a:rPr lang="en-US" dirty="0" smtClean="0"/>
              <a:t>Initially </a:t>
            </a:r>
            <a:r>
              <a:rPr lang="en-US" dirty="0" err="1" smtClean="0">
                <a:latin typeface="Courier New" pitchFamily="49" charset="0"/>
              </a:rPr>
              <a:t>queueFront</a:t>
            </a:r>
            <a:r>
              <a:rPr lang="en-US" dirty="0" smtClean="0">
                <a:latin typeface="Courier New" pitchFamily="49" charset="0"/>
              </a:rPr>
              <a:t> = -1</a:t>
            </a:r>
            <a:endParaRPr lang="en-US" dirty="0" smtClean="0"/>
          </a:p>
          <a:p>
            <a:pPr marL="514350" indent="-457200" eaLnBrk="1" hangingPunct="1">
              <a:spcBef>
                <a:spcPts val="2400"/>
              </a:spcBef>
              <a:buFont typeface="+mj-lt"/>
              <a:buAutoNum type="arabicPeriod"/>
            </a:pPr>
            <a:r>
              <a:rPr lang="en-US" dirty="0" smtClean="0"/>
              <a:t>Variable </a:t>
            </a:r>
            <a:r>
              <a:rPr lang="en-US" dirty="0" err="1" smtClean="0">
                <a:latin typeface="Courier New" pitchFamily="49" charset="0"/>
              </a:rPr>
              <a:t>queueRear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/>
              <a:t>index of the last queue element</a:t>
            </a:r>
          </a:p>
          <a:p>
            <a:pPr marL="914400" lvl="1" indent="-457200" eaLnBrk="1" hangingPunct="1">
              <a:spcBef>
                <a:spcPts val="600"/>
              </a:spcBef>
            </a:pPr>
            <a:r>
              <a:rPr lang="en-US" dirty="0" smtClean="0">
                <a:solidFill>
                  <a:srgbClr val="000000"/>
                </a:solidFill>
              </a:rPr>
              <a:t>Initially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queueRear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= -1</a:t>
            </a:r>
            <a:endParaRPr lang="en-US" dirty="0" smtClean="0"/>
          </a:p>
          <a:p>
            <a:pPr marL="514350" indent="-457200" eaLnBrk="1" hangingPunct="1">
              <a:spcBef>
                <a:spcPts val="2400"/>
              </a:spcBef>
              <a:buFont typeface="+mj-lt"/>
              <a:buAutoNum type="arabicPeriod"/>
            </a:pPr>
            <a:r>
              <a:rPr lang="en-US" dirty="0" smtClean="0"/>
              <a:t>Variable </a:t>
            </a:r>
            <a:r>
              <a:rPr lang="en-US" dirty="0" err="1" smtClean="0">
                <a:latin typeface="Courier New" pitchFamily="49" charset="0"/>
              </a:rPr>
              <a:t>maxQueueSize</a:t>
            </a:r>
            <a:endParaRPr lang="en-US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34F52FC-0E53-4EB5-B0A3-D9A6138BDA5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 of Queues as Arrays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Using </a:t>
            </a:r>
            <a:r>
              <a:rPr lang="en-US" dirty="0" err="1" smtClean="0">
                <a:latin typeface="Courier New" pitchFamily="49" charset="0"/>
              </a:rPr>
              <a:t>queueFront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</a:rPr>
              <a:t>queueRear</a:t>
            </a:r>
            <a:r>
              <a:rPr lang="en-US" dirty="0" smtClean="0"/>
              <a:t> to access queue elements</a:t>
            </a:r>
          </a:p>
          <a:p>
            <a:pPr lvl="1" eaLnBrk="1" hangingPunct="1">
              <a:spcBef>
                <a:spcPts val="1800"/>
              </a:spcBef>
            </a:pPr>
            <a:r>
              <a:rPr lang="en-US" dirty="0" err="1" smtClean="0">
                <a:latin typeface="Courier New" pitchFamily="49" charset="0"/>
              </a:rPr>
              <a:t>queueRear</a:t>
            </a:r>
            <a:r>
              <a:rPr lang="en-US" dirty="0" smtClean="0"/>
              <a:t> changes after each </a:t>
            </a:r>
            <a:r>
              <a:rPr lang="en-US" dirty="0" err="1" smtClean="0">
                <a:latin typeface="Courier New" pitchFamily="49" charset="0"/>
              </a:rPr>
              <a:t>enQueue</a:t>
            </a:r>
            <a:r>
              <a:rPr lang="en-US" dirty="0" smtClean="0"/>
              <a:t> operation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406692"/>
            <a:ext cx="6501922" cy="2841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34F52FC-0E53-4EB5-B0A3-D9A6138BDA5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 of Queues as Arrays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Using </a:t>
            </a:r>
            <a:r>
              <a:rPr lang="en-US" dirty="0" err="1" smtClean="0">
                <a:latin typeface="Courier New" pitchFamily="49" charset="0"/>
              </a:rPr>
              <a:t>queueFront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</a:rPr>
              <a:t>queueRear</a:t>
            </a:r>
            <a:r>
              <a:rPr lang="en-US" dirty="0" smtClean="0"/>
              <a:t> to access queue elements</a:t>
            </a:r>
          </a:p>
          <a:p>
            <a:pPr lvl="1" eaLnBrk="1" hangingPunct="1">
              <a:spcBef>
                <a:spcPts val="1800"/>
              </a:spcBef>
            </a:pPr>
            <a:r>
              <a:rPr lang="en-US" dirty="0" err="1" smtClean="0">
                <a:latin typeface="Courier New" pitchFamily="49" charset="0"/>
              </a:rPr>
              <a:t>queueRear</a:t>
            </a:r>
            <a:r>
              <a:rPr lang="en-US" dirty="0" smtClean="0"/>
              <a:t> changes after each </a:t>
            </a:r>
            <a:r>
              <a:rPr lang="en-US" dirty="0" err="1" smtClean="0">
                <a:latin typeface="Courier New" pitchFamily="49" charset="0"/>
              </a:rPr>
              <a:t>enQueue</a:t>
            </a:r>
            <a:r>
              <a:rPr lang="en-US" dirty="0" smtClean="0"/>
              <a:t> operation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505200"/>
            <a:ext cx="672395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34F52FC-0E53-4EB5-B0A3-D9A6138BDA5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 of Queues as Arrays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Using </a:t>
            </a:r>
            <a:r>
              <a:rPr lang="en-US" dirty="0" err="1" smtClean="0">
                <a:latin typeface="Courier New" pitchFamily="49" charset="0"/>
              </a:rPr>
              <a:t>queueFront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</a:rPr>
              <a:t>queueRear</a:t>
            </a:r>
            <a:r>
              <a:rPr lang="en-US" dirty="0" smtClean="0"/>
              <a:t> to access queue elements</a:t>
            </a:r>
          </a:p>
          <a:p>
            <a:pPr lvl="1" eaLnBrk="1" hangingPunct="1">
              <a:spcBef>
                <a:spcPts val="1800"/>
              </a:spcBef>
            </a:pPr>
            <a:r>
              <a:rPr lang="en-US" dirty="0" err="1" smtClean="0">
                <a:latin typeface="Courier New" pitchFamily="49" charset="0"/>
              </a:rPr>
              <a:t>queueFront</a:t>
            </a:r>
            <a:r>
              <a:rPr lang="en-US" dirty="0" smtClean="0"/>
              <a:t> changes after each </a:t>
            </a:r>
            <a:r>
              <a:rPr lang="en-US" dirty="0" err="1" smtClean="0">
                <a:latin typeface="Courier New" pitchFamily="49" charset="0"/>
              </a:rPr>
              <a:t>deQueue</a:t>
            </a:r>
            <a:r>
              <a:rPr lang="en-US" dirty="0" smtClean="0"/>
              <a:t> operation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505200"/>
            <a:ext cx="6761480" cy="261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Microsoft Office PowerPoint</Application>
  <PresentationFormat>On-screen Show (4:3)</PresentationFormat>
  <Paragraphs>165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Default Design</vt:lpstr>
      <vt:lpstr>1_Default Design</vt:lpstr>
      <vt:lpstr>Queues</vt:lpstr>
      <vt:lpstr>Chapter Contents</vt:lpstr>
      <vt:lpstr>Objectives</vt:lpstr>
      <vt:lpstr>QueueADT  (The Queue Abstract Data Type)</vt:lpstr>
      <vt:lpstr>Queue Implementation</vt:lpstr>
      <vt:lpstr>Implementation of Queues as Arrays</vt:lpstr>
      <vt:lpstr>Implementation of Queues as Arrays</vt:lpstr>
      <vt:lpstr>Implementation of Queues as Arrays</vt:lpstr>
      <vt:lpstr>Implementation of Queues as Arrays</vt:lpstr>
      <vt:lpstr>Implementation of Stacks as Arrays</vt:lpstr>
      <vt:lpstr>Implementation of Stacks as Arrays</vt:lpstr>
      <vt:lpstr>Implementation of Stacks as Circular Arrays</vt:lpstr>
      <vt:lpstr>Implementation of Stacks as Circular Arrays</vt:lpstr>
      <vt:lpstr>Implementation of Stacks as Circular Arrays: Test Case 1</vt:lpstr>
      <vt:lpstr>Implementation of Stacks as Circular Arrays: Test Case 1</vt:lpstr>
      <vt:lpstr>Implementation of Stacks as Circular Arrays: Test Case 2</vt:lpstr>
      <vt:lpstr>Implementation of Stacks as Circular Arrays: Test Case 2</vt:lpstr>
      <vt:lpstr>Implementation of Stacks as Circular Arrays: Test Cases</vt:lpstr>
      <vt:lpstr>The ArrayQueue Class</vt:lpstr>
      <vt:lpstr>Implementing The ArrayQueue Class</vt:lpstr>
      <vt:lpstr>Implementing Constructor &amp; Destructor</vt:lpstr>
      <vt:lpstr>Resetting a Queue</vt:lpstr>
      <vt:lpstr>Empty Queue</vt:lpstr>
      <vt:lpstr>Full Queue</vt:lpstr>
      <vt:lpstr>Implementing the enQueue Operation</vt:lpstr>
      <vt:lpstr>Implementing the deQueue Operation</vt:lpstr>
      <vt:lpstr>Implementing the peekAtQueueFront Operation</vt:lpstr>
      <vt:lpstr>Implementing the peekAtQueueBack Operation</vt:lpstr>
      <vt:lpstr>Displaying Contents of the Queue</vt:lpstr>
      <vt:lpstr>Utility Functions: Queue Sizes</vt:lpstr>
      <vt:lpstr>Circular Queue Implementation:  Summary</vt:lpstr>
      <vt:lpstr>Section 2 - 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Stack Data Structure</dc:title>
  <dc:subject>CS-230 Data Structures</dc:subject>
  <dc:creator/>
  <cp:lastModifiedBy/>
  <cp:revision>122</cp:revision>
  <dcterms:created xsi:type="dcterms:W3CDTF">2009-05-28T23:25:02Z</dcterms:created>
  <dcterms:modified xsi:type="dcterms:W3CDTF">2010-11-15T15:57:20Z</dcterms:modified>
</cp:coreProperties>
</file>