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49" r:id="rId2"/>
  </p:sldMasterIdLst>
  <p:notesMasterIdLst>
    <p:notesMasterId r:id="rId21"/>
  </p:notesMasterIdLst>
  <p:handoutMasterIdLst>
    <p:handoutMasterId r:id="rId22"/>
  </p:handoutMasterIdLst>
  <p:sldIdLst>
    <p:sldId id="256" r:id="rId3"/>
    <p:sldId id="344" r:id="rId4"/>
    <p:sldId id="345" r:id="rId5"/>
    <p:sldId id="353" r:id="rId6"/>
    <p:sldId id="354" r:id="rId7"/>
    <p:sldId id="364" r:id="rId8"/>
    <p:sldId id="365" r:id="rId9"/>
    <p:sldId id="356" r:id="rId10"/>
    <p:sldId id="366" r:id="rId11"/>
    <p:sldId id="368" r:id="rId12"/>
    <p:sldId id="369" r:id="rId13"/>
    <p:sldId id="371" r:id="rId14"/>
    <p:sldId id="372" r:id="rId15"/>
    <p:sldId id="373" r:id="rId16"/>
    <p:sldId id="374" r:id="rId17"/>
    <p:sldId id="376" r:id="rId18"/>
    <p:sldId id="375" r:id="rId19"/>
    <p:sldId id="377" r:id="rId20"/>
  </p:sldIdLst>
  <p:sldSz cx="9144000" cy="6858000" type="screen4x3"/>
  <p:notesSz cx="6858000" cy="91011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5" autoAdjust="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7B59BA-D306-4809-902F-AD0DD40D7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82625"/>
            <a:ext cx="4551362" cy="3413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22763"/>
            <a:ext cx="54864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F166D03-62FE-4A01-B581-958B4C7D2F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C28CD-C729-4093-9BEB-65B8E0193F0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72545-0031-4365-806D-47DE7DA76B10}" type="slidenum">
              <a:rPr lang="en-US" sz="1200"/>
              <a:pPr algn="r" eaLnBrk="0" hangingPunct="0"/>
              <a:t>1</a:t>
            </a:fld>
            <a:endParaRPr lang="en-US" sz="120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67E87-1BE0-47FB-8337-8890A8ACA1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7388"/>
            <a:ext cx="4537075" cy="3402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70553-5FF8-4094-977B-920CE0B5495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D4D4E-A248-42E4-9D60-1B43A465DC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F6E01-E043-4ED4-B34C-C9B99F96ED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69014-64D6-496C-8DFD-363A3B09F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8E769-1BCD-4294-B676-209D757631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06C23-D75C-46C6-B605-D7075EB73B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5824F-BF1F-48BF-8E51-932CEF601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0A66C-64D8-4FD6-B760-B7FA138C92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8F530-9C60-4A71-8621-B858EF1D9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0C2-9823-4E0D-99E5-2333B9D65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000EE-9C1C-4B59-AC8D-5DBBAAE38A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2BF47-673B-4DF9-BC2E-F44F4CBB6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AC205-A717-4772-AB68-2B047AE87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6E333-108D-413E-9AAD-840156952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FBC1-B611-40F0-990B-53A45566F7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52C26-9200-4D97-8A29-12A0C51062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84EC9-4FAD-4AF3-A8A0-BF12C5F4AF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4026C-C44C-45C6-A3C0-5FB935C93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31816-14A3-4E76-A5D2-30BDB90B0B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A1C65-2674-403D-B4BD-627EB3A5A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15B3A-7F86-445C-8BB6-4CFDA87B76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CC881-69CD-487B-9BC6-82DAEB0F99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15958-C688-4ACD-BEC7-1B770814A8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2BB59-922A-4140-B7ED-E4A856804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693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5225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A06DB26-33E2-4287-A76A-0B123F7DC7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dirty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D13DC6D1-C0A3-4808-88E1-0385D6E427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b="1" dirty="0" smtClean="0"/>
              <a:t>Queues</a:t>
            </a:r>
            <a:endParaRPr lang="en-US" dirty="0" smtClean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</a:t>
            </a:r>
            <a:r>
              <a:rPr lang="en-US" sz="3400" i="1" dirty="0" smtClean="0"/>
              <a:t>8</a:t>
            </a:r>
            <a:endParaRPr lang="en-US" sz="3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C2BF47-673B-4DF9-BC2E-F44F4CBB621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/>
              <a:t> members in the base class become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in the derived class and can be accessed directly </a:t>
            </a:r>
            <a:r>
              <a:rPr lang="en-US" u="sng" dirty="0" smtClean="0"/>
              <a:t>only</a:t>
            </a:r>
            <a:r>
              <a:rPr lang="en-US" dirty="0" smtClean="0"/>
              <a:t> by member functions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dirty="0" smtClean="0"/>
              <a:t> functions.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members in the base class are hidden in the derived class and can be accessed </a:t>
            </a:r>
            <a:r>
              <a:rPr lang="en-US" sz="2800" dirty="0" smtClean="0">
                <a:solidFill>
                  <a:srgbClr val="000000"/>
                </a:solidFill>
              </a:rPr>
              <a:t>by member functions and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sz="2800" dirty="0" smtClean="0">
                <a:solidFill>
                  <a:srgbClr val="000000"/>
                </a:solidFill>
              </a:rPr>
              <a:t> functions through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</a:rPr>
              <a:t> or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2800" dirty="0" smtClean="0">
                <a:solidFill>
                  <a:srgbClr val="000000"/>
                </a:solidFill>
              </a:rPr>
              <a:t> member functions of the base class</a:t>
            </a:r>
            <a:r>
              <a:rPr lang="en-US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Hence,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inheritance disallows illegal operations on </a:t>
            </a:r>
            <a:r>
              <a:rPr lang="en-US" dirty="0" smtClean="0"/>
              <a:t>queues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PrivatelyDerivedQueue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0205" y="1696862"/>
            <a:ext cx="5773595" cy="455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dirty="0" smtClean="0"/>
              <a:t>Public Items are Private and </a:t>
            </a:r>
            <a:r>
              <a:rPr lang="en-US" b="1" u="sng" dirty="0" smtClean="0"/>
              <a:t>Cannot</a:t>
            </a:r>
            <a:r>
              <a:rPr lang="en-US" dirty="0" smtClean="0"/>
              <a:t> be Accessed by </a:t>
            </a:r>
            <a:r>
              <a:rPr lang="en-US" dirty="0" smtClean="0">
                <a:solidFill>
                  <a:srgbClr val="FF0000"/>
                </a:solidFill>
              </a:rPr>
              <a:t>None-Member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Inheritance Prevents Illegal Operations on </a:t>
            </a:r>
            <a:r>
              <a:rPr lang="en-US" dirty="0" smtClean="0"/>
              <a:t>Queues!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Illegal Operations!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r>
              <a:rPr lang="en-US" dirty="0" smtClean="0"/>
              <a:t>Class Through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a list object as a private data member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Call appropriate member functions through this list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ComposedQueue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75271"/>
            <a:ext cx="5334000" cy="450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ComposedQueue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4 and Chapter </a:t>
            </a:r>
            <a:r>
              <a:rPr lang="en-US" dirty="0" smtClean="0"/>
              <a:t>8 </a:t>
            </a:r>
            <a:r>
              <a:rPr lang="en-US" dirty="0" smtClean="0"/>
              <a:t>- End</a:t>
            </a:r>
            <a:endParaRPr lang="en-US" dirty="0"/>
          </a:p>
        </p:txBody>
      </p:sp>
      <p:pic>
        <p:nvPicPr>
          <p:cNvPr id="236555" name="Picture 11" descr="Stop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640138" y="2749550"/>
            <a:ext cx="2320925" cy="2230438"/>
          </a:xfrm>
          <a:noFill/>
          <a:ln/>
        </p:spPr>
      </p:pic>
      <p:pic>
        <p:nvPicPr>
          <p:cNvPr id="236557" name="Picture 13" descr="Smil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343400" y="3429000"/>
            <a:ext cx="949325" cy="909638"/>
          </a:xfrm>
          <a:noFill/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3902D700-D333-4169-A86D-65435E8C3FB7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  <a:buFont typeface="Wingdings" pitchFamily="2" charset="2"/>
              <a:buChar char="ü"/>
            </a:pPr>
            <a:r>
              <a:rPr lang="en-US" dirty="0" smtClean="0"/>
              <a:t>Introduction</a:t>
            </a:r>
          </a:p>
          <a:p>
            <a:pPr>
              <a:spcBef>
                <a:spcPts val="3000"/>
              </a:spcBef>
              <a:buFont typeface="Wingdings" pitchFamily="2" charset="2"/>
              <a:buChar char="ü"/>
            </a:pPr>
            <a:r>
              <a:rPr lang="en-US" dirty="0" smtClean="0"/>
              <a:t>Linear (Array) </a:t>
            </a:r>
            <a:r>
              <a:rPr lang="en-US" dirty="0" smtClean="0"/>
              <a:t>Queue </a:t>
            </a:r>
            <a:r>
              <a:rPr lang="en-US" dirty="0" smtClean="0"/>
              <a:t>Implementation</a:t>
            </a:r>
          </a:p>
          <a:p>
            <a:pPr>
              <a:spcBef>
                <a:spcPts val="3000"/>
              </a:spcBef>
              <a:buFont typeface="Wingdings" pitchFamily="2" charset="2"/>
              <a:buChar char="ü"/>
            </a:pPr>
            <a:r>
              <a:rPr lang="en-US" dirty="0" smtClean="0"/>
              <a:t>Linked </a:t>
            </a:r>
            <a:r>
              <a:rPr lang="en-US" dirty="0" smtClean="0"/>
              <a:t>Queue </a:t>
            </a:r>
            <a:r>
              <a:rPr lang="en-US" dirty="0" smtClean="0"/>
              <a:t>Implementation</a:t>
            </a:r>
          </a:p>
          <a:p>
            <a:pPr>
              <a:spcBef>
                <a:spcPts val="3000"/>
              </a:spcBef>
              <a:buFont typeface="Wingdings" pitchFamily="2" charset="2"/>
              <a:buChar char="Ø"/>
            </a:pPr>
            <a:r>
              <a:rPr lang="en-US" dirty="0" smtClean="0"/>
              <a:t>Queue </a:t>
            </a:r>
            <a:r>
              <a:rPr lang="en-US" dirty="0" smtClean="0"/>
              <a:t>Implementation: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0E775A-F464-460E-A2F8-A722BB80F15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</a:t>
            </a:r>
            <a:endParaRPr 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dirty="0" smtClean="0"/>
              <a:t>Learn how to implement a </a:t>
            </a:r>
            <a:r>
              <a:rPr lang="en-US" dirty="0" smtClean="0"/>
              <a:t>queue </a:t>
            </a:r>
            <a:r>
              <a:rPr lang="en-US" dirty="0" smtClean="0"/>
              <a:t>as a derived </a:t>
            </a:r>
            <a:r>
              <a:rPr lang="en-US" dirty="0" smtClean="0"/>
              <a:t>class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</a:t>
            </a:r>
            <a:r>
              <a:rPr lang="en-US" dirty="0" smtClean="0"/>
              <a:t>are Restricted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the </a:t>
            </a:r>
            <a:r>
              <a:rPr lang="en-US" dirty="0" smtClean="0"/>
              <a:t>queue </a:t>
            </a:r>
            <a:r>
              <a:rPr lang="en-US" dirty="0" smtClean="0"/>
              <a:t>data structure allows elements to be added to the </a:t>
            </a:r>
            <a:r>
              <a:rPr lang="en-US" dirty="0" smtClean="0"/>
              <a:t>queue only at one end and be removed </a:t>
            </a:r>
            <a:r>
              <a:rPr lang="en-US" dirty="0" smtClean="0"/>
              <a:t>from the </a:t>
            </a:r>
            <a:r>
              <a:rPr lang="en-US" dirty="0" smtClean="0"/>
              <a:t>queue </a:t>
            </a:r>
            <a:r>
              <a:rPr lang="en-US" dirty="0" smtClean="0"/>
              <a:t>only at the </a:t>
            </a:r>
            <a:r>
              <a:rPr lang="en-US" dirty="0" smtClean="0"/>
              <a:t>other end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Thus, a </a:t>
            </a:r>
            <a:r>
              <a:rPr lang="en-US" dirty="0" smtClean="0"/>
              <a:t>queue </a:t>
            </a:r>
            <a:r>
              <a:rPr lang="en-US" dirty="0" smtClean="0"/>
              <a:t>can be implemented as a constrained version of a linked </a:t>
            </a:r>
            <a:r>
              <a:rPr lang="en-US" dirty="0" smtClean="0"/>
              <a:t>list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take advantage of the close relationship between lists and </a:t>
            </a:r>
            <a:r>
              <a:rPr lang="en-US" dirty="0" smtClean="0"/>
              <a:t>queues </a:t>
            </a:r>
            <a:r>
              <a:rPr lang="en-US" dirty="0" smtClean="0"/>
              <a:t>to implement a </a:t>
            </a:r>
            <a:r>
              <a:rPr lang="en-US" dirty="0" smtClean="0"/>
              <a:t>queue </a:t>
            </a:r>
            <a:r>
              <a:rPr lang="en-US" dirty="0" smtClean="0"/>
              <a:t>class primarily by reusing a list class</a:t>
            </a:r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en-US" dirty="0" smtClean="0"/>
              <a:t> We can implement the </a:t>
            </a:r>
            <a:r>
              <a:rPr lang="en-US" dirty="0" smtClean="0"/>
              <a:t>queue </a:t>
            </a:r>
            <a:r>
              <a:rPr lang="en-US" dirty="0" smtClean="0"/>
              <a:t>class through: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</a:rPr>
              <a:t> inheritance of the list class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</a:rPr>
              <a:t> Inheritance of the list class</a:t>
            </a:r>
          </a:p>
          <a:p>
            <a:pPr>
              <a:spcBef>
                <a:spcPts val="2400"/>
              </a:spcBef>
            </a:pPr>
            <a:r>
              <a:rPr lang="en-US" dirty="0" smtClean="0">
                <a:solidFill>
                  <a:srgbClr val="000000"/>
                </a:solidFill>
              </a:rPr>
              <a:t>Then we implement an identically performing </a:t>
            </a:r>
            <a:r>
              <a:rPr lang="en-US" dirty="0" smtClean="0">
                <a:solidFill>
                  <a:srgbClr val="000000"/>
                </a:solidFill>
              </a:rPr>
              <a:t>queue </a:t>
            </a:r>
            <a:r>
              <a:rPr lang="en-US" dirty="0" smtClean="0">
                <a:solidFill>
                  <a:srgbClr val="000000"/>
                </a:solidFill>
              </a:rPr>
              <a:t>class through composition by including a list object as a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</a:rPr>
              <a:t> member of a </a:t>
            </a:r>
            <a:r>
              <a:rPr lang="en-US" dirty="0" smtClean="0">
                <a:solidFill>
                  <a:srgbClr val="000000"/>
                </a:solidFill>
              </a:rPr>
              <a:t>queue </a:t>
            </a:r>
            <a:r>
              <a:rPr lang="en-US" dirty="0" smtClean="0">
                <a:solidFill>
                  <a:srgbClr val="000000"/>
                </a:solidFill>
              </a:rPr>
              <a:t>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members in the base class become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in the derived class and can be accessed directly by member functions,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dirty="0" smtClean="0"/>
              <a:t> functions, and nonmember functions.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/>
              <a:t> members in the base class become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/>
              <a:t> in the derived class and can be accessed directly by member functions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dirty="0" smtClean="0"/>
              <a:t> functions.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members in the base class are hidden in the derived class and can be accessed </a:t>
            </a:r>
            <a:r>
              <a:rPr lang="en-US" sz="2800" dirty="0" smtClean="0">
                <a:solidFill>
                  <a:srgbClr val="000000"/>
                </a:solidFill>
              </a:rPr>
              <a:t>by member functions and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sz="2800" dirty="0" smtClean="0">
                <a:solidFill>
                  <a:srgbClr val="000000"/>
                </a:solidFill>
              </a:rPr>
              <a:t> functions through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</a:rPr>
              <a:t> or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2800" dirty="0" smtClean="0">
                <a:solidFill>
                  <a:srgbClr val="000000"/>
                </a:solidFill>
              </a:rPr>
              <a:t> member functions of the base class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PublicDerivedQueue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72634"/>
            <a:ext cx="6019799" cy="476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PublicDerivedQueue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Queue </a:t>
            </a:r>
            <a:r>
              <a:rPr lang="en-US" dirty="0" smtClean="0"/>
              <a:t>member functions are essentially the same as certain list class member functions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So, each </a:t>
            </a:r>
            <a:r>
              <a:rPr lang="en-US" dirty="0" smtClean="0"/>
              <a:t>queue </a:t>
            </a:r>
            <a:r>
              <a:rPr lang="en-US" dirty="0" smtClean="0"/>
              <a:t>member function is implemented through a function call to the correspondent list member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676400"/>
            <a:ext cx="403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Items are Public and Can be Accessed by </a:t>
            </a:r>
            <a:r>
              <a:rPr lang="en-US" dirty="0" smtClean="0">
                <a:solidFill>
                  <a:srgbClr val="FF0000"/>
                </a:solidFill>
              </a:rPr>
              <a:t>None-Member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Of course, the list class contains other member functions that we would NOT want to make accessible through the public interface of the </a:t>
            </a:r>
            <a:r>
              <a:rPr lang="en-US" dirty="0" smtClean="0"/>
              <a:t>queue </a:t>
            </a:r>
            <a:r>
              <a:rPr lang="en-US" dirty="0" smtClean="0"/>
              <a:t>class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Public inheritance does not prevent such access!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On-screen Show (4:3)</PresentationFormat>
  <Paragraphs>65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 Design</vt:lpstr>
      <vt:lpstr>1_Default Design</vt:lpstr>
      <vt:lpstr>Queues</vt:lpstr>
      <vt:lpstr>Chapter Contents</vt:lpstr>
      <vt:lpstr>Objective</vt:lpstr>
      <vt:lpstr>Queues are Restricted Linked Lists</vt:lpstr>
      <vt:lpstr>Using Inheritance</vt:lpstr>
      <vt:lpstr>Recall: In public Inheritance</vt:lpstr>
      <vt:lpstr>The PublicDerivedQueue Class</vt:lpstr>
      <vt:lpstr>The PublicDerivedQueue Class</vt:lpstr>
      <vt:lpstr>Public Items are Public and Can be Accessed by None-Member Functions</vt:lpstr>
      <vt:lpstr>Recall: In private Inheritance</vt:lpstr>
      <vt:lpstr>The PrivatelyDerivedQueue Class</vt:lpstr>
      <vt:lpstr>Public Items are Private and Cannot be Accessed by None-Member Functions</vt:lpstr>
      <vt:lpstr>Private Inheritance Prevents Illegal Operations on Queues!</vt:lpstr>
      <vt:lpstr>No Illegal Operations!</vt:lpstr>
      <vt:lpstr>Queue Class Through Composition</vt:lpstr>
      <vt:lpstr>The ComposedQueue Class</vt:lpstr>
      <vt:lpstr>Testing the ComposedQueue Class</vt:lpstr>
      <vt:lpstr>Section 4 and Chapter 8 -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Stack Data Structure</dc:title>
  <dc:subject>CS-230 Data Structures</dc:subject>
  <dc:creator/>
  <cp:lastModifiedBy/>
  <cp:revision>122</cp:revision>
  <dcterms:created xsi:type="dcterms:W3CDTF">2009-05-28T23:25:02Z</dcterms:created>
  <dcterms:modified xsi:type="dcterms:W3CDTF">2010-11-14T20:58:28Z</dcterms:modified>
</cp:coreProperties>
</file>