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  <p:sldMasterId id="2147483672" r:id="rId3"/>
  </p:sldMasterIdLst>
  <p:notesMasterIdLst>
    <p:notesMasterId r:id="rId36"/>
  </p:notesMasterIdLst>
  <p:handoutMasterIdLst>
    <p:handoutMasterId r:id="rId37"/>
  </p:handoutMasterIdLst>
  <p:sldIdLst>
    <p:sldId id="256" r:id="rId4"/>
    <p:sldId id="371" r:id="rId5"/>
    <p:sldId id="257" r:id="rId6"/>
    <p:sldId id="340" r:id="rId7"/>
    <p:sldId id="346" r:id="rId8"/>
    <p:sldId id="342" r:id="rId9"/>
    <p:sldId id="347" r:id="rId10"/>
    <p:sldId id="344" r:id="rId11"/>
    <p:sldId id="348" r:id="rId12"/>
    <p:sldId id="341" r:id="rId13"/>
    <p:sldId id="343" r:id="rId14"/>
    <p:sldId id="345" r:id="rId15"/>
    <p:sldId id="349" r:id="rId16"/>
    <p:sldId id="258" r:id="rId17"/>
    <p:sldId id="350" r:id="rId18"/>
    <p:sldId id="351" r:id="rId19"/>
    <p:sldId id="354" r:id="rId20"/>
    <p:sldId id="355" r:id="rId21"/>
    <p:sldId id="356" r:id="rId22"/>
    <p:sldId id="352" r:id="rId23"/>
    <p:sldId id="353" r:id="rId24"/>
    <p:sldId id="360" r:id="rId25"/>
    <p:sldId id="368" r:id="rId26"/>
    <p:sldId id="358" r:id="rId27"/>
    <p:sldId id="359" r:id="rId28"/>
    <p:sldId id="370" r:id="rId29"/>
    <p:sldId id="369" r:id="rId30"/>
    <p:sldId id="361" r:id="rId31"/>
    <p:sldId id="363" r:id="rId32"/>
    <p:sldId id="364" r:id="rId33"/>
    <p:sldId id="365" r:id="rId34"/>
    <p:sldId id="33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8D85F2E-407F-4DD5-BE35-9C0AC01E299A}" type="datetimeFigureOut">
              <a:rPr lang="en-US"/>
              <a:pPr>
                <a:defRPr/>
              </a:pPr>
              <a:t>11/20/2010</a:t>
            </a:fld>
            <a:endParaRPr lang="en-US" dirty="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EE1D411-1759-4C81-ADDE-470D6E6CC3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7D5EE7-F27C-44EC-A17A-187B3571D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5C1F2-5AD6-4982-AB24-345A0E3BC9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F195AF0-7808-489A-87FF-5650D798744E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F74D1-E4B9-4B46-B824-0FF20AA14B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70553-5FF8-4094-977B-920CE0B5495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E1DB2-3FBE-403B-A007-05F36AF73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C3FAC-BB92-449F-990F-5CCF5243E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57D5-D1EE-4981-B885-E01BE7251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1D6C9-5CF8-4285-B3D8-F565A8952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29FA4-93DD-489D-A7F1-FCE15046F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7F78-838A-4653-AE54-96FF28872C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052B3-4D95-4AD8-8939-9A8F54EFB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3C6D6-3E7D-4E14-B3F5-BA892AE92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B77B-7781-451D-A54E-A808D25DF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3F4F-038A-4E84-B0A3-381B7DDF3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61847-EC8B-44D4-A4AC-1186CCA5C7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89977-B30E-43D4-BBBB-4DD1578A5F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11EE1-8289-4066-8126-7D23BA2C56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0DA47-A704-4000-B440-881FF706B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CE9EA-5BD4-4BBC-B6DC-4F9E49AB5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AE4C5-5D22-4EBA-9284-52336B41A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03BA2-98D2-48E2-91E9-5D5405B2B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3184-90E4-403B-936A-DD414F2037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37EFC-0807-471F-A3EE-3959671004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17514-B304-45FA-BA6C-5FF5B85C4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2A005-C4E8-4F46-81DB-1F4F723464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C3F0-1435-44D6-A1F2-26ECC2AC0F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D7832B4-AED1-40A8-BE65-9D86AFC3F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6A42F952-8205-4722-B533-A7335DEDD0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Binary Trees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D53F4F-038A-4E84-B0A3-381B7DDF32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Each node in a tree is the root of a </a:t>
            </a:r>
            <a:r>
              <a:rPr lang="en-US" b="1" dirty="0" smtClean="0"/>
              <a:t>subtree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A subtree is defined by the node and all descendants of the node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Node F is the root of the </a:t>
            </a:r>
            <a:r>
              <a:rPr lang="en-US" dirty="0" err="1" smtClean="0"/>
              <a:t>subtree</a:t>
            </a:r>
            <a:r>
              <a:rPr lang="en-US" dirty="0" smtClean="0"/>
              <a:t> containing nodes F, I, and J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Node B is the root of the </a:t>
            </a:r>
            <a:r>
              <a:rPr lang="en-US" dirty="0" err="1" smtClean="0"/>
              <a:t>subtree</a:t>
            </a:r>
            <a:r>
              <a:rPr lang="en-US" dirty="0" smtClean="0"/>
              <a:t> containing nodes B, E, F, I, and J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Node G is the root of the </a:t>
            </a:r>
            <a:r>
              <a:rPr lang="en-US" dirty="0" err="1" smtClean="0"/>
              <a:t>subtree</a:t>
            </a:r>
            <a:r>
              <a:rPr lang="en-US" dirty="0" smtClean="0"/>
              <a:t> containing only node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39689"/>
            <a:ext cx="4038600" cy="224698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move from a parent node to its child and other descendants along a </a:t>
            </a:r>
            <a:r>
              <a:rPr lang="en-US" b="1" dirty="0" smtClean="0"/>
              <a:t>path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 The length of a path is the number of edges on the path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The path from node A to node J consists of the moves: A to B, B to F, and F to 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39689"/>
            <a:ext cx="4038600" cy="224698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level</a:t>
            </a:r>
            <a:r>
              <a:rPr lang="en-US" dirty="0" smtClean="0"/>
              <a:t> of a node is the length of the path from the root to the node 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Node A (the root node) has level 0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Nodes B, C, and D are of level 1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Nodes E, F, G, and H are of level 2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Nodes I and J are of level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39689"/>
            <a:ext cx="4038600" cy="224698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depth</a:t>
            </a:r>
            <a:r>
              <a:rPr lang="en-US" dirty="0" smtClean="0"/>
              <a:t> of a tree is the maximum level of any node in the tree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The tree is this example is of depth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39689"/>
            <a:ext cx="4038600" cy="224698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A79897-1B69-4F8C-8996-4F1AC9F61E4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Trees</a:t>
            </a:r>
          </a:p>
        </p:txBody>
      </p:sp>
      <p:sp>
        <p:nvSpPr>
          <p:cNvPr id="614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binary tree, </a:t>
            </a:r>
            <a:r>
              <a:rPr lang="en-US" i="1" dirty="0" smtClean="0"/>
              <a:t>T</a:t>
            </a:r>
            <a:r>
              <a:rPr lang="en-US" dirty="0" smtClean="0"/>
              <a:t>, is either empty or such that</a:t>
            </a:r>
          </a:p>
          <a:p>
            <a:pPr lvl="1" eaLnBrk="1" hangingPunct="1">
              <a:spcBef>
                <a:spcPts val="1800"/>
              </a:spcBef>
            </a:pPr>
            <a:r>
              <a:rPr lang="en-US" i="1" dirty="0" smtClean="0"/>
              <a:t>T</a:t>
            </a:r>
            <a:r>
              <a:rPr lang="en-US" dirty="0" smtClean="0"/>
              <a:t>  has a special node called the root node</a:t>
            </a:r>
          </a:p>
          <a:p>
            <a:pPr lvl="1" eaLnBrk="1" hangingPunct="1">
              <a:spcBef>
                <a:spcPts val="1800"/>
              </a:spcBef>
            </a:pPr>
            <a:r>
              <a:rPr lang="en-US" i="1" dirty="0" smtClean="0"/>
              <a:t>T</a:t>
            </a:r>
            <a:r>
              <a:rPr lang="en-US" dirty="0" smtClean="0"/>
              <a:t>  has two sets of nodes, </a:t>
            </a:r>
            <a:r>
              <a:rPr lang="en-US" i="1" dirty="0" smtClean="0"/>
              <a:t>L</a:t>
            </a:r>
            <a:r>
              <a:rPr lang="en-US" i="1" baseline="-25000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T</a:t>
            </a:r>
            <a:r>
              <a:rPr lang="en-US" dirty="0" smtClean="0"/>
              <a:t>, called the left subtree and right subtree of </a:t>
            </a:r>
            <a:r>
              <a:rPr lang="en-US" i="1" dirty="0" smtClean="0"/>
              <a:t>T</a:t>
            </a:r>
            <a:r>
              <a:rPr lang="en-US" dirty="0" smtClean="0"/>
              <a:t>, respectively</a:t>
            </a:r>
          </a:p>
          <a:p>
            <a:pPr lvl="1" eaLnBrk="1" hangingPunct="1">
              <a:spcBef>
                <a:spcPts val="1800"/>
              </a:spcBef>
            </a:pPr>
            <a:r>
              <a:rPr lang="en-US" i="1" dirty="0" smtClean="0"/>
              <a:t>L</a:t>
            </a:r>
            <a:r>
              <a:rPr lang="en-US" i="1" baseline="-25000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T</a:t>
            </a:r>
            <a:r>
              <a:rPr lang="en-US" dirty="0" smtClean="0"/>
              <a:t> are</a:t>
            </a:r>
            <a:r>
              <a:rPr lang="en-US" i="1" baseline="-25000" dirty="0" smtClean="0"/>
              <a:t> </a:t>
            </a:r>
            <a:r>
              <a:rPr lang="en-US" dirty="0" smtClean="0"/>
              <a:t>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restricted class of trees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Each parent node has no more than two children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Have a uniform structure that allows efficient scanning and efficient access to elements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Each node has 0, 1, or 2 children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node on the left is called the </a:t>
            </a:r>
            <a:r>
              <a:rPr lang="en-US" b="1" dirty="0" smtClean="0"/>
              <a:t>left</a:t>
            </a:r>
            <a:r>
              <a:rPr lang="en-US" dirty="0" smtClean="0"/>
              <a:t> child while the node on the right is referred to as the </a:t>
            </a:r>
            <a:r>
              <a:rPr lang="en-US" b="1" dirty="0" smtClean="0"/>
              <a:t>right</a:t>
            </a:r>
            <a:r>
              <a:rPr lang="en-US" dirty="0" smtClean="0"/>
              <a:t> child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Each node is the root of a </a:t>
            </a:r>
            <a:r>
              <a:rPr lang="en-US" dirty="0" err="1" smtClean="0"/>
              <a:t>subtree</a:t>
            </a:r>
            <a:r>
              <a:rPr lang="en-US" dirty="0" smtClean="0"/>
              <a:t> (left and right subtrees)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Trees</a:t>
            </a:r>
          </a:p>
        </p:txBody>
      </p:sp>
      <p:sp>
        <p:nvSpPr>
          <p:cNvPr id="6149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Can be shown pictorially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Parent, left child, right child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Node represented as a circle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Circle labeled by the node</a:t>
            </a:r>
          </a:p>
          <a:p>
            <a:pPr lvl="0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Directed edges (directed branches)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A79897-1B69-4F8C-8996-4F1AC9F61E41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10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Drawing Binary Trees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Root node is drawn at the top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dirty="0" smtClean="0"/>
              <a:t>Left child of the root node (if any) is drawn below and to the left of the root node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dirty="0" smtClean="0"/>
              <a:t>Right child of the root node (if any) is drawn below and to the right of the root node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1DB61A-7B0B-4E64-B734-1372BDE2733A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7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11C6AA-B932-4E9D-8DE9-536D0278139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Trees: Examples</a:t>
            </a:r>
          </a:p>
        </p:txBody>
      </p:sp>
      <p:pic>
        <p:nvPicPr>
          <p:cNvPr id="820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003" y="2133600"/>
            <a:ext cx="789886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Implementing Binary </a:t>
            </a:r>
            <a:r>
              <a:rPr lang="en-US" dirty="0" smtClean="0"/>
              <a:t>Search Trees</a:t>
            </a:r>
            <a:endParaRPr lang="en-US" dirty="0" smtClean="0"/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Binary </a:t>
            </a:r>
            <a:r>
              <a:rPr lang="en-US" dirty="0" smtClean="0"/>
              <a:t>Search Tree </a:t>
            </a:r>
            <a:r>
              <a:rPr lang="en-US" dirty="0" smtClean="0"/>
              <a:t>Traversal Algorithms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Binary </a:t>
            </a:r>
            <a:r>
              <a:rPr lang="en-US" dirty="0" smtClean="0"/>
              <a:t>Search Trees </a:t>
            </a:r>
            <a:r>
              <a:rPr lang="en-US" dirty="0" smtClean="0"/>
              <a:t>Building Algorithms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Binary </a:t>
            </a:r>
            <a:r>
              <a:rPr lang="en-US" dirty="0" smtClean="0"/>
              <a:t>Search Trees </a:t>
            </a:r>
            <a:r>
              <a:rPr lang="en-US" dirty="0" smtClean="0"/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At any level </a:t>
            </a:r>
            <a:r>
              <a:rPr lang="en-US" i="1" dirty="0" smtClean="0"/>
              <a:t>n</a:t>
            </a:r>
            <a:r>
              <a:rPr lang="en-US" dirty="0" smtClean="0"/>
              <a:t>, a binary tree contain from 1 to 2</a:t>
            </a:r>
            <a:r>
              <a:rPr lang="en-US" i="1" baseline="30000" dirty="0" smtClean="0"/>
              <a:t>n</a:t>
            </a:r>
            <a:r>
              <a:rPr lang="en-US" dirty="0" smtClean="0"/>
              <a:t> nodes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density</a:t>
            </a:r>
            <a:r>
              <a:rPr lang="en-US" dirty="0" smtClean="0"/>
              <a:t> of a tree is a measure of the size of a tree (number of nodes) relative to the depth of the tree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2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Dense trees are good because they allow the storage of a large collection of data and maintain efficient access to the data (due to the shorter paths)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and Max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maximum depth in a tree with </a:t>
            </a:r>
            <a:r>
              <a:rPr lang="en-US" i="1" dirty="0" smtClean="0"/>
              <a:t>N</a:t>
            </a:r>
            <a:r>
              <a:rPr lang="en-US" dirty="0" smtClean="0"/>
              <a:t> nodes is </a:t>
            </a:r>
            <a:r>
              <a:rPr lang="en-US" i="1" dirty="0" smtClean="0"/>
              <a:t>k = N-1</a:t>
            </a:r>
            <a:r>
              <a:rPr lang="en-US" dirty="0" smtClean="0"/>
              <a:t>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minimum depth in a tree with </a:t>
            </a:r>
            <a:r>
              <a:rPr lang="en-US" i="1" dirty="0" smtClean="0"/>
              <a:t>N</a:t>
            </a:r>
            <a:r>
              <a:rPr lang="en-US" dirty="0" smtClean="0"/>
              <a:t> nodes is </a:t>
            </a:r>
            <a:r>
              <a:rPr lang="en-US" i="1" dirty="0" smtClean="0"/>
              <a:t>k = log</a:t>
            </a:r>
            <a:r>
              <a:rPr lang="en-US" i="1" baseline="-25000" dirty="0" smtClean="0"/>
              <a:t>2</a:t>
            </a:r>
            <a:r>
              <a:rPr lang="en-US" i="1" dirty="0" smtClean="0"/>
              <a:t>(N)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Complete Binary Trees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Full Binary Trees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Height-Balanced (AVL) Trees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Binary Search Trees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complete binary tree</a:t>
            </a:r>
            <a:r>
              <a:rPr lang="en-US" dirty="0" smtClean="0"/>
              <a:t> of depth </a:t>
            </a:r>
            <a:r>
              <a:rPr lang="en-US" i="1" dirty="0" smtClean="0"/>
              <a:t>N</a:t>
            </a:r>
            <a:r>
              <a:rPr lang="en-US" dirty="0" smtClean="0"/>
              <a:t> is a binary tree in which each level 0 to </a:t>
            </a:r>
            <a:r>
              <a:rPr lang="en-US" i="1" dirty="0" smtClean="0"/>
              <a:t>N-1</a:t>
            </a:r>
            <a:r>
              <a:rPr lang="en-US" dirty="0" smtClean="0"/>
              <a:t> has a full set of nodes and all leaf nodes at level </a:t>
            </a:r>
            <a:r>
              <a:rPr lang="en-US" i="1" dirty="0" smtClean="0"/>
              <a:t>N</a:t>
            </a:r>
            <a:r>
              <a:rPr lang="en-US" dirty="0" smtClean="0"/>
              <a:t> occupy the leftmost positions in the tree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number of nodes </a:t>
            </a:r>
            <a:r>
              <a:rPr lang="en-US" i="1" dirty="0" smtClean="0"/>
              <a:t>N</a:t>
            </a:r>
            <a:r>
              <a:rPr lang="en-US" dirty="0" smtClean="0"/>
              <a:t> in a complete binary tree satisfies 2</a:t>
            </a:r>
            <a:r>
              <a:rPr lang="en-US" i="1" baseline="30000" dirty="0" smtClean="0"/>
              <a:t>k</a:t>
            </a:r>
            <a:r>
              <a:rPr lang="en-US" dirty="0" smtClean="0"/>
              <a:t> &lt;= </a:t>
            </a:r>
            <a:r>
              <a:rPr lang="en-US" i="1" dirty="0" smtClean="0"/>
              <a:t>N</a:t>
            </a:r>
            <a:r>
              <a:rPr lang="en-US" dirty="0" smtClean="0"/>
              <a:t> &lt; 2</a:t>
            </a:r>
            <a:r>
              <a:rPr lang="en-US" i="1" baseline="30000" dirty="0" smtClean="0"/>
              <a:t>k+1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785" y="3101276"/>
            <a:ext cx="2971429" cy="15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full binary tree</a:t>
            </a:r>
            <a:r>
              <a:rPr lang="en-US" dirty="0" smtClean="0"/>
              <a:t> is a binary tree in which every </a:t>
            </a:r>
            <a:r>
              <a:rPr lang="en-US" dirty="0" smtClean="0"/>
              <a:t>none-leaf </a:t>
            </a:r>
            <a:r>
              <a:rPr lang="en-US" dirty="0" smtClean="0"/>
              <a:t>node has two children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 full binary tree contains 2</a:t>
            </a:r>
            <a:r>
              <a:rPr lang="en-US" i="1" baseline="30000" dirty="0" smtClean="0"/>
              <a:t>N</a:t>
            </a:r>
            <a:r>
              <a:rPr lang="en-US" dirty="0" smtClean="0"/>
              <a:t> nodes at each level </a:t>
            </a:r>
            <a:r>
              <a:rPr lang="en-US" i="1" dirty="0" smtClean="0"/>
              <a:t>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number of nodes </a:t>
            </a:r>
            <a:r>
              <a:rPr lang="en-US" i="1" dirty="0" smtClean="0"/>
              <a:t>N</a:t>
            </a:r>
            <a:r>
              <a:rPr lang="en-US" dirty="0" smtClean="0"/>
              <a:t> in a full binary tree is </a:t>
            </a:r>
            <a:r>
              <a:rPr lang="en-US" i="1" dirty="0" smtClean="0"/>
              <a:t>N</a:t>
            </a:r>
            <a:r>
              <a:rPr lang="en-US" dirty="0" smtClean="0"/>
              <a:t> = 2</a:t>
            </a:r>
            <a:r>
              <a:rPr lang="en-US" i="1" baseline="30000" dirty="0" smtClean="0"/>
              <a:t>k+1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7023" y="3115562"/>
            <a:ext cx="3180953" cy="14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040F3B-B733-4AFE-9C82-A57F79803D0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789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Height-Balanced (AVL)Trees</a:t>
            </a:r>
            <a:endParaRPr lang="en-US" dirty="0" smtClean="0"/>
          </a:p>
        </p:txBody>
      </p:sp>
      <p:sp>
        <p:nvSpPr>
          <p:cNvPr id="3789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/>
            <a:r>
              <a:rPr lang="en-US" dirty="0" smtClean="0"/>
              <a:t>A height-balanced tree (or </a:t>
            </a:r>
            <a:r>
              <a:rPr lang="en-US" dirty="0" smtClean="0"/>
              <a:t>an </a:t>
            </a:r>
            <a:r>
              <a:rPr lang="en-US" dirty="0" smtClean="0"/>
              <a:t>AVL </a:t>
            </a:r>
            <a:r>
              <a:rPr lang="en-US" dirty="0" smtClean="0"/>
              <a:t>tree) </a:t>
            </a:r>
            <a:r>
              <a:rPr lang="en-US" dirty="0" smtClean="0"/>
              <a:t>is a binary search tree such that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The heights of the left and right subtrees of the root differ by at most one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The left and right subtrees of the root are AVL trees</a:t>
            </a:r>
          </a:p>
        </p:txBody>
      </p:sp>
      <p:pic>
        <p:nvPicPr>
          <p:cNvPr id="378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5381625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Height-Balanced (AVL)Trees</a:t>
            </a:r>
            <a:endParaRPr lang="en-US" dirty="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AVL </a:t>
            </a:r>
            <a:r>
              <a:rPr lang="en-US" dirty="0" smtClean="0"/>
              <a:t>tree:</a:t>
            </a:r>
            <a:endParaRPr lang="en-US" dirty="0" smtClean="0"/>
          </a:p>
          <a:p>
            <a:pPr lvl="1" eaLnBrk="1" hangingPunct="1"/>
            <a:r>
              <a:rPr lang="en-US" dirty="0" smtClean="0"/>
              <a:t>Resulting binary search is nearly balanced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Perfectly balanced binary tree</a:t>
            </a:r>
          </a:p>
          <a:p>
            <a:pPr lvl="1" eaLnBrk="1" hangingPunct="1"/>
            <a:r>
              <a:rPr lang="en-US" dirty="0" smtClean="0"/>
              <a:t>Heights of left and right subtrees of the root: equal</a:t>
            </a:r>
          </a:p>
          <a:p>
            <a:pPr lvl="1" eaLnBrk="1" hangingPunct="1"/>
            <a:r>
              <a:rPr lang="en-US" dirty="0" smtClean="0"/>
              <a:t>Left and right subtrees of the root are perfectly balanced binary trees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5B8A93-94F3-4B58-A35D-40BF49D994F4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6448" y="2667000"/>
            <a:ext cx="3305062" cy="202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03BA2-98D2-48E2-91E9-5D5405B2BA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Data </a:t>
            </a:r>
            <a:r>
              <a:rPr lang="en-US" dirty="0" smtClean="0"/>
              <a:t>in each </a:t>
            </a:r>
            <a:r>
              <a:rPr lang="en-US" dirty="0" smtClean="0"/>
              <a:t>node of a binary search tree is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Larger than the data in its left child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Smaller than the data in its right </a:t>
            </a:r>
            <a:r>
              <a:rPr lang="en-US" dirty="0" smtClean="0"/>
              <a:t>child</a:t>
            </a:r>
            <a:endParaRPr lang="en-US" dirty="0" smtClean="0"/>
          </a:p>
        </p:txBody>
      </p:sp>
      <p:pic>
        <p:nvPicPr>
          <p:cNvPr id="8" name="Content Placeholder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0781" y="2649927"/>
            <a:ext cx="3433437" cy="242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dirty="0" smtClean="0"/>
              <a:t>General Binary Trees vs. Binary </a:t>
            </a:r>
            <a:r>
              <a:rPr lang="en-US" dirty="0" smtClean="0"/>
              <a:t>Search Trees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A5E0A5-CC4B-49F5-AFF4-60F545550570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3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933" y="2445348"/>
            <a:ext cx="3565133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7675" y="2450485"/>
            <a:ext cx="3359649" cy="282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08FBD9-222F-437B-869C-51F81AA977E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tree terminology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about binary </a:t>
            </a:r>
            <a:r>
              <a:rPr lang="en-US" dirty="0" smtClean="0"/>
              <a:t>trees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Explore different types of binary trees including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0BEEB6-76CD-4B8D-A12D-17BE1DD90A0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</a:t>
            </a:r>
            <a:r>
              <a:rPr lang="en-US" dirty="0" smtClean="0"/>
              <a:t>Search </a:t>
            </a:r>
            <a:r>
              <a:rPr lang="en-US" dirty="0" smtClean="0"/>
              <a:t>Trees</a:t>
            </a:r>
            <a:endParaRPr 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binary search tree, </a:t>
            </a:r>
            <a:r>
              <a:rPr lang="en-US" i="1" dirty="0" smtClean="0"/>
              <a:t>T</a:t>
            </a:r>
            <a:r>
              <a:rPr lang="en-US" dirty="0" smtClean="0"/>
              <a:t>, is either empty or the following is true: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i="1" dirty="0" smtClean="0"/>
              <a:t>T</a:t>
            </a:r>
            <a:r>
              <a:rPr lang="en-US" dirty="0" smtClean="0"/>
              <a:t> has a special node called the root node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i="1" dirty="0" smtClean="0"/>
              <a:t>T</a:t>
            </a:r>
            <a:r>
              <a:rPr lang="en-US" dirty="0" smtClean="0"/>
              <a:t> has two sets of nodes, </a:t>
            </a:r>
            <a:r>
              <a:rPr lang="en-US" i="1" dirty="0" smtClean="0"/>
              <a:t>L</a:t>
            </a:r>
            <a:r>
              <a:rPr lang="en-US" i="1" baseline="-25000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T</a:t>
            </a:r>
            <a:r>
              <a:rPr lang="en-US" dirty="0" smtClean="0"/>
              <a:t> , called the left </a:t>
            </a:r>
            <a:r>
              <a:rPr lang="en-US" dirty="0" err="1" smtClean="0"/>
              <a:t>subtree</a:t>
            </a:r>
            <a:r>
              <a:rPr lang="en-US" dirty="0" smtClean="0"/>
              <a:t> and right </a:t>
            </a:r>
            <a:r>
              <a:rPr lang="en-US" dirty="0" err="1" smtClean="0"/>
              <a:t>subtree</a:t>
            </a:r>
            <a:r>
              <a:rPr lang="en-US" dirty="0" smtClean="0"/>
              <a:t> of T, respectively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The key in the root node is larger than every key in the left </a:t>
            </a:r>
            <a:r>
              <a:rPr lang="en-US" dirty="0" err="1" smtClean="0"/>
              <a:t>subtree</a:t>
            </a:r>
            <a:r>
              <a:rPr lang="en-US" dirty="0" smtClean="0"/>
              <a:t> and smaller than every key in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i="1" dirty="0" smtClean="0"/>
              <a:t>L</a:t>
            </a:r>
            <a:r>
              <a:rPr lang="en-US" i="1" baseline="-25000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T</a:t>
            </a:r>
            <a:r>
              <a:rPr lang="en-US" dirty="0" smtClean="0"/>
              <a:t> are binary search trees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2040DB-5AFF-4FAD-A633-B9F756C78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Binary Search Trees</a:t>
            </a:r>
            <a:endParaRPr 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003" y="2133600"/>
            <a:ext cx="789886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1- End</a:t>
            </a:r>
            <a:endParaRPr lang="en-US" dirty="0"/>
          </a:p>
        </p:txBody>
      </p:sp>
      <p:pic>
        <p:nvPicPr>
          <p:cNvPr id="236555" name="Picture 11" descr="Sto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40138" y="2749550"/>
            <a:ext cx="2320925" cy="2230438"/>
          </a:xfrm>
          <a:noFill/>
          <a:ln/>
        </p:spPr>
      </p:pic>
      <p:pic>
        <p:nvPicPr>
          <p:cNvPr id="236557" name="Picture 13" descr="Smil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343400" y="3429000"/>
            <a:ext cx="949325" cy="909638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3902D700-D333-4169-A86D-65435E8C3FB7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tree is a nonlinear , two-dimensional data structure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 tree consists of nodes and branches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39689"/>
            <a:ext cx="4038600" cy="224698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b="1" dirty="0" smtClean="0"/>
              <a:t>tree</a:t>
            </a:r>
            <a:r>
              <a:rPr lang="en-US" dirty="0" smtClean="0"/>
              <a:t> structure is characterized as a set of </a:t>
            </a:r>
            <a:r>
              <a:rPr lang="en-US" b="1" dirty="0" smtClean="0"/>
              <a:t>nodes</a:t>
            </a:r>
            <a:r>
              <a:rPr lang="en-US" dirty="0" smtClean="0"/>
              <a:t> that originates from a unique starting node called the </a:t>
            </a:r>
            <a:r>
              <a:rPr lang="en-US" b="1" dirty="0" smtClean="0"/>
              <a:t>root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Node A is the root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39689"/>
            <a:ext cx="4038600" cy="22469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node may be considered a </a:t>
            </a:r>
            <a:r>
              <a:rPr lang="en-US" b="1" dirty="0" smtClean="0"/>
              <a:t>parent</a:t>
            </a:r>
            <a:r>
              <a:rPr lang="en-US" dirty="0" smtClean="0"/>
              <a:t> of 0, 1, 2, or more </a:t>
            </a:r>
            <a:r>
              <a:rPr lang="en-US" b="1" dirty="0" smtClean="0"/>
              <a:t>children</a:t>
            </a:r>
            <a:r>
              <a:rPr lang="en-US" dirty="0" smtClean="0"/>
              <a:t> nodes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Node B is the parent node of nodes E and F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Node J is a child node of node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2739689"/>
            <a:ext cx="4038600" cy="224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node with 0 children is called a </a:t>
            </a:r>
            <a:r>
              <a:rPr lang="en-US" b="1" dirty="0" smtClean="0"/>
              <a:t>leaf</a:t>
            </a:r>
            <a:r>
              <a:rPr lang="en-US" dirty="0" smtClean="0"/>
              <a:t> node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Nodes E, G, H, I, and J are leaf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2739689"/>
            <a:ext cx="4038600" cy="224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The children of a node and children of these children are called </a:t>
            </a:r>
            <a:r>
              <a:rPr lang="en-US" b="1" dirty="0" smtClean="0"/>
              <a:t>descendants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The descendants of node B are nodes E, F, I, and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2739689"/>
            <a:ext cx="4038600" cy="224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The parents and grandparents of a node are called its </a:t>
            </a:r>
            <a:r>
              <a:rPr lang="en-US" b="1" dirty="0" smtClean="0"/>
              <a:t>ancestors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The ancestors of node F are nodes B and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089977-B30E-43D4-BBBB-4DD1578A5F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" name="Content Placeholder 7" descr="general-tre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2739689"/>
            <a:ext cx="4038600" cy="224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On-screen Show (4:3)</PresentationFormat>
  <Paragraphs>153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Design</vt:lpstr>
      <vt:lpstr>1_Default Design</vt:lpstr>
      <vt:lpstr>2_Default Design</vt:lpstr>
      <vt:lpstr>Binary Trees</vt:lpstr>
      <vt:lpstr>Chapter Contents</vt:lpstr>
      <vt:lpstr>Objectives</vt:lpstr>
      <vt:lpstr>Trees</vt:lpstr>
      <vt:lpstr>Trees</vt:lpstr>
      <vt:lpstr>Trees Terminology</vt:lpstr>
      <vt:lpstr>Trees Terminology</vt:lpstr>
      <vt:lpstr>Trees Terminology</vt:lpstr>
      <vt:lpstr>Trees Terminology</vt:lpstr>
      <vt:lpstr>Trees Terminology</vt:lpstr>
      <vt:lpstr>Trees Terminology</vt:lpstr>
      <vt:lpstr>Trees Terminology</vt:lpstr>
      <vt:lpstr>Trees Terminology</vt:lpstr>
      <vt:lpstr>Binary Trees</vt:lpstr>
      <vt:lpstr>Binary Trees</vt:lpstr>
      <vt:lpstr>Binary Trees</vt:lpstr>
      <vt:lpstr>Binary Trees</vt:lpstr>
      <vt:lpstr>Drawing Binary Trees</vt:lpstr>
      <vt:lpstr>Binary Trees: Examples</vt:lpstr>
      <vt:lpstr>Binary Trees</vt:lpstr>
      <vt:lpstr>Binary Trees</vt:lpstr>
      <vt:lpstr>Min and Max Depth</vt:lpstr>
      <vt:lpstr>Types of Binary Trees</vt:lpstr>
      <vt:lpstr>Complete Binary Trees</vt:lpstr>
      <vt:lpstr>Full Binary Trees</vt:lpstr>
      <vt:lpstr>Height-Balanced (AVL)Trees</vt:lpstr>
      <vt:lpstr>Height-Balanced (AVL)Trees</vt:lpstr>
      <vt:lpstr>Binary Search Trees</vt:lpstr>
      <vt:lpstr>General Binary Trees vs. Binary Search Trees</vt:lpstr>
      <vt:lpstr>Binary Search Trees</vt:lpstr>
      <vt:lpstr>Building Binary Search Trees</vt:lpstr>
      <vt:lpstr>Section 1-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199</cp:revision>
  <dcterms:created xsi:type="dcterms:W3CDTF">2009-05-28T23:25:02Z</dcterms:created>
  <dcterms:modified xsi:type="dcterms:W3CDTF">2010-11-21T15:38:54Z</dcterms:modified>
</cp:coreProperties>
</file>