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 id="2147483649" r:id="rId2"/>
    <p:sldMasterId id="2147483672" r:id="rId3"/>
  </p:sldMasterIdLst>
  <p:notesMasterIdLst>
    <p:notesMasterId r:id="rId54"/>
  </p:notesMasterIdLst>
  <p:handoutMasterIdLst>
    <p:handoutMasterId r:id="rId55"/>
  </p:handoutMasterIdLst>
  <p:sldIdLst>
    <p:sldId id="256" r:id="rId4"/>
    <p:sldId id="334" r:id="rId5"/>
    <p:sldId id="335" r:id="rId6"/>
    <p:sldId id="378" r:id="rId7"/>
    <p:sldId id="374" r:id="rId8"/>
    <p:sldId id="375" r:id="rId9"/>
    <p:sldId id="376" r:id="rId10"/>
    <p:sldId id="379" r:id="rId11"/>
    <p:sldId id="367" r:id="rId12"/>
    <p:sldId id="385" r:id="rId13"/>
    <p:sldId id="384" r:id="rId14"/>
    <p:sldId id="387" r:id="rId15"/>
    <p:sldId id="386" r:id="rId16"/>
    <p:sldId id="388" r:id="rId17"/>
    <p:sldId id="390" r:id="rId18"/>
    <p:sldId id="265" r:id="rId19"/>
    <p:sldId id="393" r:id="rId20"/>
    <p:sldId id="266" r:id="rId21"/>
    <p:sldId id="392" r:id="rId22"/>
    <p:sldId id="394" r:id="rId23"/>
    <p:sldId id="268" r:id="rId24"/>
    <p:sldId id="395" r:id="rId25"/>
    <p:sldId id="397" r:id="rId26"/>
    <p:sldId id="396" r:id="rId27"/>
    <p:sldId id="398" r:id="rId28"/>
    <p:sldId id="399" r:id="rId29"/>
    <p:sldId id="418" r:id="rId30"/>
    <p:sldId id="417" r:id="rId31"/>
    <p:sldId id="414" r:id="rId32"/>
    <p:sldId id="416" r:id="rId33"/>
    <p:sldId id="419" r:id="rId34"/>
    <p:sldId id="404" r:id="rId35"/>
    <p:sldId id="405" r:id="rId36"/>
    <p:sldId id="406" r:id="rId37"/>
    <p:sldId id="403" r:id="rId38"/>
    <p:sldId id="411" r:id="rId39"/>
    <p:sldId id="412" r:id="rId40"/>
    <p:sldId id="407" r:id="rId41"/>
    <p:sldId id="408" r:id="rId42"/>
    <p:sldId id="409" r:id="rId43"/>
    <p:sldId id="413" r:id="rId44"/>
    <p:sldId id="410" r:id="rId45"/>
    <p:sldId id="421" r:id="rId46"/>
    <p:sldId id="422" r:id="rId47"/>
    <p:sldId id="423" r:id="rId48"/>
    <p:sldId id="424" r:id="rId49"/>
    <p:sldId id="420" r:id="rId50"/>
    <p:sldId id="425" r:id="rId51"/>
    <p:sldId id="426" r:id="rId52"/>
    <p:sldId id="365"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05" autoAdjust="0"/>
  </p:normalViewPr>
  <p:slideViewPr>
    <p:cSldViewPr>
      <p:cViewPr varScale="1">
        <p:scale>
          <a:sx n="100" d="100"/>
          <a:sy n="100" d="100"/>
        </p:scale>
        <p:origin x="-21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2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dirty="0"/>
            </a:lvl1pPr>
          </a:lstStyle>
          <a:p>
            <a:pPr>
              <a:defRPr/>
            </a:pPr>
            <a:endParaRPr lang="en-US"/>
          </a:p>
        </p:txBody>
      </p:sp>
      <p:sp>
        <p:nvSpPr>
          <p:cNvPr id="1075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E8D85F2E-407F-4DD5-BE35-9C0AC01E299A}" type="datetimeFigureOut">
              <a:rPr lang="en-US"/>
              <a:pPr>
                <a:defRPr/>
              </a:pPr>
              <a:t>11/28/2010</a:t>
            </a:fld>
            <a:endParaRPr lang="en-US" dirty="0"/>
          </a:p>
        </p:txBody>
      </p:sp>
      <p:sp>
        <p:nvSpPr>
          <p:cNvPr id="1075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dirty="0"/>
            </a:lvl1pPr>
          </a:lstStyle>
          <a:p>
            <a:pPr>
              <a:defRPr/>
            </a:pPr>
            <a:endParaRPr lang="en-US"/>
          </a:p>
        </p:txBody>
      </p:sp>
      <p:sp>
        <p:nvSpPr>
          <p:cNvPr id="1075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6EE1D411-1759-4C81-ADDE-470D6E6CC3E2}"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vl1pPr>
          </a:lstStyle>
          <a:p>
            <a:pPr>
              <a:defRPr/>
            </a:pPr>
            <a:endParaRPr lang="en-US"/>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37D5EE7-F27C-44EC-A17A-187B3571D061}"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F7F5C1F2-5AD6-4982-AB24-345A0E3BC9A2}" type="slidenum">
              <a:rPr lang="en-US" smtClean="0"/>
              <a:pPr/>
              <a:t>1</a:t>
            </a:fld>
            <a:endParaRPr lang="en-US" smtClean="0"/>
          </a:p>
        </p:txBody>
      </p:sp>
      <p:sp>
        <p:nvSpPr>
          <p:cNvPr id="7475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7F195AF0-7808-489A-87FF-5650D798744E}" type="slidenum">
              <a:rPr lang="en-US" sz="1200"/>
              <a:pPr algn="r" eaLnBrk="0" hangingPunct="0"/>
              <a:t>1</a:t>
            </a:fld>
            <a:endParaRPr lang="en-US" sz="1200"/>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p:spPr>
        <p:txBody>
          <a:bodyPr/>
          <a:lstStyle/>
          <a:p>
            <a:pPr eaLnBrk="1" hangingPunct="1"/>
            <a:endParaRPr lang="es-EC"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6CF74D1-E4B9-4B46-B824-0FF20AA14B92}" type="slidenum">
              <a:rPr lang="en-US" smtClean="0"/>
              <a:pPr/>
              <a:t>3</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0563"/>
            <a:ext cx="4556125" cy="34178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770553-5FF8-4094-977B-920CE0B5495A}" type="slidenum">
              <a:rPr lang="en-US" smtClean="0">
                <a:solidFill>
                  <a:prstClr val="black"/>
                </a:solidFill>
              </a:rPr>
              <a:pPr/>
              <a:t>50</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Data Structures Using C++ 2E</a:t>
            </a:r>
          </a:p>
        </p:txBody>
      </p:sp>
      <p:sp>
        <p:nvSpPr>
          <p:cNvPr id="5" name="Rectangle 6"/>
          <p:cNvSpPr>
            <a:spLocks noGrp="1" noChangeArrowheads="1"/>
          </p:cNvSpPr>
          <p:nvPr>
            <p:ph type="sldNum" sz="quarter" idx="11"/>
          </p:nvPr>
        </p:nvSpPr>
        <p:spPr>
          <a:ln/>
        </p:spPr>
        <p:txBody>
          <a:bodyPr/>
          <a:lstStyle>
            <a:lvl1pPr>
              <a:defRPr/>
            </a:lvl1pPr>
          </a:lstStyle>
          <a:p>
            <a:pPr>
              <a:defRPr/>
            </a:pPr>
            <a:fld id="{96BE1DB2-3FBE-403B-A007-05F36AF7330D}"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Data Structures Using C++ 2E</a:t>
            </a:r>
          </a:p>
        </p:txBody>
      </p:sp>
      <p:sp>
        <p:nvSpPr>
          <p:cNvPr id="5" name="Rectangle 6"/>
          <p:cNvSpPr>
            <a:spLocks noGrp="1" noChangeArrowheads="1"/>
          </p:cNvSpPr>
          <p:nvPr>
            <p:ph type="sldNum" sz="quarter" idx="11"/>
          </p:nvPr>
        </p:nvSpPr>
        <p:spPr>
          <a:ln/>
        </p:spPr>
        <p:txBody>
          <a:bodyPr/>
          <a:lstStyle>
            <a:lvl1pPr>
              <a:defRPr/>
            </a:lvl1pPr>
          </a:lstStyle>
          <a:p>
            <a:pPr>
              <a:defRPr/>
            </a:pPr>
            <a:fld id="{85AC3FAC-BB92-449F-990F-5CCF5243E1A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Data Structures Using C++ 2E</a:t>
            </a:r>
          </a:p>
        </p:txBody>
      </p:sp>
      <p:sp>
        <p:nvSpPr>
          <p:cNvPr id="5" name="Rectangle 6"/>
          <p:cNvSpPr>
            <a:spLocks noGrp="1" noChangeArrowheads="1"/>
          </p:cNvSpPr>
          <p:nvPr>
            <p:ph type="sldNum" sz="quarter" idx="11"/>
          </p:nvPr>
        </p:nvSpPr>
        <p:spPr>
          <a:ln/>
        </p:spPr>
        <p:txBody>
          <a:bodyPr/>
          <a:lstStyle>
            <a:lvl1pPr>
              <a:defRPr/>
            </a:lvl1pPr>
          </a:lstStyle>
          <a:p>
            <a:pPr>
              <a:defRPr/>
            </a:pPr>
            <a:fld id="{A45657D5-D1EE-4981-B885-E01BE725196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 Data Structures Using C++ 2E</a:t>
            </a: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9631D6C9-5CF8-4285-B3D8-F565A8952EC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 Data Structures Using C++ 2E</a:t>
            </a: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3B129FA4-93DD-489D-A7F1-FCE15046F18D}"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 Data Structures Using C++ 2E</a:t>
            </a: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621F7F78-838A-4653-AE54-96FF28872CFA}" type="slidenum">
              <a:rPr lang="en-US"/>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 Data Structures Using C++ 2E</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7E5052B3-4D95-4AD8-8939-9A8F54EFBDA8}"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ftr" sz="quarter" idx="10"/>
          </p:nvPr>
        </p:nvSpPr>
        <p:spPr>
          <a:ln/>
        </p:spPr>
        <p:txBody>
          <a:bodyPr/>
          <a:lstStyle>
            <a:lvl1pPr>
              <a:defRPr/>
            </a:lvl1pPr>
          </a:lstStyle>
          <a:p>
            <a:pPr>
              <a:defRPr/>
            </a:pPr>
            <a:r>
              <a:rPr lang="en-US" smtClean="0"/>
              <a:t> Data Structures Using C++ 2E</a:t>
            </a:r>
            <a:endParaRPr lang="en-US"/>
          </a:p>
        </p:txBody>
      </p:sp>
      <p:sp>
        <p:nvSpPr>
          <p:cNvPr id="8" name="Rectangle 7"/>
          <p:cNvSpPr>
            <a:spLocks noGrp="1" noChangeArrowheads="1"/>
          </p:cNvSpPr>
          <p:nvPr>
            <p:ph type="sldNum" sz="quarter" idx="11"/>
          </p:nvPr>
        </p:nvSpPr>
        <p:spPr>
          <a:ln/>
        </p:spPr>
        <p:txBody>
          <a:bodyPr/>
          <a:lstStyle>
            <a:lvl1pPr>
              <a:defRPr/>
            </a:lvl1pPr>
          </a:lstStyle>
          <a:p>
            <a:pPr>
              <a:defRPr/>
            </a:pPr>
            <a:fld id="{79D3C6D6-3E7D-4E14-B3F5-BA892AE92D3B}"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r>
              <a:rPr lang="en-US" smtClean="0"/>
              <a:t> Data Structures Using C++ 2E</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658CB77B-7781-451D-A54E-A808D25DF805}"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a:spLocks noGrp="1" noChangeArrowheads="1"/>
          </p:cNvSpPr>
          <p:nvPr>
            <p:ph type="ftr" sz="quarter" idx="10"/>
          </p:nvPr>
        </p:nvSpPr>
        <p:spPr>
          <a:ln/>
        </p:spPr>
        <p:txBody>
          <a:bodyPr/>
          <a:lstStyle>
            <a:lvl1pPr>
              <a:defRPr/>
            </a:lvl1pPr>
          </a:lstStyle>
          <a:p>
            <a:pPr>
              <a:defRPr/>
            </a:pPr>
            <a:r>
              <a:rPr lang="en-US" smtClean="0"/>
              <a:t> Data Structures Using C++ 2E</a:t>
            </a:r>
            <a:endParaRPr lang="en-US"/>
          </a:p>
        </p:txBody>
      </p:sp>
      <p:sp>
        <p:nvSpPr>
          <p:cNvPr id="3" name="Rectangle 2"/>
          <p:cNvSpPr>
            <a:spLocks noGrp="1" noChangeArrowheads="1"/>
          </p:cNvSpPr>
          <p:nvPr>
            <p:ph type="sldNum" sz="quarter" idx="11"/>
          </p:nvPr>
        </p:nvSpPr>
        <p:spPr>
          <a:ln/>
        </p:spPr>
        <p:txBody>
          <a:bodyPr/>
          <a:lstStyle>
            <a:lvl1pPr>
              <a:defRPr/>
            </a:lvl1pPr>
          </a:lstStyle>
          <a:p>
            <a:pPr>
              <a:defRPr/>
            </a:pPr>
            <a:fld id="{4FD53F4F-038A-4E84-B0A3-381B7DDF3264}"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 Data Structures Using C++ 2E</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94261847-EC8B-44D4-A4AC-1186CCA5C7E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 Data Structures Using C++ 2E</a:t>
            </a:r>
          </a:p>
        </p:txBody>
      </p:sp>
      <p:sp>
        <p:nvSpPr>
          <p:cNvPr id="5" name="Rectangle 6"/>
          <p:cNvSpPr>
            <a:spLocks noGrp="1" noChangeArrowheads="1"/>
          </p:cNvSpPr>
          <p:nvPr>
            <p:ph type="sldNum" sz="quarter" idx="11"/>
          </p:nvPr>
        </p:nvSpPr>
        <p:spPr>
          <a:ln/>
        </p:spPr>
        <p:txBody>
          <a:bodyPr/>
          <a:lstStyle>
            <a:lvl1pPr>
              <a:defRPr/>
            </a:lvl1pPr>
          </a:lstStyle>
          <a:p>
            <a:pPr>
              <a:defRPr/>
            </a:pPr>
            <a:fld id="{AE089977-B30E-43D4-BBBB-4DD1578A5FFE}"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smtClean="0"/>
              <a:t> Data Structures Using C++ 2E</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61811EE1-8289-4066-8126-7D23BA2C5607}"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 Data Structures Using C++ 2E</a:t>
            </a: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2B50DA47-A704-4000-B440-881FF706B160}"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pPr>
              <a:defRPr/>
            </a:pPr>
            <a:r>
              <a:rPr lang="en-US" smtClean="0"/>
              <a:t> Data Structures Using C++ 2E</a:t>
            </a:r>
            <a:endParaRPr lang="en-US"/>
          </a:p>
        </p:txBody>
      </p:sp>
      <p:sp>
        <p:nvSpPr>
          <p:cNvPr id="5" name="Rectangle 4"/>
          <p:cNvSpPr>
            <a:spLocks noGrp="1" noChangeArrowheads="1"/>
          </p:cNvSpPr>
          <p:nvPr>
            <p:ph type="sldNum" sz="quarter" idx="11"/>
          </p:nvPr>
        </p:nvSpPr>
        <p:spPr>
          <a:ln/>
        </p:spPr>
        <p:txBody>
          <a:bodyPr/>
          <a:lstStyle>
            <a:lvl1pPr>
              <a:defRPr/>
            </a:lvl1pPr>
          </a:lstStyle>
          <a:p>
            <a:pPr>
              <a:defRPr/>
            </a:pPr>
            <a:fld id="{841CE9EA-5BD4-4BBC-B6DC-4F9E49AB5961}"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Data Structures Using C++ 2E</a:t>
            </a:r>
          </a:p>
        </p:txBody>
      </p:sp>
      <p:sp>
        <p:nvSpPr>
          <p:cNvPr id="5" name="Rectangle 6"/>
          <p:cNvSpPr>
            <a:spLocks noGrp="1" noChangeArrowheads="1"/>
          </p:cNvSpPr>
          <p:nvPr>
            <p:ph type="sldNum" sz="quarter" idx="11"/>
          </p:nvPr>
        </p:nvSpPr>
        <p:spPr>
          <a:ln/>
        </p:spPr>
        <p:txBody>
          <a:bodyPr/>
          <a:lstStyle>
            <a:lvl1pPr>
              <a:defRPr/>
            </a:lvl1pPr>
          </a:lstStyle>
          <a:p>
            <a:pPr>
              <a:defRPr/>
            </a:pPr>
            <a:fld id="{C16D4D4E-A248-42E4-9D60-1B43A465DCA7}"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Data Structures Using C++ 2E</a:t>
            </a:r>
          </a:p>
        </p:txBody>
      </p:sp>
      <p:sp>
        <p:nvSpPr>
          <p:cNvPr id="5" name="Rectangle 6"/>
          <p:cNvSpPr>
            <a:spLocks noGrp="1" noChangeArrowheads="1"/>
          </p:cNvSpPr>
          <p:nvPr>
            <p:ph type="sldNum" sz="quarter" idx="11"/>
          </p:nvPr>
        </p:nvSpPr>
        <p:spPr>
          <a:ln/>
        </p:spPr>
        <p:txBody>
          <a:bodyPr/>
          <a:lstStyle>
            <a:lvl1pPr>
              <a:defRPr/>
            </a:lvl1pPr>
          </a:lstStyle>
          <a:p>
            <a:pPr>
              <a:defRPr/>
            </a:pPr>
            <a:fld id="{FE2AC205-A717-4772-AB68-2B047AE87BF9}"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Data Structures Using C++ 2E</a:t>
            </a:r>
          </a:p>
        </p:txBody>
      </p:sp>
      <p:sp>
        <p:nvSpPr>
          <p:cNvPr id="5" name="Rectangle 6"/>
          <p:cNvSpPr>
            <a:spLocks noGrp="1" noChangeArrowheads="1"/>
          </p:cNvSpPr>
          <p:nvPr>
            <p:ph type="sldNum" sz="quarter" idx="11"/>
          </p:nvPr>
        </p:nvSpPr>
        <p:spPr>
          <a:ln/>
        </p:spPr>
        <p:txBody>
          <a:bodyPr/>
          <a:lstStyle>
            <a:lvl1pPr>
              <a:defRPr/>
            </a:lvl1pPr>
          </a:lstStyle>
          <a:p>
            <a:pPr>
              <a:defRPr/>
            </a:pPr>
            <a:fld id="{50C4026C-C44C-45C6-A3C0-5FB935C93D9F}"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Data Structures Using C++ 2E</a:t>
            </a:r>
          </a:p>
        </p:txBody>
      </p:sp>
      <p:sp>
        <p:nvSpPr>
          <p:cNvPr id="6" name="Rectangle 6"/>
          <p:cNvSpPr>
            <a:spLocks noGrp="1" noChangeArrowheads="1"/>
          </p:cNvSpPr>
          <p:nvPr>
            <p:ph type="sldNum" sz="quarter" idx="11"/>
          </p:nvPr>
        </p:nvSpPr>
        <p:spPr>
          <a:ln/>
        </p:spPr>
        <p:txBody>
          <a:bodyPr/>
          <a:lstStyle>
            <a:lvl1pPr>
              <a:defRPr/>
            </a:lvl1pPr>
          </a:lstStyle>
          <a:p>
            <a:pPr>
              <a:defRPr/>
            </a:pPr>
            <a:fld id="{95D31816-14A3-4E76-A5D2-30BDB90B0BF6}"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Data Structures Using C++ 2E</a:t>
            </a:r>
          </a:p>
        </p:txBody>
      </p:sp>
      <p:sp>
        <p:nvSpPr>
          <p:cNvPr id="8" name="Rectangle 6"/>
          <p:cNvSpPr>
            <a:spLocks noGrp="1" noChangeArrowheads="1"/>
          </p:cNvSpPr>
          <p:nvPr>
            <p:ph type="sldNum" sz="quarter" idx="11"/>
          </p:nvPr>
        </p:nvSpPr>
        <p:spPr>
          <a:ln/>
        </p:spPr>
        <p:txBody>
          <a:bodyPr/>
          <a:lstStyle>
            <a:lvl1pPr>
              <a:defRPr/>
            </a:lvl1pPr>
          </a:lstStyle>
          <a:p>
            <a:pPr>
              <a:defRPr/>
            </a:pPr>
            <a:fld id="{73CA1C65-2674-403D-B4BD-627EB3A5ACB9}"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Data Structures Using C++ 2E</a:t>
            </a:r>
          </a:p>
        </p:txBody>
      </p:sp>
      <p:sp>
        <p:nvSpPr>
          <p:cNvPr id="4" name="Rectangle 6"/>
          <p:cNvSpPr>
            <a:spLocks noGrp="1" noChangeArrowheads="1"/>
          </p:cNvSpPr>
          <p:nvPr>
            <p:ph type="sldNum" sz="quarter" idx="11"/>
          </p:nvPr>
        </p:nvSpPr>
        <p:spPr>
          <a:ln/>
        </p:spPr>
        <p:txBody>
          <a:bodyPr/>
          <a:lstStyle>
            <a:lvl1pPr>
              <a:defRPr/>
            </a:lvl1pPr>
          </a:lstStyle>
          <a:p>
            <a:pPr>
              <a:defRPr/>
            </a:pPr>
            <a:fld id="{CEA15B3A-7F86-445C-8BB6-4CFDA87B760A}"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Data Structures Using C++ 2E</a:t>
            </a:r>
          </a:p>
        </p:txBody>
      </p:sp>
      <p:sp>
        <p:nvSpPr>
          <p:cNvPr id="3" name="Rectangle 6"/>
          <p:cNvSpPr>
            <a:spLocks noGrp="1" noChangeArrowheads="1"/>
          </p:cNvSpPr>
          <p:nvPr>
            <p:ph type="sldNum" sz="quarter" idx="11"/>
          </p:nvPr>
        </p:nvSpPr>
        <p:spPr>
          <a:ln/>
        </p:spPr>
        <p:txBody>
          <a:bodyPr/>
          <a:lstStyle>
            <a:lvl1pPr>
              <a:defRPr/>
            </a:lvl1pPr>
          </a:lstStyle>
          <a:p>
            <a:pPr>
              <a:defRPr/>
            </a:pPr>
            <a:fld id="{29ECC881-69CD-487B-9BC6-82DAEB0F9972}"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 Data Structures Using C++ 2E</a:t>
            </a:r>
          </a:p>
        </p:txBody>
      </p:sp>
      <p:sp>
        <p:nvSpPr>
          <p:cNvPr id="5" name="Rectangle 6"/>
          <p:cNvSpPr>
            <a:spLocks noGrp="1" noChangeArrowheads="1"/>
          </p:cNvSpPr>
          <p:nvPr>
            <p:ph type="sldNum" sz="quarter" idx="11"/>
          </p:nvPr>
        </p:nvSpPr>
        <p:spPr>
          <a:ln/>
        </p:spPr>
        <p:txBody>
          <a:bodyPr/>
          <a:lstStyle>
            <a:lvl1pPr>
              <a:defRPr/>
            </a:lvl1pPr>
          </a:lstStyle>
          <a:p>
            <a:pPr>
              <a:defRPr/>
            </a:pPr>
            <a:fld id="{1E1AE4C5-5D22-4EBA-9284-52336B41AD0A}"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Data Structures Using C++ 2E</a:t>
            </a:r>
          </a:p>
        </p:txBody>
      </p:sp>
      <p:sp>
        <p:nvSpPr>
          <p:cNvPr id="6" name="Rectangle 6"/>
          <p:cNvSpPr>
            <a:spLocks noGrp="1" noChangeArrowheads="1"/>
          </p:cNvSpPr>
          <p:nvPr>
            <p:ph type="sldNum" sz="quarter" idx="11"/>
          </p:nvPr>
        </p:nvSpPr>
        <p:spPr>
          <a:ln/>
        </p:spPr>
        <p:txBody>
          <a:bodyPr/>
          <a:lstStyle>
            <a:lvl1pPr>
              <a:defRPr/>
            </a:lvl1pPr>
          </a:lstStyle>
          <a:p>
            <a:pPr>
              <a:defRPr/>
            </a:pPr>
            <a:fld id="{FAF15958-C688-4ACD-BEC7-1B770814A84C}"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Data Structures Using C++ 2E</a:t>
            </a:r>
          </a:p>
        </p:txBody>
      </p:sp>
      <p:sp>
        <p:nvSpPr>
          <p:cNvPr id="6" name="Rectangle 6"/>
          <p:cNvSpPr>
            <a:spLocks noGrp="1" noChangeArrowheads="1"/>
          </p:cNvSpPr>
          <p:nvPr>
            <p:ph type="sldNum" sz="quarter" idx="11"/>
          </p:nvPr>
        </p:nvSpPr>
        <p:spPr>
          <a:ln/>
        </p:spPr>
        <p:txBody>
          <a:bodyPr/>
          <a:lstStyle>
            <a:lvl1pPr>
              <a:defRPr/>
            </a:lvl1pPr>
          </a:lstStyle>
          <a:p>
            <a:pPr>
              <a:defRPr/>
            </a:pPr>
            <a:fld id="{8382BB59-922A-4140-B7ED-E4A856804739}"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Data Structures Using C++ 2E</a:t>
            </a:r>
          </a:p>
        </p:txBody>
      </p:sp>
      <p:sp>
        <p:nvSpPr>
          <p:cNvPr id="5" name="Rectangle 6"/>
          <p:cNvSpPr>
            <a:spLocks noGrp="1" noChangeArrowheads="1"/>
          </p:cNvSpPr>
          <p:nvPr>
            <p:ph type="sldNum" sz="quarter" idx="11"/>
          </p:nvPr>
        </p:nvSpPr>
        <p:spPr>
          <a:ln/>
        </p:spPr>
        <p:txBody>
          <a:bodyPr/>
          <a:lstStyle>
            <a:lvl1pPr>
              <a:defRPr/>
            </a:lvl1pPr>
          </a:lstStyle>
          <a:p>
            <a:pPr>
              <a:defRPr/>
            </a:pPr>
            <a:fld id="{D7AF6E01-E043-4ED4-B34C-C9B99F96EDAE}"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Data Structures Using C++ 2E</a:t>
            </a:r>
          </a:p>
        </p:txBody>
      </p:sp>
      <p:sp>
        <p:nvSpPr>
          <p:cNvPr id="5" name="Rectangle 6"/>
          <p:cNvSpPr>
            <a:spLocks noGrp="1" noChangeArrowheads="1"/>
          </p:cNvSpPr>
          <p:nvPr>
            <p:ph type="sldNum" sz="quarter" idx="11"/>
          </p:nvPr>
        </p:nvSpPr>
        <p:spPr>
          <a:ln/>
        </p:spPr>
        <p:txBody>
          <a:bodyPr/>
          <a:lstStyle>
            <a:lvl1pPr>
              <a:defRPr/>
            </a:lvl1pPr>
          </a:lstStyle>
          <a:p>
            <a:pPr>
              <a:defRPr/>
            </a:pPr>
            <a:fld id="{31069014-64D6-496C-8DFD-363A3B09F374}"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 Data Structures Using C++ 2E</a:t>
            </a:r>
          </a:p>
        </p:txBody>
      </p:sp>
      <p:sp>
        <p:nvSpPr>
          <p:cNvPr id="6" name="Rectangle 6"/>
          <p:cNvSpPr>
            <a:spLocks noGrp="1" noChangeArrowheads="1"/>
          </p:cNvSpPr>
          <p:nvPr>
            <p:ph type="sldNum" sz="quarter" idx="11"/>
          </p:nvPr>
        </p:nvSpPr>
        <p:spPr>
          <a:ln/>
        </p:spPr>
        <p:txBody>
          <a:bodyPr/>
          <a:lstStyle>
            <a:lvl1pPr>
              <a:defRPr/>
            </a:lvl1pPr>
          </a:lstStyle>
          <a:p>
            <a:pPr>
              <a:defRPr/>
            </a:pPr>
            <a:fld id="{A1B8E769-1BCD-4294-B676-209D75763111}" type="slidenum">
              <a:rPr lang="en-US">
                <a:solidFill>
                  <a:srgbClr val="000000"/>
                </a:solidFill>
              </a:rPr>
              <a:pPr>
                <a:defRPr/>
              </a:pPr>
              <a:t>‹#›</a:t>
            </a:fld>
            <a:endParaRPr lang="en-US" dirty="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 Data Structures Using C++ 2E</a:t>
            </a:r>
          </a:p>
        </p:txBody>
      </p:sp>
      <p:sp>
        <p:nvSpPr>
          <p:cNvPr id="6" name="Rectangle 6"/>
          <p:cNvSpPr>
            <a:spLocks noGrp="1" noChangeArrowheads="1"/>
          </p:cNvSpPr>
          <p:nvPr>
            <p:ph type="sldNum" sz="quarter" idx="11"/>
          </p:nvPr>
        </p:nvSpPr>
        <p:spPr>
          <a:ln/>
        </p:spPr>
        <p:txBody>
          <a:bodyPr/>
          <a:lstStyle>
            <a:lvl1pPr>
              <a:defRPr/>
            </a:lvl1pPr>
          </a:lstStyle>
          <a:p>
            <a:pPr>
              <a:defRPr/>
            </a:pPr>
            <a:fld id="{1DA03BA2-98D2-48E2-91E9-5D5405B2BAE3}"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 Data Structures Using C++ 2E</a:t>
            </a:r>
          </a:p>
        </p:txBody>
      </p:sp>
      <p:sp>
        <p:nvSpPr>
          <p:cNvPr id="8" name="Rectangle 6"/>
          <p:cNvSpPr>
            <a:spLocks noGrp="1" noChangeArrowheads="1"/>
          </p:cNvSpPr>
          <p:nvPr>
            <p:ph type="sldNum" sz="quarter" idx="11"/>
          </p:nvPr>
        </p:nvSpPr>
        <p:spPr>
          <a:ln/>
        </p:spPr>
        <p:txBody>
          <a:bodyPr/>
          <a:lstStyle>
            <a:lvl1pPr>
              <a:defRPr/>
            </a:lvl1pPr>
          </a:lstStyle>
          <a:p>
            <a:pPr>
              <a:defRPr/>
            </a:pPr>
            <a:fld id="{55343184-90E4-403B-936A-DD414F203781}"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 Data Structures Using C++ 2E</a:t>
            </a:r>
          </a:p>
        </p:txBody>
      </p:sp>
      <p:sp>
        <p:nvSpPr>
          <p:cNvPr id="4" name="Rectangle 6"/>
          <p:cNvSpPr>
            <a:spLocks noGrp="1" noChangeArrowheads="1"/>
          </p:cNvSpPr>
          <p:nvPr>
            <p:ph type="sldNum" sz="quarter" idx="11"/>
          </p:nvPr>
        </p:nvSpPr>
        <p:spPr>
          <a:ln/>
        </p:spPr>
        <p:txBody>
          <a:bodyPr/>
          <a:lstStyle>
            <a:lvl1pPr>
              <a:defRPr/>
            </a:lvl1pPr>
          </a:lstStyle>
          <a:p>
            <a:pPr>
              <a:defRPr/>
            </a:pPr>
            <a:fld id="{CA937EFC-0807-471F-A3EE-39596710046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 Data Structures Using C++ 2E</a:t>
            </a:r>
          </a:p>
        </p:txBody>
      </p:sp>
      <p:sp>
        <p:nvSpPr>
          <p:cNvPr id="3" name="Rectangle 6"/>
          <p:cNvSpPr>
            <a:spLocks noGrp="1" noChangeArrowheads="1"/>
          </p:cNvSpPr>
          <p:nvPr>
            <p:ph type="sldNum" sz="quarter" idx="11"/>
          </p:nvPr>
        </p:nvSpPr>
        <p:spPr>
          <a:ln/>
        </p:spPr>
        <p:txBody>
          <a:bodyPr/>
          <a:lstStyle>
            <a:lvl1pPr>
              <a:defRPr/>
            </a:lvl1pPr>
          </a:lstStyle>
          <a:p>
            <a:pPr>
              <a:defRPr/>
            </a:pPr>
            <a:fld id="{92517514-B304-45FA-BA6C-5FF5B85C4B60}"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Data Structures Using C++ 2E</a:t>
            </a:r>
          </a:p>
        </p:txBody>
      </p:sp>
      <p:sp>
        <p:nvSpPr>
          <p:cNvPr id="6" name="Rectangle 6"/>
          <p:cNvSpPr>
            <a:spLocks noGrp="1" noChangeArrowheads="1"/>
          </p:cNvSpPr>
          <p:nvPr>
            <p:ph type="sldNum" sz="quarter" idx="11"/>
          </p:nvPr>
        </p:nvSpPr>
        <p:spPr>
          <a:ln/>
        </p:spPr>
        <p:txBody>
          <a:bodyPr/>
          <a:lstStyle>
            <a:lvl1pPr>
              <a:defRPr/>
            </a:lvl1pPr>
          </a:lstStyle>
          <a:p>
            <a:pPr>
              <a:defRPr/>
            </a:pPr>
            <a:fld id="{76E2A005-C4E8-4F46-81DB-1F4F7234645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 Data Structures Using C++ 2E</a:t>
            </a:r>
          </a:p>
        </p:txBody>
      </p:sp>
      <p:sp>
        <p:nvSpPr>
          <p:cNvPr id="6" name="Rectangle 6"/>
          <p:cNvSpPr>
            <a:spLocks noGrp="1" noChangeArrowheads="1"/>
          </p:cNvSpPr>
          <p:nvPr>
            <p:ph type="sldNum" sz="quarter" idx="11"/>
          </p:nvPr>
        </p:nvSpPr>
        <p:spPr>
          <a:ln/>
        </p:spPr>
        <p:txBody>
          <a:bodyPr/>
          <a:lstStyle>
            <a:lvl1pPr>
              <a:defRPr/>
            </a:lvl1pPr>
          </a:lstStyle>
          <a:p>
            <a:pPr>
              <a:defRPr/>
            </a:pPr>
            <a:fld id="{9D9FC3F0-1435-44D6-A1F2-26ECC2AC0F6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9" name="Rectangle 5"/>
          <p:cNvSpPr>
            <a:spLocks noGrp="1" noChangeArrowheads="1"/>
          </p:cNvSpPr>
          <p:nvPr>
            <p:ph type="ftr" sz="quarter" idx="3"/>
          </p:nvPr>
        </p:nvSpPr>
        <p:spPr bwMode="auto">
          <a:xfrm>
            <a:off x="457200" y="6245225"/>
            <a:ext cx="6934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dirty="0"/>
            </a:lvl1pPr>
          </a:lstStyle>
          <a:p>
            <a:pPr>
              <a:defRPr/>
            </a:pPr>
            <a:r>
              <a:rPr lang="en-US"/>
              <a:t> Data Structures Using C++ 2E</a:t>
            </a:r>
          </a:p>
        </p:txBody>
      </p:sp>
      <p:sp>
        <p:nvSpPr>
          <p:cNvPr id="1030" name="Rectangle 6"/>
          <p:cNvSpPr>
            <a:spLocks noGrp="1" noChangeArrowheads="1"/>
          </p:cNvSpPr>
          <p:nvPr>
            <p:ph type="sldNum" sz="quarter" idx="4"/>
          </p:nvPr>
        </p:nvSpPr>
        <p:spPr bwMode="auto">
          <a:xfrm>
            <a:off x="7848600" y="6245225"/>
            <a:ext cx="838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7D7832B4-AED1-40A8-BE65-9D86AFC3F8E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33400" y="381000"/>
            <a:ext cx="8077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533400" y="1676400"/>
            <a:ext cx="8077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Footer Placeholder 5"/>
          <p:cNvSpPr>
            <a:spLocks noGrp="1" noChangeArrowheads="1"/>
          </p:cNvSpPr>
          <p:nvPr>
            <p:ph type="ftr" sz="quarter" idx="3"/>
          </p:nvPr>
        </p:nvSpPr>
        <p:spPr bwMode="auto">
          <a:xfrm>
            <a:off x="457200" y="6381750"/>
            <a:ext cx="56388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2000" dirty="0">
                <a:solidFill>
                  <a:srgbClr val="222222"/>
                </a:solidFill>
              </a:defRPr>
            </a:lvl1pPr>
          </a:lstStyle>
          <a:p>
            <a:pPr>
              <a:defRPr/>
            </a:pPr>
            <a:r>
              <a:rPr lang="en-US" smtClean="0"/>
              <a:t> Data Structures Using C++ 2E</a:t>
            </a:r>
            <a:endParaRPr lang="en-US"/>
          </a:p>
        </p:txBody>
      </p:sp>
      <p:sp>
        <p:nvSpPr>
          <p:cNvPr id="7" name="Slide Number Placeholder 6"/>
          <p:cNvSpPr>
            <a:spLocks noGrp="1" noChangeArrowheads="1"/>
          </p:cNvSpPr>
          <p:nvPr>
            <p:ph type="sldNum" sz="quarter" idx="4"/>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2000">
                <a:solidFill>
                  <a:srgbClr val="222222"/>
                </a:solidFill>
                <a:latin typeface="+mn-lt"/>
              </a:defRPr>
            </a:lvl1pPr>
          </a:lstStyle>
          <a:p>
            <a:pPr>
              <a:defRPr/>
            </a:pPr>
            <a:fld id="{6A42F952-8205-4722-B533-A7335DEDD0B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eaLnBrk="0" fontAlgn="base" hangingPunct="0">
        <a:spcBef>
          <a:spcPct val="0"/>
        </a:spcBef>
        <a:spcAft>
          <a:spcPct val="0"/>
        </a:spcAft>
        <a:defRPr sz="3600">
          <a:solidFill>
            <a:srgbClr val="222222"/>
          </a:solidFill>
          <a:latin typeface="Arial" charset="0"/>
        </a:defRPr>
      </a:lvl6pPr>
      <a:lvl7pPr marL="914400" algn="ctr" rtl="0" eaLnBrk="0" fontAlgn="base" hangingPunct="0">
        <a:spcBef>
          <a:spcPct val="0"/>
        </a:spcBef>
        <a:spcAft>
          <a:spcPct val="0"/>
        </a:spcAft>
        <a:defRPr sz="3600">
          <a:solidFill>
            <a:srgbClr val="222222"/>
          </a:solidFill>
          <a:latin typeface="Arial" charset="0"/>
        </a:defRPr>
      </a:lvl7pPr>
      <a:lvl8pPr marL="1371600" algn="ctr" rtl="0" eaLnBrk="0" fontAlgn="base" hangingPunct="0">
        <a:spcBef>
          <a:spcPct val="0"/>
        </a:spcBef>
        <a:spcAft>
          <a:spcPct val="0"/>
        </a:spcAft>
        <a:defRPr sz="3600">
          <a:solidFill>
            <a:srgbClr val="222222"/>
          </a:solidFill>
          <a:latin typeface="Arial" charset="0"/>
        </a:defRPr>
      </a:lvl8pPr>
      <a:lvl9pPr marL="1828800" algn="ctr" rtl="0" eaLnBrk="0" fontAlgn="base" hangingPunct="0">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9" name="Rectangle 5"/>
          <p:cNvSpPr>
            <a:spLocks noGrp="1" noChangeArrowheads="1"/>
          </p:cNvSpPr>
          <p:nvPr>
            <p:ph type="ftr" sz="quarter" idx="3"/>
          </p:nvPr>
        </p:nvSpPr>
        <p:spPr bwMode="auto">
          <a:xfrm>
            <a:off x="457200" y="6245225"/>
            <a:ext cx="6934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dirty="0"/>
            </a:lvl1pPr>
          </a:lstStyle>
          <a:p>
            <a:pPr>
              <a:defRPr/>
            </a:pPr>
            <a:r>
              <a:rPr lang="en-US">
                <a:solidFill>
                  <a:srgbClr val="000000"/>
                </a:solidFill>
              </a:rPr>
              <a:t> Data Structures Using C++ 2E</a:t>
            </a:r>
          </a:p>
        </p:txBody>
      </p:sp>
      <p:sp>
        <p:nvSpPr>
          <p:cNvPr id="1030" name="Rectangle 6"/>
          <p:cNvSpPr>
            <a:spLocks noGrp="1" noChangeArrowheads="1"/>
          </p:cNvSpPr>
          <p:nvPr>
            <p:ph type="sldNum" sz="quarter" idx="4"/>
          </p:nvPr>
        </p:nvSpPr>
        <p:spPr bwMode="auto">
          <a:xfrm>
            <a:off x="7848600" y="6245225"/>
            <a:ext cx="838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A06DB26-33E2-4287-A76A-0B123F7DC765}" type="slidenum">
              <a:rPr lang="en-US">
                <a:solidFill>
                  <a:srgbClr val="000000"/>
                </a:solidFill>
              </a:rPr>
              <a:pPr>
                <a:defRPr/>
              </a:pPr>
              <a:t>‹#›</a:t>
            </a:fld>
            <a:endParaRPr lang="en-US"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ctrTitle" idx="4294967295"/>
          </p:nvPr>
        </p:nvSpPr>
        <p:spPr>
          <a:xfrm>
            <a:off x="609600" y="1447800"/>
            <a:ext cx="8001000" cy="2209800"/>
          </a:xfrm>
        </p:spPr>
        <p:txBody>
          <a:bodyPr/>
          <a:lstStyle/>
          <a:p>
            <a:r>
              <a:rPr lang="en-US" b="1" dirty="0" smtClean="0"/>
              <a:t>Binary Trees</a:t>
            </a:r>
            <a:endParaRPr lang="en-US" dirty="0" smtClean="0"/>
          </a:p>
        </p:txBody>
      </p:sp>
      <p:sp>
        <p:nvSpPr>
          <p:cNvPr id="3075" name="Rectangle 1027"/>
          <p:cNvSpPr>
            <a:spLocks noGrp="1" noChangeArrowheads="1"/>
          </p:cNvSpPr>
          <p:nvPr>
            <p:ph type="subTitle" idx="4294967295"/>
          </p:nvPr>
        </p:nvSpPr>
        <p:spPr>
          <a:xfrm>
            <a:off x="682625" y="4524375"/>
            <a:ext cx="7927975" cy="1462088"/>
          </a:xfrm>
        </p:spPr>
        <p:txBody>
          <a:bodyPr/>
          <a:lstStyle/>
          <a:p>
            <a:pPr marL="0" indent="0" algn="ctr">
              <a:lnSpc>
                <a:spcPct val="90000"/>
              </a:lnSpc>
              <a:buFontTx/>
              <a:buNone/>
            </a:pPr>
            <a:r>
              <a:rPr lang="en-US" sz="3400" i="1" dirty="0" smtClean="0"/>
              <a:t>Chapter 11</a:t>
            </a:r>
          </a:p>
        </p:txBody>
      </p:sp>
      <p:sp>
        <p:nvSpPr>
          <p:cNvPr id="5" name="Slide Number Placeholder 4"/>
          <p:cNvSpPr>
            <a:spLocks noGrp="1"/>
          </p:cNvSpPr>
          <p:nvPr>
            <p:ph type="sldNum" sz="quarter" idx="11"/>
          </p:nvPr>
        </p:nvSpPr>
        <p:spPr/>
        <p:txBody>
          <a:bodyPr/>
          <a:lstStyle/>
          <a:p>
            <a:pPr>
              <a:defRPr/>
            </a:pPr>
            <a:fld id="{4FD53F4F-038A-4E84-B0A3-381B7DDF3264}"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a:t>
            </a:r>
            <a:r>
              <a:rPr lang="en-US" dirty="0" err="1" smtClean="0"/>
              <a:t>BinaryTree</a:t>
            </a:r>
            <a:r>
              <a:rPr lang="en-US" dirty="0" smtClean="0"/>
              <a:t> ADT</a:t>
            </a:r>
            <a:endParaRPr lang="en-US" dirty="0"/>
          </a:p>
        </p:txBody>
      </p:sp>
      <p:sp>
        <p:nvSpPr>
          <p:cNvPr id="4" name="Slide Number Placeholder 3"/>
          <p:cNvSpPr>
            <a:spLocks noGrp="1"/>
          </p:cNvSpPr>
          <p:nvPr>
            <p:ph type="sldNum" sz="quarter" idx="11"/>
          </p:nvPr>
        </p:nvSpPr>
        <p:spPr/>
        <p:txBody>
          <a:bodyPr/>
          <a:lstStyle/>
          <a:p>
            <a:pPr>
              <a:defRPr/>
            </a:pPr>
            <a:fld id="{FE2AC205-A717-4772-AB68-2B047AE87BF9}" type="slidenum">
              <a:rPr lang="en-US" smtClean="0"/>
              <a:pPr>
                <a:defRPr/>
              </a:pPr>
              <a:t>10</a:t>
            </a:fld>
            <a:endParaRPr lang="en-US" dirty="0"/>
          </a:p>
        </p:txBody>
      </p:sp>
      <p:sp>
        <p:nvSpPr>
          <p:cNvPr id="5" name="Rectangle 4"/>
          <p:cNvSpPr/>
          <p:nvPr/>
        </p:nvSpPr>
        <p:spPr>
          <a:xfrm>
            <a:off x="2438400" y="3048000"/>
            <a:ext cx="4343400"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1828800"/>
            <a:ext cx="4343400" cy="5334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8400" y="1905000"/>
            <a:ext cx="4343400" cy="381000"/>
          </a:xfrm>
          <a:prstGeom prst="rect">
            <a:avLst/>
          </a:prstGeom>
          <a:noFill/>
        </p:spPr>
        <p:txBody>
          <a:bodyPr wrap="square" rtlCol="0">
            <a:spAutoFit/>
          </a:bodyPr>
          <a:lstStyle/>
          <a:p>
            <a:pPr algn="ctr"/>
            <a:r>
              <a:rPr lang="en-US" b="1" dirty="0" err="1" smtClean="0"/>
              <a:t>BiaryTree</a:t>
            </a:r>
            <a:r>
              <a:rPr lang="en-US" b="1" dirty="0" smtClean="0"/>
              <a:t> ADT</a:t>
            </a:r>
            <a:endParaRPr lang="en-US" b="1" dirty="0"/>
          </a:p>
        </p:txBody>
      </p:sp>
      <p:sp>
        <p:nvSpPr>
          <p:cNvPr id="10" name="TextBox 9"/>
          <p:cNvSpPr txBox="1"/>
          <p:nvPr/>
        </p:nvSpPr>
        <p:spPr>
          <a:xfrm>
            <a:off x="2514600" y="3124200"/>
            <a:ext cx="4191000" cy="1754326"/>
          </a:xfrm>
          <a:prstGeom prst="rect">
            <a:avLst/>
          </a:prstGeom>
          <a:noFill/>
        </p:spPr>
        <p:txBody>
          <a:bodyPr wrap="square" rtlCol="0">
            <a:spAutoFit/>
          </a:bodyPr>
          <a:lstStyle/>
          <a:p>
            <a:pPr algn="ctr"/>
            <a:r>
              <a:rPr lang="en-US" b="1" dirty="0" smtClean="0"/>
              <a:t>FUNCTIONS</a:t>
            </a:r>
          </a:p>
          <a:p>
            <a:r>
              <a:rPr lang="en-US" dirty="0" err="1" smtClean="0"/>
              <a:t>BinaryTree</a:t>
            </a:r>
            <a:r>
              <a:rPr lang="en-US" dirty="0" smtClean="0"/>
              <a:t> ( )</a:t>
            </a:r>
          </a:p>
          <a:p>
            <a:r>
              <a:rPr lang="en-US" dirty="0" err="1" smtClean="0"/>
              <a:t>isBinaryTreeEmpty</a:t>
            </a:r>
            <a:r>
              <a:rPr lang="en-US" dirty="0" smtClean="0"/>
              <a:t>( ) : </a:t>
            </a:r>
            <a:r>
              <a:rPr lang="en-US" dirty="0" err="1" smtClean="0"/>
              <a:t>boolean</a:t>
            </a:r>
            <a:endParaRPr lang="en-US" dirty="0" smtClean="0"/>
          </a:p>
          <a:p>
            <a:r>
              <a:rPr lang="en-US" dirty="0" err="1" smtClean="0"/>
              <a:t>resetBinaryTree</a:t>
            </a:r>
            <a:r>
              <a:rPr lang="en-US" dirty="0" smtClean="0"/>
              <a:t>()</a:t>
            </a:r>
          </a:p>
          <a:p>
            <a:r>
              <a:rPr lang="en-US" dirty="0" err="1" smtClean="0"/>
              <a:t>getBinaryTreeHeight</a:t>
            </a:r>
            <a:r>
              <a:rPr lang="en-US" dirty="0" smtClean="0"/>
              <a:t>( </a:t>
            </a:r>
            <a:r>
              <a:rPr lang="en-US" dirty="0" err="1" smtClean="0"/>
              <a:t>int</a:t>
            </a:r>
            <a:r>
              <a:rPr lang="en-US" dirty="0" smtClean="0"/>
              <a:t> &amp; ) : void</a:t>
            </a:r>
          </a:p>
          <a:p>
            <a:r>
              <a:rPr lang="en-US" dirty="0" smtClean="0"/>
              <a:t>~</a:t>
            </a:r>
            <a:r>
              <a:rPr lang="en-US" dirty="0" err="1" smtClean="0"/>
              <a:t>BinaryTree</a:t>
            </a:r>
            <a:r>
              <a:rPr lang="en-US" dirty="0" smtClean="0"/>
              <a:t> ( )</a:t>
            </a:r>
          </a:p>
        </p:txBody>
      </p:sp>
      <p:sp>
        <p:nvSpPr>
          <p:cNvPr id="8" name="Rectangle 7"/>
          <p:cNvSpPr/>
          <p:nvPr/>
        </p:nvSpPr>
        <p:spPr>
          <a:xfrm>
            <a:off x="2438400" y="2362200"/>
            <a:ext cx="4343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600" y="2362200"/>
            <a:ext cx="4114800" cy="646331"/>
          </a:xfrm>
          <a:prstGeom prst="rect">
            <a:avLst/>
          </a:prstGeom>
          <a:noFill/>
        </p:spPr>
        <p:txBody>
          <a:bodyPr wrap="square" rtlCol="0">
            <a:spAutoFit/>
          </a:bodyPr>
          <a:lstStyle/>
          <a:p>
            <a:pPr algn="ctr"/>
            <a:r>
              <a:rPr lang="en-US" b="1" dirty="0" smtClean="0"/>
              <a:t>DATA</a:t>
            </a:r>
          </a:p>
          <a:p>
            <a:r>
              <a:rPr lang="en-US" dirty="0" smtClean="0"/>
              <a:t>*root : </a:t>
            </a:r>
            <a:r>
              <a:rPr lang="en-US" dirty="0" err="1" smtClean="0"/>
              <a:t>BinaryTreeNode</a:t>
            </a:r>
            <a:endParaRPr lang="en-US" dirty="0" smtClean="0"/>
          </a:p>
        </p:txBody>
      </p:sp>
      <p:sp>
        <p:nvSpPr>
          <p:cNvPr id="11" name="TextBox 10"/>
          <p:cNvSpPr txBox="1"/>
          <p:nvPr/>
        </p:nvSpPr>
        <p:spPr>
          <a:xfrm>
            <a:off x="2514600" y="5105400"/>
            <a:ext cx="4191000" cy="1200329"/>
          </a:xfrm>
          <a:prstGeom prst="rect">
            <a:avLst/>
          </a:prstGeom>
          <a:noFill/>
        </p:spPr>
        <p:txBody>
          <a:bodyPr wrap="square" rtlCol="0">
            <a:spAutoFit/>
          </a:bodyPr>
          <a:lstStyle/>
          <a:p>
            <a:pPr algn="ctr"/>
            <a:r>
              <a:rPr lang="en-US" b="1" dirty="0" smtClean="0"/>
              <a:t>AUXILIARY FUNCTIONS</a:t>
            </a:r>
          </a:p>
          <a:p>
            <a:r>
              <a:rPr lang="en-US" dirty="0" smtClean="0"/>
              <a:t>destroy ( </a:t>
            </a:r>
            <a:r>
              <a:rPr lang="en-US" dirty="0" err="1" smtClean="0"/>
              <a:t>BinaryTreeNode</a:t>
            </a:r>
            <a:r>
              <a:rPr lang="en-US" dirty="0" smtClean="0"/>
              <a:t> *) : void</a:t>
            </a:r>
          </a:p>
          <a:p>
            <a:r>
              <a:rPr lang="en-US" dirty="0" smtClean="0"/>
              <a:t>height(</a:t>
            </a:r>
            <a:r>
              <a:rPr lang="en-US" dirty="0" err="1" smtClean="0"/>
              <a:t>BinaryTreeNode</a:t>
            </a:r>
            <a:r>
              <a:rPr lang="en-US" dirty="0" smtClean="0"/>
              <a:t> *) : integer</a:t>
            </a:r>
          </a:p>
          <a:p>
            <a:r>
              <a:rPr lang="en-US" dirty="0" smtClean="0"/>
              <a:t>Larger( integer &amp;, integer  *) : integer</a:t>
            </a:r>
          </a:p>
        </p:txBody>
      </p:sp>
      <p:sp>
        <p:nvSpPr>
          <p:cNvPr id="12" name="Rectangle 11"/>
          <p:cNvSpPr/>
          <p:nvPr/>
        </p:nvSpPr>
        <p:spPr>
          <a:xfrm>
            <a:off x="2438400" y="5029200"/>
            <a:ext cx="43434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a:t>
            </a:r>
            <a:r>
              <a:rPr lang="en-US" dirty="0" err="1" smtClean="0">
                <a:latin typeface="Courier New" pitchFamily="49" charset="0"/>
                <a:cs typeface="Courier New" pitchFamily="49" charset="0"/>
              </a:rPr>
              <a:t>BinaryTree</a:t>
            </a:r>
            <a:r>
              <a:rPr lang="en-US" dirty="0" smtClean="0"/>
              <a:t> Class</a:t>
            </a:r>
            <a:endParaRPr lang="en-US" dirty="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11</a:t>
            </a:fld>
            <a:endParaRPr lang="en-US" dirty="0"/>
          </a:p>
        </p:txBody>
      </p:sp>
      <p:pic>
        <p:nvPicPr>
          <p:cNvPr id="3075" name="Picture 3"/>
          <p:cNvPicPr>
            <a:picLocks noGrp="1" noChangeAspect="1" noChangeArrowheads="1"/>
          </p:cNvPicPr>
          <p:nvPr>
            <p:ph idx="1"/>
          </p:nvPr>
        </p:nvPicPr>
        <p:blipFill>
          <a:blip r:embed="rId2" cstate="print"/>
          <a:srcRect/>
          <a:stretch>
            <a:fillRect/>
          </a:stretch>
        </p:blipFill>
        <p:spPr bwMode="auto">
          <a:xfrm>
            <a:off x="2286000" y="1598484"/>
            <a:ext cx="5181600" cy="479375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Empty Binary Tree</a:t>
            </a:r>
            <a:endParaRPr lang="en-US" dirty="0"/>
          </a:p>
        </p:txBody>
      </p:sp>
      <p:sp>
        <p:nvSpPr>
          <p:cNvPr id="3" name="Content Placeholder 2"/>
          <p:cNvSpPr>
            <a:spLocks noGrp="1"/>
          </p:cNvSpPr>
          <p:nvPr>
            <p:ph idx="1"/>
          </p:nvPr>
        </p:nvSpPr>
        <p:spPr>
          <a:xfrm>
            <a:off x="457200" y="1600201"/>
            <a:ext cx="8229600" cy="1295400"/>
          </a:xfrm>
        </p:spPr>
        <p:txBody>
          <a:bodyPr>
            <a:normAutofit/>
          </a:bodyPr>
          <a:lstStyle/>
          <a:p>
            <a:r>
              <a:rPr lang="en-US" dirty="0" smtClean="0"/>
              <a:t>A binary tree is empty if its root is NULL</a:t>
            </a:r>
          </a:p>
          <a:p>
            <a:pPr>
              <a:spcBef>
                <a:spcPts val="2400"/>
              </a:spcBef>
            </a:pPr>
            <a:r>
              <a:rPr lang="en-US" dirty="0" smtClean="0"/>
              <a:t>Otherwise, the tree is not empty</a:t>
            </a:r>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12</a:t>
            </a:fld>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891687" y="3200400"/>
            <a:ext cx="7427301" cy="23622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Reset Binary Tree</a:t>
            </a:r>
            <a:endParaRPr lang="en-US" dirty="0"/>
          </a:p>
        </p:txBody>
      </p:sp>
      <p:sp>
        <p:nvSpPr>
          <p:cNvPr id="3" name="Content Placeholder 2"/>
          <p:cNvSpPr>
            <a:spLocks noGrp="1"/>
          </p:cNvSpPr>
          <p:nvPr>
            <p:ph idx="1"/>
          </p:nvPr>
        </p:nvSpPr>
        <p:spPr>
          <a:xfrm>
            <a:off x="457200" y="1600201"/>
            <a:ext cx="8229600" cy="1295400"/>
          </a:xfrm>
        </p:spPr>
        <p:txBody>
          <a:bodyPr>
            <a:normAutofit fontScale="92500" lnSpcReduction="20000"/>
          </a:bodyPr>
          <a:lstStyle/>
          <a:p>
            <a:r>
              <a:rPr lang="en-US" dirty="0" smtClean="0"/>
              <a:t>Reset binary tree to empty state</a:t>
            </a:r>
          </a:p>
          <a:p>
            <a:pPr>
              <a:spcBef>
                <a:spcPts val="2400"/>
              </a:spcBef>
            </a:pPr>
            <a:r>
              <a:rPr lang="en-US" dirty="0" smtClean="0"/>
              <a:t>Uses function destroy to de-allocate memory reserved for tree nodes</a:t>
            </a:r>
            <a:endParaRPr lang="en-US" dirty="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13</a:t>
            </a:fld>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914400" y="3048000"/>
            <a:ext cx="4495799" cy="27432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419600" y="4191000"/>
            <a:ext cx="4514850" cy="20002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Binary Tree Height</a:t>
            </a:r>
            <a:endParaRPr lang="en-US" dirty="0"/>
          </a:p>
        </p:txBody>
      </p:sp>
      <p:sp>
        <p:nvSpPr>
          <p:cNvPr id="3" name="Content Placeholder 2"/>
          <p:cNvSpPr>
            <a:spLocks noGrp="1"/>
          </p:cNvSpPr>
          <p:nvPr>
            <p:ph idx="1"/>
          </p:nvPr>
        </p:nvSpPr>
        <p:spPr>
          <a:xfrm>
            <a:off x="457200" y="1600200"/>
            <a:ext cx="8229600" cy="4572000"/>
          </a:xfrm>
        </p:spPr>
        <p:txBody>
          <a:bodyPr>
            <a:normAutofit/>
          </a:bodyPr>
          <a:lstStyle/>
          <a:p>
            <a:r>
              <a:rPr lang="en-US" dirty="0" smtClean="0"/>
              <a:t>Uses recursion to find the number of edges on the longest path in the tree</a:t>
            </a:r>
          </a:p>
          <a:p>
            <a:pPr>
              <a:spcBef>
                <a:spcPts val="2400"/>
              </a:spcBef>
            </a:pPr>
            <a:r>
              <a:rPr lang="en-US" dirty="0" smtClean="0"/>
              <a:t>Uses auxiliary recursive function </a:t>
            </a:r>
            <a:r>
              <a:rPr lang="en-US" dirty="0" smtClean="0">
                <a:latin typeface="Courier New" pitchFamily="49" charset="0"/>
                <a:cs typeface="Courier New" pitchFamily="49" charset="0"/>
              </a:rPr>
              <a:t>height</a:t>
            </a:r>
            <a:r>
              <a:rPr lang="en-US" dirty="0" smtClean="0"/>
              <a:t> which in turn uses auxiliary function </a:t>
            </a:r>
            <a:r>
              <a:rPr lang="en-US" dirty="0" smtClean="0">
                <a:latin typeface="Courier New" pitchFamily="49" charset="0"/>
                <a:cs typeface="Courier New" pitchFamily="49" charset="0"/>
              </a:rPr>
              <a:t>larger </a:t>
            </a:r>
            <a:r>
              <a:rPr lang="en-US" dirty="0" smtClean="0">
                <a:cs typeface="Courier New" pitchFamily="49" charset="0"/>
              </a:rPr>
              <a:t>(which returns the larger of two integer arguments)</a:t>
            </a:r>
          </a:p>
          <a:p>
            <a:pPr>
              <a:spcBef>
                <a:spcPts val="2400"/>
              </a:spcBef>
            </a:pPr>
            <a:r>
              <a:rPr lang="en-US" dirty="0" smtClean="0"/>
              <a:t>Auxiliary function </a:t>
            </a:r>
            <a:r>
              <a:rPr lang="en-US" dirty="0" smtClean="0">
                <a:latin typeface="Courier New" pitchFamily="49" charset="0"/>
                <a:cs typeface="Courier New" pitchFamily="49" charset="0"/>
              </a:rPr>
              <a:t>height:</a:t>
            </a:r>
          </a:p>
          <a:p>
            <a:pPr lvl="1">
              <a:spcBef>
                <a:spcPts val="600"/>
              </a:spcBef>
            </a:pPr>
            <a:r>
              <a:rPr lang="en-US" dirty="0" smtClean="0"/>
              <a:t>Recursive</a:t>
            </a:r>
          </a:p>
          <a:p>
            <a:pPr lvl="1">
              <a:spcBef>
                <a:spcPts val="600"/>
              </a:spcBef>
            </a:pPr>
            <a:r>
              <a:rPr lang="en-US" dirty="0" smtClean="0">
                <a:cs typeface="Courier New" pitchFamily="49" charset="0"/>
              </a:rPr>
              <a:t>Returns the height of the subtree to which the argument pointer points</a:t>
            </a:r>
            <a:endParaRPr lang="en-US" dirty="0">
              <a:cs typeface="Courier New" pitchFamily="49" charset="0"/>
            </a:endParaRPr>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Find Binary Tree Height (Continued)</a:t>
            </a:r>
            <a:endParaRPr lang="en-US" dirty="0"/>
          </a:p>
        </p:txBody>
      </p:sp>
      <p:sp>
        <p:nvSpPr>
          <p:cNvPr id="5" name="Slide Number Placeholder 4"/>
          <p:cNvSpPr>
            <a:spLocks noGrp="1"/>
          </p:cNvSpPr>
          <p:nvPr>
            <p:ph type="sldNum" sz="quarter" idx="11"/>
          </p:nvPr>
        </p:nvSpPr>
        <p:spPr/>
        <p:txBody>
          <a:bodyPr/>
          <a:lstStyle/>
          <a:p>
            <a:pPr>
              <a:defRPr/>
            </a:pPr>
            <a:fld id="{1DA03BA2-98D2-48E2-91E9-5D5405B2BAE3}" type="slidenum">
              <a:rPr lang="en-US" smtClean="0"/>
              <a:pPr>
                <a:defRPr/>
              </a:pPr>
              <a:t>15</a:t>
            </a:fld>
            <a:endParaRPr lang="en-US"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990600" y="1524000"/>
            <a:ext cx="7473464" cy="507543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noFill/>
        </p:spPr>
        <p:txBody>
          <a:bodyPr/>
          <a:lstStyle/>
          <a:p>
            <a:fld id="{F259F535-0AFB-4C71-A780-E1748FDE4BD3}" type="slidenum">
              <a:rPr lang="en-US" smtClean="0"/>
              <a:pPr/>
              <a:t>16</a:t>
            </a:fld>
            <a:endParaRPr lang="en-US" smtClean="0"/>
          </a:p>
        </p:txBody>
      </p:sp>
      <p:sp>
        <p:nvSpPr>
          <p:cNvPr id="13316" name="Rectangle 2"/>
          <p:cNvSpPr>
            <a:spLocks noGrp="1" noChangeArrowheads="1"/>
          </p:cNvSpPr>
          <p:nvPr>
            <p:ph type="title"/>
          </p:nvPr>
        </p:nvSpPr>
        <p:spPr/>
        <p:txBody>
          <a:bodyPr/>
          <a:lstStyle/>
          <a:p>
            <a:pPr eaLnBrk="1" hangingPunct="1"/>
            <a:r>
              <a:rPr lang="en-US" smtClean="0"/>
              <a:t>Binary Tree Traversal</a:t>
            </a:r>
          </a:p>
        </p:txBody>
      </p:sp>
      <p:sp>
        <p:nvSpPr>
          <p:cNvPr id="13317" name="Rectangle 3"/>
          <p:cNvSpPr>
            <a:spLocks noGrp="1" noChangeArrowheads="1"/>
          </p:cNvSpPr>
          <p:nvPr>
            <p:ph type="body" idx="1"/>
          </p:nvPr>
        </p:nvSpPr>
        <p:spPr/>
        <p:txBody>
          <a:bodyPr/>
          <a:lstStyle/>
          <a:p>
            <a:pPr eaLnBrk="1" hangingPunct="1"/>
            <a:r>
              <a:rPr lang="en-US" dirty="0" smtClean="0"/>
              <a:t>Must start with the root, and then</a:t>
            </a:r>
          </a:p>
          <a:p>
            <a:pPr lvl="1" eaLnBrk="1" hangingPunct="1">
              <a:spcBef>
                <a:spcPts val="1200"/>
              </a:spcBef>
            </a:pPr>
            <a:r>
              <a:rPr lang="en-US" dirty="0" smtClean="0"/>
              <a:t>Visit the node first </a:t>
            </a:r>
            <a:r>
              <a:rPr lang="en-US" i="1" dirty="0" smtClean="0"/>
              <a:t>or</a:t>
            </a:r>
          </a:p>
          <a:p>
            <a:pPr lvl="1" eaLnBrk="1" hangingPunct="1">
              <a:spcBef>
                <a:spcPts val="1200"/>
              </a:spcBef>
            </a:pPr>
            <a:r>
              <a:rPr lang="en-US" dirty="0" smtClean="0"/>
              <a:t>Visit the </a:t>
            </a:r>
            <a:r>
              <a:rPr lang="en-US" dirty="0" err="1" smtClean="0"/>
              <a:t>subtrees</a:t>
            </a:r>
            <a:r>
              <a:rPr lang="en-US" dirty="0" smtClean="0"/>
              <a:t> first</a:t>
            </a:r>
          </a:p>
          <a:p>
            <a:pPr eaLnBrk="1" hangingPunct="1">
              <a:spcBef>
                <a:spcPts val="2400"/>
              </a:spcBef>
            </a:pPr>
            <a:r>
              <a:rPr lang="en-US" dirty="0" smtClean="0"/>
              <a:t>Three different traversals</a:t>
            </a:r>
          </a:p>
          <a:p>
            <a:pPr lvl="1" eaLnBrk="1" hangingPunct="1">
              <a:spcBef>
                <a:spcPts val="1200"/>
              </a:spcBef>
            </a:pPr>
            <a:r>
              <a:rPr lang="en-US" dirty="0" smtClean="0"/>
              <a:t>Inorder</a:t>
            </a:r>
          </a:p>
          <a:p>
            <a:pPr lvl="1" eaLnBrk="1" hangingPunct="1">
              <a:spcBef>
                <a:spcPts val="1200"/>
              </a:spcBef>
            </a:pPr>
            <a:r>
              <a:rPr lang="en-US" dirty="0" smtClean="0"/>
              <a:t>Preorder</a:t>
            </a:r>
          </a:p>
          <a:p>
            <a:pPr lvl="1" eaLnBrk="1" hangingPunct="1">
              <a:spcBef>
                <a:spcPts val="1200"/>
              </a:spcBef>
            </a:pPr>
            <a:r>
              <a:rPr lang="en-US" dirty="0" err="1" smtClean="0"/>
              <a:t>Postorder</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dirty="0" err="1" smtClean="0"/>
              <a:t>Inorder</a:t>
            </a:r>
            <a:r>
              <a:rPr lang="en-US" dirty="0" smtClean="0"/>
              <a:t> Tree Traversal</a:t>
            </a:r>
          </a:p>
        </p:txBody>
      </p:sp>
      <p:sp>
        <p:nvSpPr>
          <p:cNvPr id="14341" name="Rectangle 3"/>
          <p:cNvSpPr>
            <a:spLocks noGrp="1" noChangeArrowheads="1"/>
          </p:cNvSpPr>
          <p:nvPr>
            <p:ph sz="half" idx="1"/>
          </p:nvPr>
        </p:nvSpPr>
        <p:spPr/>
        <p:txBody>
          <a:bodyPr>
            <a:normAutofit fontScale="92500"/>
          </a:bodyPr>
          <a:lstStyle/>
          <a:p>
            <a:pPr eaLnBrk="1" hangingPunct="1"/>
            <a:r>
              <a:rPr lang="en-US" dirty="0" smtClean="0"/>
              <a:t>(LNR) Traversal</a:t>
            </a:r>
          </a:p>
          <a:p>
            <a:pPr lvl="1" eaLnBrk="1" hangingPunct="1">
              <a:spcBef>
                <a:spcPts val="1200"/>
              </a:spcBef>
            </a:pPr>
            <a:r>
              <a:rPr lang="en-US" dirty="0" smtClean="0"/>
              <a:t>Traverse the left subtree</a:t>
            </a:r>
          </a:p>
          <a:p>
            <a:pPr lvl="1" eaLnBrk="1" hangingPunct="1">
              <a:spcBef>
                <a:spcPts val="1200"/>
              </a:spcBef>
            </a:pPr>
            <a:r>
              <a:rPr lang="en-US" dirty="0" smtClean="0"/>
              <a:t>Visit the node</a:t>
            </a:r>
          </a:p>
          <a:p>
            <a:pPr lvl="1" eaLnBrk="1" hangingPunct="1">
              <a:spcBef>
                <a:spcPts val="1200"/>
              </a:spcBef>
            </a:pPr>
            <a:r>
              <a:rPr lang="en-US" dirty="0" smtClean="0"/>
              <a:t>Traverse the right subtree</a:t>
            </a:r>
          </a:p>
          <a:p>
            <a:pPr eaLnBrk="1" hangingPunct="1">
              <a:spcBef>
                <a:spcPts val="2400"/>
              </a:spcBef>
              <a:buFont typeface="Arial" pitchFamily="34" charset="0"/>
              <a:buChar char="•"/>
            </a:pPr>
            <a:r>
              <a:rPr lang="en-US" dirty="0" smtClean="0"/>
              <a:t>Example:</a:t>
            </a:r>
          </a:p>
          <a:p>
            <a:pPr lvl="1" eaLnBrk="1" hangingPunct="1">
              <a:spcBef>
                <a:spcPts val="2400"/>
              </a:spcBef>
              <a:buNone/>
            </a:pPr>
            <a:r>
              <a:rPr lang="en-US" dirty="0" smtClean="0"/>
              <a:t>5   15   35   36   38   40  42 43   45   46   50   65   70 75   85</a:t>
            </a:r>
          </a:p>
        </p:txBody>
      </p:sp>
      <p:pic>
        <p:nvPicPr>
          <p:cNvPr id="6" name="Content Placeholder 5" descr="traversals-example.gif"/>
          <p:cNvPicPr>
            <a:picLocks noGrp="1" noChangeAspect="1"/>
          </p:cNvPicPr>
          <p:nvPr>
            <p:ph sz="half" idx="2"/>
          </p:nvPr>
        </p:nvPicPr>
        <p:blipFill>
          <a:blip r:embed="rId2" cstate="print"/>
          <a:stretch>
            <a:fillRect/>
          </a:stretch>
        </p:blipFill>
        <p:spPr>
          <a:xfrm>
            <a:off x="4648200" y="2787079"/>
            <a:ext cx="4038600" cy="2152205"/>
          </a:xfrm>
        </p:spPr>
      </p:pic>
      <p:sp>
        <p:nvSpPr>
          <p:cNvPr id="14339" name="Slide Number Placeholder 4"/>
          <p:cNvSpPr>
            <a:spLocks noGrp="1"/>
          </p:cNvSpPr>
          <p:nvPr>
            <p:ph type="sldNum" sz="quarter" idx="11"/>
          </p:nvPr>
        </p:nvSpPr>
        <p:spPr>
          <a:noFill/>
        </p:spPr>
        <p:txBody>
          <a:bodyPr/>
          <a:lstStyle/>
          <a:p>
            <a:fld id="{2D5013A2-437F-4108-AB1B-E96330A78618}" type="slidenum">
              <a:rPr lang="en-US" smtClean="0"/>
              <a:pPr/>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dirty="0" smtClean="0"/>
              <a:t>Preorder Tree Traversal</a:t>
            </a:r>
          </a:p>
        </p:txBody>
      </p:sp>
      <p:sp>
        <p:nvSpPr>
          <p:cNvPr id="14341" name="Rectangle 3"/>
          <p:cNvSpPr>
            <a:spLocks noGrp="1" noChangeArrowheads="1"/>
          </p:cNvSpPr>
          <p:nvPr>
            <p:ph sz="half" idx="1"/>
          </p:nvPr>
        </p:nvSpPr>
        <p:spPr/>
        <p:txBody>
          <a:bodyPr>
            <a:normAutofit fontScale="92500"/>
          </a:bodyPr>
          <a:lstStyle/>
          <a:p>
            <a:pPr eaLnBrk="1" hangingPunct="1"/>
            <a:r>
              <a:rPr lang="en-US" dirty="0" smtClean="0"/>
              <a:t>(NLR) Traversal</a:t>
            </a:r>
          </a:p>
          <a:p>
            <a:pPr lvl="1" eaLnBrk="1" hangingPunct="1">
              <a:spcBef>
                <a:spcPts val="1200"/>
              </a:spcBef>
            </a:pPr>
            <a:r>
              <a:rPr lang="en-US" dirty="0" smtClean="0"/>
              <a:t>Visit the node</a:t>
            </a:r>
          </a:p>
          <a:p>
            <a:pPr lvl="1" eaLnBrk="1" hangingPunct="1">
              <a:spcBef>
                <a:spcPts val="1200"/>
              </a:spcBef>
            </a:pPr>
            <a:r>
              <a:rPr lang="en-US" dirty="0" smtClean="0"/>
              <a:t>Traverse the left subtree</a:t>
            </a:r>
          </a:p>
          <a:p>
            <a:pPr lvl="1" eaLnBrk="1" hangingPunct="1">
              <a:spcBef>
                <a:spcPts val="1200"/>
              </a:spcBef>
            </a:pPr>
            <a:r>
              <a:rPr lang="en-US" dirty="0" smtClean="0"/>
              <a:t>Traverse the right subtree</a:t>
            </a:r>
          </a:p>
          <a:p>
            <a:pPr eaLnBrk="1" hangingPunct="1">
              <a:spcBef>
                <a:spcPts val="2400"/>
              </a:spcBef>
              <a:buFont typeface="Arial" pitchFamily="34" charset="0"/>
              <a:buChar char="•"/>
            </a:pPr>
            <a:r>
              <a:rPr lang="en-US" dirty="0" smtClean="0"/>
              <a:t>Example:</a:t>
            </a:r>
          </a:p>
          <a:p>
            <a:pPr lvl="1" eaLnBrk="1" hangingPunct="1">
              <a:spcBef>
                <a:spcPts val="2400"/>
              </a:spcBef>
              <a:buNone/>
            </a:pPr>
            <a:r>
              <a:rPr lang="en-US" dirty="0" smtClean="0"/>
              <a:t>50   45   35   15   5   40   38   36   42   43   46   65   75   70   85</a:t>
            </a:r>
          </a:p>
        </p:txBody>
      </p:sp>
      <p:pic>
        <p:nvPicPr>
          <p:cNvPr id="6" name="Content Placeholder 5" descr="traversals-example.gif"/>
          <p:cNvPicPr>
            <a:picLocks noGrp="1" noChangeAspect="1"/>
          </p:cNvPicPr>
          <p:nvPr>
            <p:ph sz="half" idx="2"/>
          </p:nvPr>
        </p:nvPicPr>
        <p:blipFill>
          <a:blip r:embed="rId2" cstate="print"/>
          <a:stretch>
            <a:fillRect/>
          </a:stretch>
        </p:blipFill>
        <p:spPr>
          <a:xfrm>
            <a:off x="4648200" y="2787079"/>
            <a:ext cx="4038600" cy="2152205"/>
          </a:xfrm>
        </p:spPr>
      </p:pic>
      <p:sp>
        <p:nvSpPr>
          <p:cNvPr id="14339" name="Slide Number Placeholder 4"/>
          <p:cNvSpPr>
            <a:spLocks noGrp="1"/>
          </p:cNvSpPr>
          <p:nvPr>
            <p:ph type="sldNum" sz="quarter" idx="11"/>
          </p:nvPr>
        </p:nvSpPr>
        <p:spPr>
          <a:noFill/>
        </p:spPr>
        <p:txBody>
          <a:bodyPr/>
          <a:lstStyle/>
          <a:p>
            <a:fld id="{2D5013A2-437F-4108-AB1B-E96330A78618}" type="slidenum">
              <a:rPr lang="en-US" smtClean="0"/>
              <a:pPr/>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dirty="0" err="1" smtClean="0"/>
              <a:t>Postorder</a:t>
            </a:r>
            <a:r>
              <a:rPr lang="en-US" dirty="0" smtClean="0"/>
              <a:t> Tree Traversal</a:t>
            </a:r>
          </a:p>
        </p:txBody>
      </p:sp>
      <p:sp>
        <p:nvSpPr>
          <p:cNvPr id="14341" name="Rectangle 3"/>
          <p:cNvSpPr>
            <a:spLocks noGrp="1" noChangeArrowheads="1"/>
          </p:cNvSpPr>
          <p:nvPr>
            <p:ph sz="half" idx="1"/>
          </p:nvPr>
        </p:nvSpPr>
        <p:spPr/>
        <p:txBody>
          <a:bodyPr>
            <a:normAutofit fontScale="92500"/>
          </a:bodyPr>
          <a:lstStyle/>
          <a:p>
            <a:pPr eaLnBrk="1" hangingPunct="1"/>
            <a:r>
              <a:rPr lang="en-US" dirty="0" smtClean="0"/>
              <a:t>(LRN) Traversal</a:t>
            </a:r>
          </a:p>
          <a:p>
            <a:pPr lvl="1" eaLnBrk="1" hangingPunct="1">
              <a:spcBef>
                <a:spcPts val="1200"/>
              </a:spcBef>
            </a:pPr>
            <a:r>
              <a:rPr lang="en-US" dirty="0" smtClean="0"/>
              <a:t>Traverse the left subtree</a:t>
            </a:r>
          </a:p>
          <a:p>
            <a:pPr lvl="1" eaLnBrk="1" hangingPunct="1">
              <a:spcBef>
                <a:spcPts val="1200"/>
              </a:spcBef>
            </a:pPr>
            <a:r>
              <a:rPr lang="en-US" dirty="0" smtClean="0"/>
              <a:t>Traverse the right subtree</a:t>
            </a:r>
          </a:p>
          <a:p>
            <a:pPr lvl="1" eaLnBrk="1" hangingPunct="1">
              <a:spcBef>
                <a:spcPts val="1200"/>
              </a:spcBef>
            </a:pPr>
            <a:r>
              <a:rPr lang="en-US" dirty="0" smtClean="0"/>
              <a:t>Visit the node</a:t>
            </a:r>
          </a:p>
          <a:p>
            <a:pPr eaLnBrk="1" hangingPunct="1">
              <a:spcBef>
                <a:spcPts val="2400"/>
              </a:spcBef>
              <a:buFont typeface="Arial" pitchFamily="34" charset="0"/>
              <a:buChar char="•"/>
            </a:pPr>
            <a:r>
              <a:rPr lang="en-US" dirty="0" smtClean="0"/>
              <a:t>Example:</a:t>
            </a:r>
          </a:p>
          <a:p>
            <a:pPr lvl="1" eaLnBrk="1" hangingPunct="1">
              <a:spcBef>
                <a:spcPts val="2400"/>
              </a:spcBef>
              <a:buNone/>
            </a:pPr>
            <a:r>
              <a:rPr lang="en-US" dirty="0" smtClean="0"/>
              <a:t>5   15   36   38   43   42   40   35   46   45   70   85 75   65   50</a:t>
            </a:r>
          </a:p>
        </p:txBody>
      </p:sp>
      <p:pic>
        <p:nvPicPr>
          <p:cNvPr id="6" name="Content Placeholder 5" descr="traversals-example.gif"/>
          <p:cNvPicPr>
            <a:picLocks noGrp="1" noChangeAspect="1"/>
          </p:cNvPicPr>
          <p:nvPr>
            <p:ph sz="half" idx="2"/>
          </p:nvPr>
        </p:nvPicPr>
        <p:blipFill>
          <a:blip r:embed="rId2" cstate="print"/>
          <a:stretch>
            <a:fillRect/>
          </a:stretch>
        </p:blipFill>
        <p:spPr>
          <a:xfrm>
            <a:off x="4648200" y="2787079"/>
            <a:ext cx="4038600" cy="2152205"/>
          </a:xfrm>
        </p:spPr>
      </p:pic>
      <p:sp>
        <p:nvSpPr>
          <p:cNvPr id="14339" name="Slide Number Placeholder 4"/>
          <p:cNvSpPr>
            <a:spLocks noGrp="1"/>
          </p:cNvSpPr>
          <p:nvPr>
            <p:ph type="sldNum" sz="quarter" idx="11"/>
          </p:nvPr>
        </p:nvSpPr>
        <p:spPr>
          <a:noFill/>
        </p:spPr>
        <p:txBody>
          <a:bodyPr/>
          <a:lstStyle/>
          <a:p>
            <a:fld id="{2D5013A2-437F-4108-AB1B-E96330A78618}"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Contents</a:t>
            </a:r>
            <a:endParaRPr lang="en-US" dirty="0"/>
          </a:p>
        </p:txBody>
      </p:sp>
      <p:sp>
        <p:nvSpPr>
          <p:cNvPr id="3" name="Content Placeholder 2"/>
          <p:cNvSpPr>
            <a:spLocks noGrp="1"/>
          </p:cNvSpPr>
          <p:nvPr>
            <p:ph idx="1"/>
          </p:nvPr>
        </p:nvSpPr>
        <p:spPr/>
        <p:txBody>
          <a:bodyPr/>
          <a:lstStyle/>
          <a:p>
            <a:pPr>
              <a:spcBef>
                <a:spcPts val="3000"/>
              </a:spcBef>
              <a:buFont typeface="Wingdings" pitchFamily="2" charset="2"/>
              <a:buChar char="ü"/>
            </a:pPr>
            <a:r>
              <a:rPr lang="en-US" dirty="0" smtClean="0"/>
              <a:t>Introduction</a:t>
            </a:r>
          </a:p>
          <a:p>
            <a:pPr>
              <a:spcBef>
                <a:spcPts val="3000"/>
              </a:spcBef>
              <a:buFont typeface="Wingdings" pitchFamily="2" charset="2"/>
              <a:buChar char="Ø"/>
            </a:pPr>
            <a:r>
              <a:rPr lang="en-US" dirty="0" smtClean="0"/>
              <a:t>Implementing Binary Search Trees</a:t>
            </a:r>
          </a:p>
          <a:p>
            <a:pPr>
              <a:spcBef>
                <a:spcPts val="3000"/>
              </a:spcBef>
              <a:buFont typeface="Wingdings" pitchFamily="2" charset="2"/>
              <a:buChar char="Ø"/>
            </a:pPr>
            <a:r>
              <a:rPr lang="en-US" dirty="0" smtClean="0"/>
              <a:t>Binary Search Tree Traversal Algorithms</a:t>
            </a:r>
          </a:p>
          <a:p>
            <a:pPr>
              <a:spcBef>
                <a:spcPts val="3000"/>
              </a:spcBef>
              <a:buFont typeface="Wingdings" pitchFamily="2" charset="2"/>
              <a:buChar char="q"/>
            </a:pPr>
            <a:r>
              <a:rPr lang="en-US" dirty="0" smtClean="0"/>
              <a:t>Binary Search Trees Building Algorithms</a:t>
            </a:r>
          </a:p>
          <a:p>
            <a:pPr>
              <a:spcBef>
                <a:spcPts val="3000"/>
              </a:spcBef>
              <a:buFont typeface="Wingdings" pitchFamily="2" charset="2"/>
              <a:buChar char="q"/>
            </a:pPr>
            <a:r>
              <a:rPr lang="en-US" dirty="0" smtClean="0"/>
              <a:t>Binary Search Trees Applications</a:t>
            </a:r>
          </a:p>
        </p:txBody>
      </p:sp>
      <p:sp>
        <p:nvSpPr>
          <p:cNvPr id="4" name="Slide Number Placeholder 3"/>
          <p:cNvSpPr>
            <a:spLocks noGrp="1"/>
          </p:cNvSpPr>
          <p:nvPr>
            <p:ph type="sldNum" sz="quarter" idx="11"/>
          </p:nvPr>
        </p:nvSpPr>
        <p:spPr/>
        <p:txBody>
          <a:bodyPr/>
          <a:lstStyle/>
          <a:p>
            <a:pPr>
              <a:defRPr/>
            </a:pPr>
            <a:fld id="{FE2AC205-A717-4772-AB68-2B047AE87BF9}" type="slidenum">
              <a:rPr lang="en-US" smtClean="0">
                <a:solidFill>
                  <a:srgbClr val="000000"/>
                </a:solidFill>
              </a:rPr>
              <a:pPr>
                <a:defRPr/>
              </a:pPr>
              <a:t>2</a:t>
            </a:fld>
            <a:endParaRPr lang="en-US"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dirty="0" smtClean="0"/>
              <a:t>Breadth First Scan</a:t>
            </a:r>
          </a:p>
        </p:txBody>
      </p:sp>
      <p:sp>
        <p:nvSpPr>
          <p:cNvPr id="14341" name="Rectangle 3"/>
          <p:cNvSpPr>
            <a:spLocks noGrp="1" noChangeArrowheads="1"/>
          </p:cNvSpPr>
          <p:nvPr>
            <p:ph sz="half" idx="1"/>
          </p:nvPr>
        </p:nvSpPr>
        <p:spPr/>
        <p:txBody>
          <a:bodyPr>
            <a:normAutofit fontScale="92500" lnSpcReduction="20000"/>
          </a:bodyPr>
          <a:lstStyle/>
          <a:p>
            <a:r>
              <a:rPr lang="en-US" dirty="0" smtClean="0"/>
              <a:t>Scan the tree level by level starting at the root and moving to the first generation of children, then the second generation, and so forth</a:t>
            </a:r>
          </a:p>
          <a:p>
            <a:pPr lvl="1"/>
            <a:r>
              <a:rPr lang="en-US" dirty="0" smtClean="0"/>
              <a:t>Use a queue to store the nodes</a:t>
            </a:r>
            <a:br>
              <a:rPr lang="en-US" dirty="0" smtClean="0"/>
            </a:br>
            <a:endParaRPr lang="en-US" dirty="0" smtClean="0"/>
          </a:p>
          <a:p>
            <a:pPr eaLnBrk="1" hangingPunct="1">
              <a:spcBef>
                <a:spcPts val="2400"/>
              </a:spcBef>
              <a:buFont typeface="Arial" pitchFamily="34" charset="0"/>
              <a:buChar char="•"/>
            </a:pPr>
            <a:r>
              <a:rPr lang="en-US" dirty="0" smtClean="0"/>
              <a:t>Example:</a:t>
            </a:r>
          </a:p>
          <a:p>
            <a:pPr lvl="1" eaLnBrk="1" hangingPunct="1">
              <a:spcBef>
                <a:spcPts val="600"/>
              </a:spcBef>
              <a:buNone/>
            </a:pPr>
            <a:r>
              <a:rPr lang="en-US" dirty="0" smtClean="0"/>
              <a:t>50   45   65   35   46   75   15   40   70   85   5   38   42   36   43</a:t>
            </a:r>
          </a:p>
        </p:txBody>
      </p:sp>
      <p:pic>
        <p:nvPicPr>
          <p:cNvPr id="6" name="Content Placeholder 5" descr="traversals-example.gif"/>
          <p:cNvPicPr>
            <a:picLocks noGrp="1" noChangeAspect="1"/>
          </p:cNvPicPr>
          <p:nvPr>
            <p:ph sz="half" idx="2"/>
          </p:nvPr>
        </p:nvPicPr>
        <p:blipFill>
          <a:blip r:embed="rId2" cstate="print"/>
          <a:stretch>
            <a:fillRect/>
          </a:stretch>
        </p:blipFill>
        <p:spPr>
          <a:xfrm>
            <a:off x="4648200" y="2787079"/>
            <a:ext cx="4038600" cy="2152205"/>
          </a:xfrm>
        </p:spPr>
      </p:pic>
      <p:sp>
        <p:nvSpPr>
          <p:cNvPr id="14339" name="Slide Number Placeholder 4"/>
          <p:cNvSpPr>
            <a:spLocks noGrp="1"/>
          </p:cNvSpPr>
          <p:nvPr>
            <p:ph type="sldNum" sz="quarter" idx="11"/>
          </p:nvPr>
        </p:nvSpPr>
        <p:spPr>
          <a:noFill/>
        </p:spPr>
        <p:txBody>
          <a:bodyPr/>
          <a:lstStyle/>
          <a:p>
            <a:fld id="{2D5013A2-437F-4108-AB1B-E96330A78618}"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4"/>
          <p:cNvSpPr>
            <a:spLocks noGrp="1"/>
          </p:cNvSpPr>
          <p:nvPr>
            <p:ph type="sldNum" sz="quarter" idx="11"/>
          </p:nvPr>
        </p:nvSpPr>
        <p:spPr>
          <a:noFill/>
        </p:spPr>
        <p:txBody>
          <a:bodyPr/>
          <a:lstStyle/>
          <a:p>
            <a:fld id="{D887303A-9637-4259-8B2B-AB07781FBA0B}" type="slidenum">
              <a:rPr lang="en-US" smtClean="0"/>
              <a:pPr/>
              <a:t>21</a:t>
            </a:fld>
            <a:endParaRPr lang="en-US" smtClean="0"/>
          </a:p>
        </p:txBody>
      </p:sp>
      <p:sp>
        <p:nvSpPr>
          <p:cNvPr id="15364" name="Rectangle 2"/>
          <p:cNvSpPr>
            <a:spLocks noGrp="1" noChangeArrowheads="1"/>
          </p:cNvSpPr>
          <p:nvPr>
            <p:ph type="title"/>
          </p:nvPr>
        </p:nvSpPr>
        <p:spPr/>
        <p:txBody>
          <a:bodyPr/>
          <a:lstStyle/>
          <a:p>
            <a:pPr eaLnBrk="1" hangingPunct="1"/>
            <a:r>
              <a:rPr lang="en-US" dirty="0" smtClean="0"/>
              <a:t>Implementing Binary Tree Traversals</a:t>
            </a:r>
          </a:p>
        </p:txBody>
      </p:sp>
      <p:sp>
        <p:nvSpPr>
          <p:cNvPr id="15365" name="Rectangle 3"/>
          <p:cNvSpPr>
            <a:spLocks noGrp="1" noChangeArrowheads="1"/>
          </p:cNvSpPr>
          <p:nvPr>
            <p:ph type="body" idx="1"/>
          </p:nvPr>
        </p:nvSpPr>
        <p:spPr/>
        <p:txBody>
          <a:bodyPr/>
          <a:lstStyle/>
          <a:p>
            <a:pPr eaLnBrk="1" hangingPunct="1"/>
            <a:r>
              <a:rPr lang="en-US" dirty="0" smtClean="0"/>
              <a:t>Traversal algorithms are recursive</a:t>
            </a:r>
          </a:p>
          <a:p>
            <a:pPr eaLnBrk="1" hangingPunct="1">
              <a:spcBef>
                <a:spcPts val="2400"/>
              </a:spcBef>
            </a:pPr>
            <a:r>
              <a:rPr lang="en-US" dirty="0" smtClean="0"/>
              <a:t>Each traversal algorithm is implemented as a function</a:t>
            </a:r>
          </a:p>
          <a:p>
            <a:pPr eaLnBrk="1" hangingPunct="1">
              <a:spcBef>
                <a:spcPts val="2400"/>
              </a:spcBef>
            </a:pPr>
            <a:r>
              <a:rPr lang="en-US" dirty="0" smtClean="0"/>
              <a:t>Each traversal function uses an auxiliary recursive function (helper)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a:t>
            </a:r>
            <a:r>
              <a:rPr lang="en-US" dirty="0" err="1" smtClean="0"/>
              <a:t>BinaryTree</a:t>
            </a:r>
            <a:r>
              <a:rPr lang="en-US" dirty="0" smtClean="0"/>
              <a:t> ADT</a:t>
            </a:r>
            <a:endParaRPr lang="en-US" dirty="0"/>
          </a:p>
        </p:txBody>
      </p:sp>
      <p:sp>
        <p:nvSpPr>
          <p:cNvPr id="4" name="Slide Number Placeholder 3"/>
          <p:cNvSpPr>
            <a:spLocks noGrp="1"/>
          </p:cNvSpPr>
          <p:nvPr>
            <p:ph type="sldNum" sz="quarter" idx="11"/>
          </p:nvPr>
        </p:nvSpPr>
        <p:spPr/>
        <p:txBody>
          <a:bodyPr/>
          <a:lstStyle/>
          <a:p>
            <a:pPr>
              <a:defRPr/>
            </a:pPr>
            <a:fld id="{FE2AC205-A717-4772-AB68-2B047AE87BF9}" type="slidenum">
              <a:rPr lang="en-US" smtClean="0"/>
              <a:pPr>
                <a:defRPr/>
              </a:pPr>
              <a:t>22</a:t>
            </a:fld>
            <a:endParaRPr lang="en-US" dirty="0"/>
          </a:p>
        </p:txBody>
      </p:sp>
      <p:sp>
        <p:nvSpPr>
          <p:cNvPr id="5" name="Rectangle 4"/>
          <p:cNvSpPr/>
          <p:nvPr/>
        </p:nvSpPr>
        <p:spPr>
          <a:xfrm>
            <a:off x="2438400" y="2743200"/>
            <a:ext cx="43434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1524000"/>
            <a:ext cx="4343400" cy="5334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8400" y="1600200"/>
            <a:ext cx="4343400" cy="381000"/>
          </a:xfrm>
          <a:prstGeom prst="rect">
            <a:avLst/>
          </a:prstGeom>
          <a:noFill/>
        </p:spPr>
        <p:txBody>
          <a:bodyPr wrap="square" rtlCol="0">
            <a:spAutoFit/>
          </a:bodyPr>
          <a:lstStyle/>
          <a:p>
            <a:pPr algn="ctr"/>
            <a:r>
              <a:rPr lang="en-US" b="1" dirty="0" err="1" smtClean="0"/>
              <a:t>BiaryTree</a:t>
            </a:r>
            <a:r>
              <a:rPr lang="en-US" b="1" dirty="0" smtClean="0"/>
              <a:t> ADT</a:t>
            </a:r>
            <a:endParaRPr lang="en-US" b="1" dirty="0"/>
          </a:p>
        </p:txBody>
      </p:sp>
      <p:sp>
        <p:nvSpPr>
          <p:cNvPr id="10" name="TextBox 9"/>
          <p:cNvSpPr txBox="1"/>
          <p:nvPr/>
        </p:nvSpPr>
        <p:spPr>
          <a:xfrm>
            <a:off x="2514600" y="2819400"/>
            <a:ext cx="4191000" cy="1754326"/>
          </a:xfrm>
          <a:prstGeom prst="rect">
            <a:avLst/>
          </a:prstGeom>
          <a:noFill/>
        </p:spPr>
        <p:txBody>
          <a:bodyPr wrap="square" rtlCol="0">
            <a:spAutoFit/>
          </a:bodyPr>
          <a:lstStyle/>
          <a:p>
            <a:pPr algn="ctr"/>
            <a:r>
              <a:rPr lang="en-US" b="1" dirty="0" smtClean="0"/>
              <a:t>FUNCTIONS</a:t>
            </a:r>
          </a:p>
          <a:p>
            <a:r>
              <a:rPr lang="en-US" dirty="0" smtClean="0"/>
              <a:t>…</a:t>
            </a:r>
          </a:p>
          <a:p>
            <a:r>
              <a:rPr lang="en-US" dirty="0" err="1" smtClean="0"/>
              <a:t>inOrderTraversal</a:t>
            </a:r>
            <a:r>
              <a:rPr lang="en-US" dirty="0" smtClean="0"/>
              <a:t> ( ) : void</a:t>
            </a:r>
          </a:p>
          <a:p>
            <a:r>
              <a:rPr lang="en-US" dirty="0" err="1" smtClean="0"/>
              <a:t>preOrderTraversal</a:t>
            </a:r>
            <a:r>
              <a:rPr lang="en-US" dirty="0" smtClean="0"/>
              <a:t> ( ): void</a:t>
            </a:r>
          </a:p>
          <a:p>
            <a:r>
              <a:rPr lang="en-US" dirty="0" err="1" smtClean="0"/>
              <a:t>postOrderTraversal</a:t>
            </a:r>
            <a:r>
              <a:rPr lang="en-US" dirty="0" smtClean="0"/>
              <a:t> ( ) : void</a:t>
            </a:r>
          </a:p>
          <a:p>
            <a:r>
              <a:rPr lang="en-US" dirty="0" smtClean="0"/>
              <a:t>…</a:t>
            </a:r>
          </a:p>
        </p:txBody>
      </p:sp>
      <p:sp>
        <p:nvSpPr>
          <p:cNvPr id="8" name="Rectangle 7"/>
          <p:cNvSpPr/>
          <p:nvPr/>
        </p:nvSpPr>
        <p:spPr>
          <a:xfrm>
            <a:off x="2438400" y="2057400"/>
            <a:ext cx="4343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600" y="2057400"/>
            <a:ext cx="4114800" cy="646331"/>
          </a:xfrm>
          <a:prstGeom prst="rect">
            <a:avLst/>
          </a:prstGeom>
          <a:noFill/>
        </p:spPr>
        <p:txBody>
          <a:bodyPr wrap="square" rtlCol="0">
            <a:spAutoFit/>
          </a:bodyPr>
          <a:lstStyle/>
          <a:p>
            <a:pPr algn="ctr"/>
            <a:r>
              <a:rPr lang="en-US" b="1" dirty="0" smtClean="0"/>
              <a:t>DATA</a:t>
            </a:r>
          </a:p>
          <a:p>
            <a:r>
              <a:rPr lang="en-US" dirty="0" smtClean="0"/>
              <a:t>*root : </a:t>
            </a:r>
            <a:r>
              <a:rPr lang="en-US" dirty="0" err="1" smtClean="0"/>
              <a:t>BinaryTreeNode</a:t>
            </a:r>
            <a:endParaRPr lang="en-US" dirty="0" smtClean="0"/>
          </a:p>
        </p:txBody>
      </p:sp>
      <p:sp>
        <p:nvSpPr>
          <p:cNvPr id="11" name="TextBox 10"/>
          <p:cNvSpPr txBox="1"/>
          <p:nvPr/>
        </p:nvSpPr>
        <p:spPr>
          <a:xfrm>
            <a:off x="2438400" y="4648200"/>
            <a:ext cx="4191000" cy="1754326"/>
          </a:xfrm>
          <a:prstGeom prst="rect">
            <a:avLst/>
          </a:prstGeom>
          <a:noFill/>
        </p:spPr>
        <p:txBody>
          <a:bodyPr wrap="square" rtlCol="0">
            <a:spAutoFit/>
          </a:bodyPr>
          <a:lstStyle/>
          <a:p>
            <a:pPr algn="ctr"/>
            <a:r>
              <a:rPr lang="en-US" b="1" dirty="0" smtClean="0"/>
              <a:t>AUXILIARY FUNCTIONS</a:t>
            </a:r>
          </a:p>
          <a:p>
            <a:r>
              <a:rPr lang="en-US" dirty="0" smtClean="0"/>
              <a:t>…</a:t>
            </a:r>
          </a:p>
          <a:p>
            <a:r>
              <a:rPr lang="en-US" dirty="0" err="1" smtClean="0"/>
              <a:t>inOrder</a:t>
            </a:r>
            <a:r>
              <a:rPr lang="en-US" dirty="0" smtClean="0"/>
              <a:t> ( </a:t>
            </a:r>
            <a:r>
              <a:rPr lang="en-US" dirty="0" err="1" smtClean="0"/>
              <a:t>BinaryTreeNode</a:t>
            </a:r>
            <a:r>
              <a:rPr lang="en-US" dirty="0" smtClean="0"/>
              <a:t> *) : void</a:t>
            </a:r>
          </a:p>
          <a:p>
            <a:r>
              <a:rPr lang="en-US" dirty="0" err="1" smtClean="0"/>
              <a:t>preOrder</a:t>
            </a:r>
            <a:r>
              <a:rPr lang="en-US" dirty="0" smtClean="0"/>
              <a:t> (</a:t>
            </a:r>
            <a:r>
              <a:rPr lang="en-US" dirty="0" err="1" smtClean="0"/>
              <a:t>BinaryTreeNode</a:t>
            </a:r>
            <a:r>
              <a:rPr lang="en-US" dirty="0" smtClean="0"/>
              <a:t> *) : void</a:t>
            </a:r>
          </a:p>
          <a:p>
            <a:r>
              <a:rPr lang="en-US" dirty="0" err="1" smtClean="0"/>
              <a:t>postOrder</a:t>
            </a:r>
            <a:r>
              <a:rPr lang="en-US" dirty="0" smtClean="0"/>
              <a:t> ( </a:t>
            </a:r>
            <a:r>
              <a:rPr lang="en-US" dirty="0" err="1" smtClean="0"/>
              <a:t>BinaryTreeNode</a:t>
            </a:r>
            <a:r>
              <a:rPr lang="en-US" dirty="0" smtClean="0"/>
              <a:t> *) : void</a:t>
            </a:r>
          </a:p>
          <a:p>
            <a:r>
              <a:rPr lang="en-US" dirty="0" smtClean="0"/>
              <a:t>…</a:t>
            </a:r>
          </a:p>
        </p:txBody>
      </p:sp>
      <p:sp>
        <p:nvSpPr>
          <p:cNvPr id="12" name="Rectangle 11"/>
          <p:cNvSpPr/>
          <p:nvPr/>
        </p:nvSpPr>
        <p:spPr>
          <a:xfrm>
            <a:off x="2438400" y="4648200"/>
            <a:ext cx="43434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a:t>
            </a:r>
            <a:r>
              <a:rPr lang="en-US" dirty="0" err="1" smtClean="0">
                <a:latin typeface="Courier New" pitchFamily="49" charset="0"/>
                <a:cs typeface="Courier New" pitchFamily="49" charset="0"/>
              </a:rPr>
              <a:t>BinaryTree</a:t>
            </a:r>
            <a:r>
              <a:rPr lang="en-US" dirty="0" smtClean="0"/>
              <a:t> Class</a:t>
            </a:r>
            <a:endParaRPr lang="en-US" dirty="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23</a:t>
            </a:fld>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2463080" y="1524001"/>
            <a:ext cx="4113107" cy="4800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InOrder</a:t>
            </a:r>
            <a:r>
              <a:rPr lang="en-US" dirty="0" smtClean="0"/>
              <a:t> Traversal</a:t>
            </a:r>
            <a:endParaRPr lang="en-US" dirty="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24</a:t>
            </a:fld>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1470257"/>
            <a:ext cx="6705600" cy="50968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PreOrder</a:t>
            </a:r>
            <a:r>
              <a:rPr lang="en-US" dirty="0" smtClean="0"/>
              <a:t> Traversal</a:t>
            </a:r>
            <a:endParaRPr lang="en-US" dirty="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25</a:t>
            </a:fld>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371600" y="1272590"/>
            <a:ext cx="6644385" cy="509261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PostOrder</a:t>
            </a:r>
            <a:r>
              <a:rPr lang="en-US" dirty="0" smtClean="0"/>
              <a:t> Traversal</a:t>
            </a:r>
            <a:endParaRPr lang="en-US" dirty="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26</a:t>
            </a:fld>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1010292" y="1371600"/>
            <a:ext cx="6883686" cy="51054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a:spLocks noGrp="1"/>
          </p:cNvSpPr>
          <p:nvPr>
            <p:ph type="sldNum" sz="quarter" idx="11"/>
          </p:nvPr>
        </p:nvSpPr>
        <p:spPr>
          <a:noFill/>
        </p:spPr>
        <p:txBody>
          <a:bodyPr/>
          <a:lstStyle/>
          <a:p>
            <a:fld id="{77D67811-8D6F-493F-9495-282E194A296A}" type="slidenum">
              <a:rPr lang="en-US" smtClean="0"/>
              <a:pPr/>
              <a:t>27</a:t>
            </a:fld>
            <a:endParaRPr lang="en-US" smtClean="0"/>
          </a:p>
        </p:txBody>
      </p:sp>
      <p:sp>
        <p:nvSpPr>
          <p:cNvPr id="18436" name="Rectangle 2"/>
          <p:cNvSpPr>
            <a:spLocks noGrp="1" noChangeArrowheads="1"/>
          </p:cNvSpPr>
          <p:nvPr>
            <p:ph type="title"/>
          </p:nvPr>
        </p:nvSpPr>
        <p:spPr/>
        <p:txBody>
          <a:bodyPr/>
          <a:lstStyle/>
          <a:p>
            <a:pPr eaLnBrk="1" hangingPunct="1"/>
            <a:r>
              <a:rPr lang="en-US" dirty="0" smtClean="0"/>
              <a:t>Binary Trees Utility Operations</a:t>
            </a:r>
          </a:p>
        </p:txBody>
      </p:sp>
      <p:sp>
        <p:nvSpPr>
          <p:cNvPr id="18437" name="Rectangle 3"/>
          <p:cNvSpPr>
            <a:spLocks noGrp="1" noChangeArrowheads="1"/>
          </p:cNvSpPr>
          <p:nvPr>
            <p:ph type="body" idx="1"/>
          </p:nvPr>
        </p:nvSpPr>
        <p:spPr/>
        <p:txBody>
          <a:bodyPr>
            <a:normAutofit/>
          </a:bodyPr>
          <a:lstStyle/>
          <a:p>
            <a:pPr eaLnBrk="1" hangingPunct="1">
              <a:spcBef>
                <a:spcPts val="2400"/>
              </a:spcBef>
              <a:buFont typeface="Wingdings" pitchFamily="2" charset="2"/>
              <a:buChar char="ü"/>
            </a:pPr>
            <a:r>
              <a:rPr lang="en-US" dirty="0" smtClean="0"/>
              <a:t>Determine if binary tree is empty</a:t>
            </a:r>
          </a:p>
          <a:p>
            <a:pPr eaLnBrk="1" hangingPunct="1">
              <a:spcBef>
                <a:spcPts val="2400"/>
              </a:spcBef>
              <a:buFont typeface="Wingdings" pitchFamily="2" charset="2"/>
              <a:buChar char="ü"/>
            </a:pPr>
            <a:r>
              <a:rPr lang="en-US" dirty="0" smtClean="0"/>
              <a:t>Re-Initialize a binary tree</a:t>
            </a:r>
          </a:p>
          <a:p>
            <a:pPr eaLnBrk="1" hangingPunct="1">
              <a:spcBef>
                <a:spcPts val="2400"/>
              </a:spcBef>
              <a:buFont typeface="Wingdings" pitchFamily="2" charset="2"/>
              <a:buChar char="ü"/>
            </a:pPr>
            <a:r>
              <a:rPr lang="en-US" dirty="0" smtClean="0"/>
              <a:t>Find the height of the binary tree</a:t>
            </a:r>
          </a:p>
          <a:p>
            <a:pPr eaLnBrk="1" hangingPunct="1">
              <a:spcBef>
                <a:spcPts val="2400"/>
              </a:spcBef>
            </a:pPr>
            <a:r>
              <a:rPr lang="en-US" dirty="0" smtClean="0"/>
              <a:t>Find the number of nodes in the binary tree</a:t>
            </a:r>
          </a:p>
          <a:p>
            <a:pPr eaLnBrk="1" hangingPunct="1">
              <a:spcBef>
                <a:spcPts val="2400"/>
              </a:spcBef>
            </a:pPr>
            <a:r>
              <a:rPr lang="en-US" dirty="0" smtClean="0"/>
              <a:t>Find the number of leaf nodes in the binary tree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a:t>
            </a:r>
            <a:r>
              <a:rPr lang="en-US" dirty="0" err="1" smtClean="0"/>
              <a:t>BinaryTree</a:t>
            </a:r>
            <a:r>
              <a:rPr lang="en-US" dirty="0" smtClean="0"/>
              <a:t> ADT</a:t>
            </a:r>
            <a:endParaRPr lang="en-US" dirty="0"/>
          </a:p>
        </p:txBody>
      </p:sp>
      <p:sp>
        <p:nvSpPr>
          <p:cNvPr id="4" name="Slide Number Placeholder 3"/>
          <p:cNvSpPr>
            <a:spLocks noGrp="1"/>
          </p:cNvSpPr>
          <p:nvPr>
            <p:ph type="sldNum" sz="quarter" idx="11"/>
          </p:nvPr>
        </p:nvSpPr>
        <p:spPr/>
        <p:txBody>
          <a:bodyPr/>
          <a:lstStyle/>
          <a:p>
            <a:pPr>
              <a:defRPr/>
            </a:pPr>
            <a:fld id="{FE2AC205-A717-4772-AB68-2B047AE87BF9}" type="slidenum">
              <a:rPr lang="en-US" smtClean="0"/>
              <a:pPr>
                <a:defRPr/>
              </a:pPr>
              <a:t>28</a:t>
            </a:fld>
            <a:endParaRPr lang="en-US" dirty="0"/>
          </a:p>
        </p:txBody>
      </p:sp>
      <p:sp>
        <p:nvSpPr>
          <p:cNvPr id="5" name="Rectangle 4"/>
          <p:cNvSpPr/>
          <p:nvPr/>
        </p:nvSpPr>
        <p:spPr>
          <a:xfrm>
            <a:off x="2438400" y="2743200"/>
            <a:ext cx="43434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1524000"/>
            <a:ext cx="4343400" cy="5334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8400" y="1600200"/>
            <a:ext cx="4343400" cy="381000"/>
          </a:xfrm>
          <a:prstGeom prst="rect">
            <a:avLst/>
          </a:prstGeom>
          <a:noFill/>
        </p:spPr>
        <p:txBody>
          <a:bodyPr wrap="square" rtlCol="0">
            <a:spAutoFit/>
          </a:bodyPr>
          <a:lstStyle/>
          <a:p>
            <a:pPr algn="ctr"/>
            <a:r>
              <a:rPr lang="en-US" b="1" dirty="0" err="1" smtClean="0"/>
              <a:t>BiaryTree</a:t>
            </a:r>
            <a:r>
              <a:rPr lang="en-US" b="1" dirty="0" smtClean="0"/>
              <a:t> ADT</a:t>
            </a:r>
            <a:endParaRPr lang="en-US" b="1" dirty="0"/>
          </a:p>
        </p:txBody>
      </p:sp>
      <p:sp>
        <p:nvSpPr>
          <p:cNvPr id="10" name="TextBox 9"/>
          <p:cNvSpPr txBox="1"/>
          <p:nvPr/>
        </p:nvSpPr>
        <p:spPr>
          <a:xfrm>
            <a:off x="2514600" y="2819400"/>
            <a:ext cx="4191000" cy="1477328"/>
          </a:xfrm>
          <a:prstGeom prst="rect">
            <a:avLst/>
          </a:prstGeom>
          <a:noFill/>
        </p:spPr>
        <p:txBody>
          <a:bodyPr wrap="square" rtlCol="0">
            <a:spAutoFit/>
          </a:bodyPr>
          <a:lstStyle/>
          <a:p>
            <a:pPr algn="ctr"/>
            <a:r>
              <a:rPr lang="en-US" b="1" dirty="0" smtClean="0"/>
              <a:t>FUNCTIONS</a:t>
            </a:r>
          </a:p>
          <a:p>
            <a:r>
              <a:rPr lang="en-US" dirty="0" smtClean="0"/>
              <a:t>…</a:t>
            </a:r>
          </a:p>
          <a:p>
            <a:r>
              <a:rPr lang="en-US" dirty="0" err="1" smtClean="0"/>
              <a:t>countTreeNodes</a:t>
            </a:r>
            <a:r>
              <a:rPr lang="en-US" dirty="0" smtClean="0"/>
              <a:t> ( ) : void</a:t>
            </a:r>
          </a:p>
          <a:p>
            <a:r>
              <a:rPr lang="en-US" dirty="0" err="1" smtClean="0"/>
              <a:t>countTreeLeafNodes</a:t>
            </a:r>
            <a:r>
              <a:rPr lang="en-US" dirty="0" smtClean="0"/>
              <a:t> ( ): void</a:t>
            </a:r>
          </a:p>
          <a:p>
            <a:r>
              <a:rPr lang="en-US" dirty="0" smtClean="0"/>
              <a:t>…</a:t>
            </a:r>
          </a:p>
        </p:txBody>
      </p:sp>
      <p:sp>
        <p:nvSpPr>
          <p:cNvPr id="8" name="Rectangle 7"/>
          <p:cNvSpPr/>
          <p:nvPr/>
        </p:nvSpPr>
        <p:spPr>
          <a:xfrm>
            <a:off x="2438400" y="2057400"/>
            <a:ext cx="4343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600" y="2057400"/>
            <a:ext cx="4114800" cy="646331"/>
          </a:xfrm>
          <a:prstGeom prst="rect">
            <a:avLst/>
          </a:prstGeom>
          <a:noFill/>
        </p:spPr>
        <p:txBody>
          <a:bodyPr wrap="square" rtlCol="0">
            <a:spAutoFit/>
          </a:bodyPr>
          <a:lstStyle/>
          <a:p>
            <a:pPr algn="ctr"/>
            <a:r>
              <a:rPr lang="en-US" b="1" dirty="0" smtClean="0"/>
              <a:t>DATA</a:t>
            </a:r>
          </a:p>
          <a:p>
            <a:r>
              <a:rPr lang="en-US" dirty="0" smtClean="0"/>
              <a:t>*root : </a:t>
            </a:r>
            <a:r>
              <a:rPr lang="en-US" dirty="0" err="1" smtClean="0"/>
              <a:t>BinaryTreeNode</a:t>
            </a:r>
            <a:endParaRPr lang="en-US" dirty="0" smtClean="0"/>
          </a:p>
        </p:txBody>
      </p:sp>
      <p:sp>
        <p:nvSpPr>
          <p:cNvPr id="11" name="TextBox 10"/>
          <p:cNvSpPr txBox="1"/>
          <p:nvPr/>
        </p:nvSpPr>
        <p:spPr>
          <a:xfrm>
            <a:off x="2438400" y="4648200"/>
            <a:ext cx="4191000" cy="1477328"/>
          </a:xfrm>
          <a:prstGeom prst="rect">
            <a:avLst/>
          </a:prstGeom>
          <a:noFill/>
        </p:spPr>
        <p:txBody>
          <a:bodyPr wrap="square" rtlCol="0">
            <a:spAutoFit/>
          </a:bodyPr>
          <a:lstStyle/>
          <a:p>
            <a:pPr algn="ctr"/>
            <a:r>
              <a:rPr lang="en-US" b="1" dirty="0" smtClean="0"/>
              <a:t>AUXILIARY FUNCTIONS</a:t>
            </a:r>
          </a:p>
          <a:p>
            <a:r>
              <a:rPr lang="en-US" dirty="0" smtClean="0"/>
              <a:t>…</a:t>
            </a:r>
          </a:p>
          <a:p>
            <a:r>
              <a:rPr lang="en-US" dirty="0" err="1" smtClean="0"/>
              <a:t>countNodes</a:t>
            </a:r>
            <a:r>
              <a:rPr lang="en-US" dirty="0" smtClean="0"/>
              <a:t> : integer</a:t>
            </a:r>
          </a:p>
          <a:p>
            <a:r>
              <a:rPr lang="en-US" dirty="0" err="1" smtClean="0"/>
              <a:t>countLeafNodes</a:t>
            </a:r>
            <a:r>
              <a:rPr lang="en-US" dirty="0" smtClean="0"/>
              <a:t> () : integer</a:t>
            </a:r>
          </a:p>
          <a:p>
            <a:r>
              <a:rPr lang="en-US" dirty="0" smtClean="0"/>
              <a:t>…</a:t>
            </a:r>
          </a:p>
        </p:txBody>
      </p:sp>
      <p:sp>
        <p:nvSpPr>
          <p:cNvPr id="12" name="Rectangle 11"/>
          <p:cNvSpPr/>
          <p:nvPr/>
        </p:nvSpPr>
        <p:spPr>
          <a:xfrm>
            <a:off x="2438400" y="4648200"/>
            <a:ext cx="43434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a:t>
            </a:r>
            <a:r>
              <a:rPr lang="en-US" dirty="0" err="1" smtClean="0">
                <a:latin typeface="Courier New" pitchFamily="49" charset="0"/>
                <a:cs typeface="Courier New" pitchFamily="49" charset="0"/>
              </a:rPr>
              <a:t>BinaryTree</a:t>
            </a:r>
            <a:r>
              <a:rPr lang="en-US" dirty="0" smtClean="0"/>
              <a:t> Class</a:t>
            </a:r>
            <a:endParaRPr lang="en-US" dirty="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29</a:t>
            </a:fld>
            <a:endParaRPr lang="en-US" dirty="0"/>
          </a:p>
        </p:txBody>
      </p:sp>
      <p:pic>
        <p:nvPicPr>
          <p:cNvPr id="6147" name="Picture 3"/>
          <p:cNvPicPr>
            <a:picLocks noGrp="1" noChangeAspect="1" noChangeArrowheads="1"/>
          </p:cNvPicPr>
          <p:nvPr>
            <p:ph idx="1"/>
          </p:nvPr>
        </p:nvPicPr>
        <p:blipFill>
          <a:blip r:embed="rId2" cstate="print"/>
          <a:srcRect/>
          <a:stretch>
            <a:fillRect/>
          </a:stretch>
        </p:blipFill>
        <p:spPr bwMode="auto">
          <a:xfrm>
            <a:off x="2438400" y="1352400"/>
            <a:ext cx="4062867" cy="508658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p:cNvSpPr>
            <a:spLocks noGrp="1"/>
          </p:cNvSpPr>
          <p:nvPr>
            <p:ph type="sldNum" sz="quarter" idx="11"/>
          </p:nvPr>
        </p:nvSpPr>
        <p:spPr>
          <a:noFill/>
        </p:spPr>
        <p:txBody>
          <a:bodyPr/>
          <a:lstStyle/>
          <a:p>
            <a:fld id="{9508FBD9-222F-437B-869C-51F81AA977E9}" type="slidenum">
              <a:rPr lang="en-US" smtClean="0"/>
              <a:pPr/>
              <a:t>3</a:t>
            </a:fld>
            <a:endParaRPr lang="en-US" smtClean="0"/>
          </a:p>
        </p:txBody>
      </p:sp>
      <p:sp>
        <p:nvSpPr>
          <p:cNvPr id="4100" name="Rectangle 2"/>
          <p:cNvSpPr>
            <a:spLocks noGrp="1" noChangeArrowheads="1"/>
          </p:cNvSpPr>
          <p:nvPr>
            <p:ph type="title"/>
          </p:nvPr>
        </p:nvSpPr>
        <p:spPr/>
        <p:txBody>
          <a:bodyPr/>
          <a:lstStyle/>
          <a:p>
            <a:pPr eaLnBrk="1" hangingPunct="1"/>
            <a:r>
              <a:rPr lang="en-US" dirty="0" smtClean="0"/>
              <a:t>Objectives</a:t>
            </a:r>
          </a:p>
        </p:txBody>
      </p:sp>
      <p:sp>
        <p:nvSpPr>
          <p:cNvPr id="4101" name="Rectangle 3"/>
          <p:cNvSpPr>
            <a:spLocks noGrp="1" noChangeArrowheads="1"/>
          </p:cNvSpPr>
          <p:nvPr>
            <p:ph type="body" idx="1"/>
          </p:nvPr>
        </p:nvSpPr>
        <p:spPr/>
        <p:txBody>
          <a:bodyPr>
            <a:normAutofit/>
          </a:bodyPr>
          <a:lstStyle/>
          <a:p>
            <a:pPr eaLnBrk="1" hangingPunct="1">
              <a:spcBef>
                <a:spcPts val="2400"/>
              </a:spcBef>
            </a:pPr>
            <a:r>
              <a:rPr lang="en-US" dirty="0" smtClean="0"/>
              <a:t>Explore various binary search tree traversal algorithms</a:t>
            </a:r>
          </a:p>
          <a:p>
            <a:pPr eaLnBrk="1" hangingPunct="1">
              <a:spcBef>
                <a:spcPts val="2400"/>
              </a:spcBef>
            </a:pPr>
            <a:r>
              <a:rPr lang="en-US" dirty="0" smtClean="0"/>
              <a:t>Learn how to organize data in a binary search tree</a:t>
            </a:r>
          </a:p>
          <a:p>
            <a:pPr eaLnBrk="1" hangingPunct="1">
              <a:spcBef>
                <a:spcPts val="2400"/>
              </a:spcBef>
            </a:pPr>
            <a:r>
              <a:rPr lang="en-US" dirty="0" smtClean="0"/>
              <a:t>Discover how to insert and delete items in a binary search tree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Tree Nodes</a:t>
            </a:r>
            <a:endParaRPr lang="en-US" dirty="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30</a:t>
            </a:fld>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829991" y="2133600"/>
            <a:ext cx="7957242" cy="3810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Tree Leaf Nodes</a:t>
            </a:r>
            <a:endParaRPr lang="en-US" dirty="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31</a:t>
            </a:fld>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769760" y="2057400"/>
            <a:ext cx="7885583" cy="34290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a:spLocks noGrp="1"/>
          </p:cNvSpPr>
          <p:nvPr>
            <p:ph type="sldNum" sz="quarter" idx="11"/>
          </p:nvPr>
        </p:nvSpPr>
        <p:spPr>
          <a:noFill/>
        </p:spPr>
        <p:txBody>
          <a:bodyPr/>
          <a:lstStyle/>
          <a:p>
            <a:fld id="{77D67811-8D6F-493F-9495-282E194A296A}" type="slidenum">
              <a:rPr lang="en-US" smtClean="0"/>
              <a:pPr/>
              <a:t>32</a:t>
            </a:fld>
            <a:endParaRPr lang="en-US" smtClean="0"/>
          </a:p>
        </p:txBody>
      </p:sp>
      <p:sp>
        <p:nvSpPr>
          <p:cNvPr id="18436" name="Rectangle 2"/>
          <p:cNvSpPr>
            <a:spLocks noGrp="1" noChangeArrowheads="1"/>
          </p:cNvSpPr>
          <p:nvPr>
            <p:ph type="title"/>
          </p:nvPr>
        </p:nvSpPr>
        <p:spPr/>
        <p:txBody>
          <a:bodyPr/>
          <a:lstStyle/>
          <a:p>
            <a:pPr eaLnBrk="1" hangingPunct="1"/>
            <a:r>
              <a:rPr lang="en-US" dirty="0" smtClean="0"/>
              <a:t>Binary Search Tree Basic Operations</a:t>
            </a:r>
          </a:p>
        </p:txBody>
      </p:sp>
      <p:sp>
        <p:nvSpPr>
          <p:cNvPr id="18437" name="Rectangle 3"/>
          <p:cNvSpPr>
            <a:spLocks noGrp="1" noChangeArrowheads="1"/>
          </p:cNvSpPr>
          <p:nvPr>
            <p:ph type="body" idx="1"/>
          </p:nvPr>
        </p:nvSpPr>
        <p:spPr/>
        <p:txBody>
          <a:bodyPr>
            <a:normAutofit/>
          </a:bodyPr>
          <a:lstStyle/>
          <a:p>
            <a:pPr eaLnBrk="1" hangingPunct="1">
              <a:spcBef>
                <a:spcPts val="2400"/>
              </a:spcBef>
            </a:pPr>
            <a:r>
              <a:rPr lang="en-US" dirty="0" smtClean="0"/>
              <a:t>Insert an item in the binary tree</a:t>
            </a:r>
          </a:p>
          <a:p>
            <a:pPr eaLnBrk="1" hangingPunct="1">
              <a:spcBef>
                <a:spcPts val="2400"/>
              </a:spcBef>
            </a:pPr>
            <a:r>
              <a:rPr lang="en-US" dirty="0" smtClean="0"/>
              <a:t>Search binary tree for a particular item</a:t>
            </a:r>
          </a:p>
          <a:p>
            <a:pPr eaLnBrk="1" hangingPunct="1">
              <a:spcBef>
                <a:spcPts val="2400"/>
              </a:spcBef>
            </a:pPr>
            <a:r>
              <a:rPr lang="en-US" dirty="0" smtClean="0"/>
              <a:t>Delete an item from the binary tree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a:t>
            </a:r>
            <a:r>
              <a:rPr lang="en-US" dirty="0" err="1" smtClean="0"/>
              <a:t>BinaryTree</a:t>
            </a:r>
            <a:r>
              <a:rPr lang="en-US" dirty="0" smtClean="0"/>
              <a:t> ADT</a:t>
            </a:r>
            <a:endParaRPr lang="en-US" dirty="0"/>
          </a:p>
        </p:txBody>
      </p:sp>
      <p:sp>
        <p:nvSpPr>
          <p:cNvPr id="4" name="Slide Number Placeholder 3"/>
          <p:cNvSpPr>
            <a:spLocks noGrp="1"/>
          </p:cNvSpPr>
          <p:nvPr>
            <p:ph type="sldNum" sz="quarter" idx="11"/>
          </p:nvPr>
        </p:nvSpPr>
        <p:spPr/>
        <p:txBody>
          <a:bodyPr/>
          <a:lstStyle/>
          <a:p>
            <a:pPr>
              <a:defRPr/>
            </a:pPr>
            <a:fld id="{FE2AC205-A717-4772-AB68-2B047AE87BF9}" type="slidenum">
              <a:rPr lang="en-US" smtClean="0"/>
              <a:pPr>
                <a:defRPr/>
              </a:pPr>
              <a:t>33</a:t>
            </a:fld>
            <a:endParaRPr lang="en-US" dirty="0"/>
          </a:p>
        </p:txBody>
      </p:sp>
      <p:sp>
        <p:nvSpPr>
          <p:cNvPr id="5" name="Rectangle 4"/>
          <p:cNvSpPr/>
          <p:nvPr/>
        </p:nvSpPr>
        <p:spPr>
          <a:xfrm>
            <a:off x="2438400" y="2743200"/>
            <a:ext cx="43434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1524000"/>
            <a:ext cx="4343400" cy="5334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8400" y="1600200"/>
            <a:ext cx="4343400" cy="381000"/>
          </a:xfrm>
          <a:prstGeom prst="rect">
            <a:avLst/>
          </a:prstGeom>
          <a:noFill/>
        </p:spPr>
        <p:txBody>
          <a:bodyPr wrap="square" rtlCol="0">
            <a:spAutoFit/>
          </a:bodyPr>
          <a:lstStyle/>
          <a:p>
            <a:pPr algn="ctr"/>
            <a:r>
              <a:rPr lang="en-US" b="1" dirty="0" err="1" smtClean="0"/>
              <a:t>BiaryTree</a:t>
            </a:r>
            <a:r>
              <a:rPr lang="en-US" b="1" dirty="0" smtClean="0"/>
              <a:t> ADT</a:t>
            </a:r>
            <a:endParaRPr lang="en-US" b="1" dirty="0"/>
          </a:p>
        </p:txBody>
      </p:sp>
      <p:sp>
        <p:nvSpPr>
          <p:cNvPr id="10" name="TextBox 9"/>
          <p:cNvSpPr txBox="1"/>
          <p:nvPr/>
        </p:nvSpPr>
        <p:spPr>
          <a:xfrm>
            <a:off x="2514600" y="2819400"/>
            <a:ext cx="4191000" cy="1754326"/>
          </a:xfrm>
          <a:prstGeom prst="rect">
            <a:avLst/>
          </a:prstGeom>
          <a:noFill/>
        </p:spPr>
        <p:txBody>
          <a:bodyPr wrap="square" rtlCol="0">
            <a:spAutoFit/>
          </a:bodyPr>
          <a:lstStyle/>
          <a:p>
            <a:pPr algn="ctr"/>
            <a:r>
              <a:rPr lang="en-US" b="1" dirty="0" smtClean="0"/>
              <a:t>FUNCTIONS</a:t>
            </a:r>
          </a:p>
          <a:p>
            <a:r>
              <a:rPr lang="en-US" dirty="0" smtClean="0"/>
              <a:t>…</a:t>
            </a:r>
          </a:p>
          <a:p>
            <a:r>
              <a:rPr lang="en-US" dirty="0" err="1" smtClean="0"/>
              <a:t>searchTree</a:t>
            </a:r>
            <a:r>
              <a:rPr lang="en-US" dirty="0" smtClean="0"/>
              <a:t> ( ) : </a:t>
            </a:r>
            <a:r>
              <a:rPr lang="en-US" dirty="0" err="1" smtClean="0"/>
              <a:t>bool</a:t>
            </a:r>
            <a:endParaRPr lang="en-US" dirty="0" smtClean="0"/>
          </a:p>
          <a:p>
            <a:r>
              <a:rPr lang="en-US" dirty="0" err="1" smtClean="0"/>
              <a:t>insertTreeNode</a:t>
            </a:r>
            <a:r>
              <a:rPr lang="en-US" dirty="0" smtClean="0"/>
              <a:t> ( </a:t>
            </a:r>
            <a:r>
              <a:rPr lang="en-US" dirty="0" err="1" smtClean="0"/>
              <a:t>NodeType</a:t>
            </a:r>
            <a:r>
              <a:rPr lang="en-US" dirty="0" smtClean="0"/>
              <a:t> &amp; ): void</a:t>
            </a:r>
          </a:p>
          <a:p>
            <a:r>
              <a:rPr lang="en-US" dirty="0" err="1" smtClean="0"/>
              <a:t>deleteTreeNode</a:t>
            </a:r>
            <a:r>
              <a:rPr lang="en-US" dirty="0" smtClean="0"/>
              <a:t> ( </a:t>
            </a:r>
            <a:r>
              <a:rPr lang="en-US" dirty="0" err="1" smtClean="0"/>
              <a:t>NodeType</a:t>
            </a:r>
            <a:r>
              <a:rPr lang="en-US" dirty="0" smtClean="0"/>
              <a:t> &amp; ) : void</a:t>
            </a:r>
          </a:p>
          <a:p>
            <a:r>
              <a:rPr lang="en-US" dirty="0" smtClean="0"/>
              <a:t>…</a:t>
            </a:r>
          </a:p>
        </p:txBody>
      </p:sp>
      <p:sp>
        <p:nvSpPr>
          <p:cNvPr id="8" name="Rectangle 7"/>
          <p:cNvSpPr/>
          <p:nvPr/>
        </p:nvSpPr>
        <p:spPr>
          <a:xfrm>
            <a:off x="2438400" y="2057400"/>
            <a:ext cx="4343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600" y="2057400"/>
            <a:ext cx="4114800" cy="646331"/>
          </a:xfrm>
          <a:prstGeom prst="rect">
            <a:avLst/>
          </a:prstGeom>
          <a:noFill/>
        </p:spPr>
        <p:txBody>
          <a:bodyPr wrap="square" rtlCol="0">
            <a:spAutoFit/>
          </a:bodyPr>
          <a:lstStyle/>
          <a:p>
            <a:pPr algn="ctr"/>
            <a:r>
              <a:rPr lang="en-US" b="1" dirty="0" smtClean="0"/>
              <a:t>DATA</a:t>
            </a:r>
          </a:p>
          <a:p>
            <a:r>
              <a:rPr lang="en-US" dirty="0" smtClean="0"/>
              <a:t>*root : </a:t>
            </a:r>
            <a:r>
              <a:rPr lang="en-US" dirty="0" err="1" smtClean="0"/>
              <a:t>BinaryTreeNode</a:t>
            </a:r>
            <a:endParaRPr lang="en-US" dirty="0" smtClean="0"/>
          </a:p>
        </p:txBody>
      </p:sp>
      <p:sp>
        <p:nvSpPr>
          <p:cNvPr id="11" name="TextBox 10"/>
          <p:cNvSpPr txBox="1"/>
          <p:nvPr/>
        </p:nvSpPr>
        <p:spPr>
          <a:xfrm>
            <a:off x="2438400" y="4648200"/>
            <a:ext cx="4191000" cy="1200329"/>
          </a:xfrm>
          <a:prstGeom prst="rect">
            <a:avLst/>
          </a:prstGeom>
          <a:noFill/>
        </p:spPr>
        <p:txBody>
          <a:bodyPr wrap="square" rtlCol="0">
            <a:spAutoFit/>
          </a:bodyPr>
          <a:lstStyle/>
          <a:p>
            <a:pPr algn="ctr"/>
            <a:r>
              <a:rPr lang="en-US" b="1" dirty="0" smtClean="0"/>
              <a:t>AUXILIARY FUNCTIONS</a:t>
            </a:r>
          </a:p>
          <a:p>
            <a:r>
              <a:rPr lang="en-US" dirty="0" smtClean="0"/>
              <a:t>…</a:t>
            </a:r>
          </a:p>
          <a:p>
            <a:r>
              <a:rPr lang="en-US" dirty="0" err="1" smtClean="0"/>
              <a:t>createNewNode</a:t>
            </a:r>
            <a:r>
              <a:rPr lang="en-US" dirty="0" smtClean="0"/>
              <a:t> ( </a:t>
            </a:r>
            <a:r>
              <a:rPr lang="en-US" dirty="0" err="1" smtClean="0"/>
              <a:t>NodeType</a:t>
            </a:r>
            <a:r>
              <a:rPr lang="en-US" dirty="0" smtClean="0"/>
              <a:t> ) : pointer</a:t>
            </a:r>
          </a:p>
          <a:p>
            <a:r>
              <a:rPr lang="en-US" dirty="0" smtClean="0"/>
              <a:t>...</a:t>
            </a:r>
          </a:p>
        </p:txBody>
      </p:sp>
      <p:sp>
        <p:nvSpPr>
          <p:cNvPr id="12" name="Rectangle 11"/>
          <p:cNvSpPr/>
          <p:nvPr/>
        </p:nvSpPr>
        <p:spPr>
          <a:xfrm>
            <a:off x="2438400" y="4648200"/>
            <a:ext cx="43434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a:t>
            </a:r>
            <a:r>
              <a:rPr lang="en-US" dirty="0" err="1" smtClean="0">
                <a:latin typeface="Courier New" pitchFamily="49" charset="0"/>
                <a:cs typeface="Courier New" pitchFamily="49" charset="0"/>
              </a:rPr>
              <a:t>BinaryTree</a:t>
            </a:r>
            <a:r>
              <a:rPr lang="en-US" dirty="0" smtClean="0"/>
              <a:t> Class</a:t>
            </a:r>
            <a:endParaRPr lang="en-US" dirty="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34</a:t>
            </a:fld>
            <a:endParaRPr lang="en-US" dirty="0"/>
          </a:p>
        </p:txBody>
      </p:sp>
      <p:pic>
        <p:nvPicPr>
          <p:cNvPr id="7171" name="Picture 3"/>
          <p:cNvPicPr>
            <a:picLocks noGrp="1" noChangeAspect="1" noChangeArrowheads="1"/>
          </p:cNvPicPr>
          <p:nvPr>
            <p:ph idx="1"/>
          </p:nvPr>
        </p:nvPicPr>
        <p:blipFill>
          <a:blip r:embed="rId2" cstate="print"/>
          <a:srcRect/>
          <a:stretch>
            <a:fillRect/>
          </a:stretch>
        </p:blipFill>
        <p:spPr bwMode="auto">
          <a:xfrm>
            <a:off x="2462212" y="1362869"/>
            <a:ext cx="4371975" cy="51816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a Binary Tree</a:t>
            </a:r>
            <a:endParaRPr lang="en-US" dirty="0"/>
          </a:p>
        </p:txBody>
      </p:sp>
      <p:sp>
        <p:nvSpPr>
          <p:cNvPr id="3" name="Content Placeholder 2"/>
          <p:cNvSpPr>
            <a:spLocks noGrp="1"/>
          </p:cNvSpPr>
          <p:nvPr>
            <p:ph sz="half" idx="1"/>
          </p:nvPr>
        </p:nvSpPr>
        <p:spPr>
          <a:xfrm>
            <a:off x="457200" y="1600200"/>
            <a:ext cx="4038600" cy="4525963"/>
          </a:xfrm>
        </p:spPr>
        <p:txBody>
          <a:bodyPr/>
          <a:lstStyle/>
          <a:p>
            <a:pPr marL="342900" lvl="1" indent="-342900">
              <a:buFontTx/>
              <a:buChar char="•"/>
            </a:pPr>
            <a:r>
              <a:rPr lang="en-US" sz="2600" dirty="0" smtClean="0"/>
              <a:t>Very similar to binary search algorithm</a:t>
            </a:r>
          </a:p>
          <a:p>
            <a:pPr>
              <a:spcBef>
                <a:spcPts val="2400"/>
              </a:spcBef>
            </a:pPr>
            <a:r>
              <a:rPr lang="en-US" dirty="0" smtClean="0"/>
              <a:t>Search a binary search tree for a given item</a:t>
            </a:r>
          </a:p>
          <a:p>
            <a:pPr lvl="1">
              <a:spcBef>
                <a:spcPts val="1200"/>
              </a:spcBef>
            </a:pPr>
            <a:r>
              <a:rPr lang="en-US" dirty="0" smtClean="0"/>
              <a:t>Return true if item is found</a:t>
            </a:r>
          </a:p>
          <a:p>
            <a:pPr lvl="1">
              <a:spcBef>
                <a:spcPts val="1200"/>
              </a:spcBef>
            </a:pPr>
            <a:r>
              <a:rPr lang="en-US" dirty="0" smtClean="0"/>
              <a:t>Otherwise, return false</a:t>
            </a:r>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35</a:t>
            </a:fld>
            <a:endParaRPr lang="en-US" dirty="0"/>
          </a:p>
        </p:txBody>
      </p:sp>
      <p:pic>
        <p:nvPicPr>
          <p:cNvPr id="1027" name="Picture 3"/>
          <p:cNvPicPr>
            <a:picLocks noGrp="1" noChangeAspect="1" noChangeArrowheads="1"/>
          </p:cNvPicPr>
          <p:nvPr>
            <p:ph sz="half" idx="2"/>
          </p:nvPr>
        </p:nvPicPr>
        <p:blipFill>
          <a:blip r:embed="rId2" cstate="print"/>
          <a:srcRect/>
          <a:stretch>
            <a:fillRect/>
          </a:stretch>
        </p:blipFill>
        <p:spPr bwMode="auto">
          <a:xfrm>
            <a:off x="4419600" y="1600201"/>
            <a:ext cx="4267200" cy="466545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Binary Search Trees</a:t>
            </a:r>
            <a:endParaRPr lang="en-US" dirty="0"/>
          </a:p>
        </p:txBody>
      </p:sp>
      <p:sp>
        <p:nvSpPr>
          <p:cNvPr id="3" name="Content Placeholder 2"/>
          <p:cNvSpPr>
            <a:spLocks noGrp="1"/>
          </p:cNvSpPr>
          <p:nvPr>
            <p:ph idx="1"/>
          </p:nvPr>
        </p:nvSpPr>
        <p:spPr/>
        <p:txBody>
          <a:bodyPr>
            <a:normAutofit/>
          </a:bodyPr>
          <a:lstStyle/>
          <a:p>
            <a:r>
              <a:rPr lang="en-US" b="1" dirty="0" smtClean="0"/>
              <a:t>Construction Rule</a:t>
            </a:r>
          </a:p>
          <a:p>
            <a:pPr>
              <a:spcBef>
                <a:spcPts val="2400"/>
              </a:spcBef>
              <a:buNone/>
            </a:pPr>
            <a:r>
              <a:rPr lang="en-US" i="1" dirty="0" smtClean="0"/>
              <a:t>	For each node, the data values in the left subtree are less than the value of the node and the data values in the right subtree are greater than or equal to the value of the node.</a:t>
            </a:r>
            <a:endParaRPr lang="en-US" b="1" dirty="0" smtClean="0"/>
          </a:p>
        </p:txBody>
      </p:sp>
      <p:sp>
        <p:nvSpPr>
          <p:cNvPr id="5" name="Slide Number Placeholder 4"/>
          <p:cNvSpPr>
            <a:spLocks noGrp="1"/>
          </p:cNvSpPr>
          <p:nvPr>
            <p:ph type="sldNum" sz="quarter" idx="11"/>
          </p:nvPr>
        </p:nvSpPr>
        <p:spPr/>
        <p:txBody>
          <a:bodyPr/>
          <a:lstStyle/>
          <a:p>
            <a:pPr>
              <a:defRPr/>
            </a:pPr>
            <a:fld id="{1DA03BA2-98D2-48E2-91E9-5D5405B2BAE3}"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Binary Search Trees: Example</a:t>
            </a:r>
            <a:endParaRPr lang="en-US" dirty="0"/>
          </a:p>
        </p:txBody>
      </p:sp>
      <p:sp>
        <p:nvSpPr>
          <p:cNvPr id="3" name="Content Placeholder 2"/>
          <p:cNvSpPr>
            <a:spLocks noGrp="1"/>
          </p:cNvSpPr>
          <p:nvPr>
            <p:ph idx="1"/>
          </p:nvPr>
        </p:nvSpPr>
        <p:spPr>
          <a:xfrm>
            <a:off x="457200" y="1600201"/>
            <a:ext cx="8229600" cy="990600"/>
          </a:xfrm>
        </p:spPr>
        <p:txBody>
          <a:bodyPr>
            <a:normAutofit/>
          </a:bodyPr>
          <a:lstStyle/>
          <a:p>
            <a:r>
              <a:rPr lang="en-US" dirty="0" smtClean="0"/>
              <a:t>Build a binary tree that consists of the nodes: 		30, 20, 45, 5, 10, 40. </a:t>
            </a:r>
            <a:endParaRPr lang="en-US" dirty="0"/>
          </a:p>
        </p:txBody>
      </p:sp>
      <p:sp>
        <p:nvSpPr>
          <p:cNvPr id="5" name="Slide Number Placeholder 4"/>
          <p:cNvSpPr>
            <a:spLocks noGrp="1"/>
          </p:cNvSpPr>
          <p:nvPr>
            <p:ph type="sldNum" sz="quarter" idx="11"/>
          </p:nvPr>
        </p:nvSpPr>
        <p:spPr/>
        <p:txBody>
          <a:bodyPr/>
          <a:lstStyle/>
          <a:p>
            <a:pPr>
              <a:defRPr/>
            </a:pPr>
            <a:fld id="{1DA03BA2-98D2-48E2-91E9-5D5405B2BAE3}" type="slidenum">
              <a:rPr lang="en-US" smtClean="0"/>
              <a:pPr>
                <a:defRPr/>
              </a:pPr>
              <a:t>37</a:t>
            </a:fld>
            <a:endParaRPr lang="en-US" dirty="0"/>
          </a:p>
        </p:txBody>
      </p:sp>
      <p:pic>
        <p:nvPicPr>
          <p:cNvPr id="6" name="Picture 5" descr="building-tree.gif"/>
          <p:cNvPicPr>
            <a:picLocks noChangeAspect="1"/>
          </p:cNvPicPr>
          <p:nvPr/>
        </p:nvPicPr>
        <p:blipFill>
          <a:blip r:embed="rId2" cstate="print"/>
          <a:stretch>
            <a:fillRect/>
          </a:stretch>
        </p:blipFill>
        <p:spPr>
          <a:xfrm>
            <a:off x="1524000" y="2743200"/>
            <a:ext cx="6105525" cy="34385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Binary Search Trees: Implementation</a:t>
            </a:r>
            <a:endParaRPr lang="en-US" dirty="0"/>
          </a:p>
        </p:txBody>
      </p:sp>
      <p:sp>
        <p:nvSpPr>
          <p:cNvPr id="3" name="Content Placeholder 2"/>
          <p:cNvSpPr>
            <a:spLocks noGrp="1"/>
          </p:cNvSpPr>
          <p:nvPr>
            <p:ph idx="1"/>
          </p:nvPr>
        </p:nvSpPr>
        <p:spPr/>
        <p:txBody>
          <a:bodyPr/>
          <a:lstStyle/>
          <a:p>
            <a:r>
              <a:rPr lang="en-US" dirty="0" smtClean="0"/>
              <a:t>After inserting a new node, the resulting tree must remain a binary search tree</a:t>
            </a:r>
          </a:p>
          <a:p>
            <a:pPr>
              <a:spcBef>
                <a:spcPts val="2400"/>
              </a:spcBef>
            </a:pPr>
            <a:r>
              <a:rPr lang="en-US" dirty="0" smtClean="0"/>
              <a:t>To insert a new node:</a:t>
            </a:r>
          </a:p>
          <a:p>
            <a:pPr marL="914400" lvl="1" indent="-457200">
              <a:spcBef>
                <a:spcPts val="1200"/>
              </a:spcBef>
              <a:buFont typeface="+mj-lt"/>
              <a:buAutoNum type="arabicPeriod"/>
            </a:pPr>
            <a:r>
              <a:rPr lang="en-US" dirty="0" smtClean="0"/>
              <a:t>Search for the correct location where the new node needs to be inserted</a:t>
            </a:r>
          </a:p>
          <a:p>
            <a:pPr marL="1314450" lvl="2" indent="-457200">
              <a:spcBef>
                <a:spcPts val="600"/>
              </a:spcBef>
              <a:buFont typeface="Wingdings" pitchFamily="2" charset="2"/>
              <a:buChar char="§"/>
            </a:pPr>
            <a:r>
              <a:rPr lang="en-US" dirty="0" smtClean="0"/>
              <a:t>Similar to the search algorithm implemented but use two pointers</a:t>
            </a:r>
          </a:p>
          <a:p>
            <a:pPr marL="914400" lvl="1" indent="-457200">
              <a:spcBef>
                <a:spcPts val="1200"/>
              </a:spcBef>
              <a:buFont typeface="+mj-lt"/>
              <a:buAutoNum type="arabicPeriod"/>
            </a:pPr>
            <a:r>
              <a:rPr lang="en-US" dirty="0" smtClean="0"/>
              <a:t>Create a new node</a:t>
            </a:r>
          </a:p>
          <a:p>
            <a:pPr marL="914400" lvl="1" indent="-457200">
              <a:spcBef>
                <a:spcPts val="1200"/>
              </a:spcBef>
              <a:buFont typeface="+mj-lt"/>
              <a:buAutoNum type="arabicPeriod"/>
            </a:pPr>
            <a:r>
              <a:rPr lang="en-US" dirty="0" smtClean="0"/>
              <a:t>Insert new node</a:t>
            </a:r>
            <a:endParaRPr lang="en-US" dirty="0"/>
          </a:p>
        </p:txBody>
      </p:sp>
      <p:sp>
        <p:nvSpPr>
          <p:cNvPr id="5" name="Slide Number Placeholder 4"/>
          <p:cNvSpPr>
            <a:spLocks noGrp="1"/>
          </p:cNvSpPr>
          <p:nvPr>
            <p:ph type="sldNum" sz="quarter" idx="11"/>
          </p:nvPr>
        </p:nvSpPr>
        <p:spPr/>
        <p:txBody>
          <a:bodyPr/>
          <a:lstStyle/>
          <a:p>
            <a:pPr>
              <a:defRPr/>
            </a:pPr>
            <a:fld id="{1DA03BA2-98D2-48E2-91E9-5D5405B2BAE3}"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Auxiliary Function </a:t>
            </a:r>
            <a:r>
              <a:rPr lang="en-US" dirty="0" err="1" smtClean="0">
                <a:latin typeface="Courier New" pitchFamily="49" charset="0"/>
                <a:cs typeface="Courier New" pitchFamily="49" charset="0"/>
              </a:rPr>
              <a:t>createNewNode</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39</a:t>
            </a:fld>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647757" y="2286000"/>
            <a:ext cx="7725655" cy="28956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BinaryTree</a:t>
            </a:r>
            <a:r>
              <a:rPr lang="en-US" dirty="0" smtClean="0"/>
              <a:t> Abstract Data Type</a:t>
            </a:r>
            <a:endParaRPr lang="en-US" dirty="0"/>
          </a:p>
        </p:txBody>
      </p:sp>
      <p:sp>
        <p:nvSpPr>
          <p:cNvPr id="4" name="Slide Number Placeholder 3"/>
          <p:cNvSpPr>
            <a:spLocks noGrp="1"/>
          </p:cNvSpPr>
          <p:nvPr>
            <p:ph type="sldNum" sz="quarter" idx="11"/>
          </p:nvPr>
        </p:nvSpPr>
        <p:spPr/>
        <p:txBody>
          <a:bodyPr/>
          <a:lstStyle/>
          <a:p>
            <a:pPr>
              <a:defRPr/>
            </a:pPr>
            <a:fld id="{FE2AC205-A717-4772-AB68-2B047AE87BF9}" type="slidenum">
              <a:rPr lang="en-US" smtClean="0"/>
              <a:pPr>
                <a:defRPr/>
              </a:pPr>
              <a:t>4</a:t>
            </a:fld>
            <a:endParaRPr lang="en-US" dirty="0"/>
          </a:p>
        </p:txBody>
      </p:sp>
      <p:sp>
        <p:nvSpPr>
          <p:cNvPr id="5" name="Rectangle 4"/>
          <p:cNvSpPr/>
          <p:nvPr/>
        </p:nvSpPr>
        <p:spPr>
          <a:xfrm>
            <a:off x="2438400" y="3048000"/>
            <a:ext cx="4343400"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38400" y="1828800"/>
            <a:ext cx="4343400" cy="533400"/>
          </a:xfrm>
          <a:prstGeom prst="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8400" y="1905000"/>
            <a:ext cx="4343400" cy="381000"/>
          </a:xfrm>
          <a:prstGeom prst="rect">
            <a:avLst/>
          </a:prstGeom>
          <a:noFill/>
        </p:spPr>
        <p:txBody>
          <a:bodyPr wrap="square" rtlCol="0">
            <a:spAutoFit/>
          </a:bodyPr>
          <a:lstStyle/>
          <a:p>
            <a:pPr algn="ctr"/>
            <a:r>
              <a:rPr lang="en-US" b="1" dirty="0" err="1" smtClean="0"/>
              <a:t>BiaryTree</a:t>
            </a:r>
            <a:r>
              <a:rPr lang="en-US" b="1" dirty="0" smtClean="0"/>
              <a:t> ADT</a:t>
            </a:r>
            <a:endParaRPr lang="en-US" b="1" dirty="0"/>
          </a:p>
        </p:txBody>
      </p:sp>
      <p:sp>
        <p:nvSpPr>
          <p:cNvPr id="10" name="TextBox 9"/>
          <p:cNvSpPr txBox="1"/>
          <p:nvPr/>
        </p:nvSpPr>
        <p:spPr>
          <a:xfrm>
            <a:off x="2514600" y="3124200"/>
            <a:ext cx="4191000" cy="923330"/>
          </a:xfrm>
          <a:prstGeom prst="rect">
            <a:avLst/>
          </a:prstGeom>
          <a:noFill/>
        </p:spPr>
        <p:txBody>
          <a:bodyPr wrap="square" rtlCol="0">
            <a:spAutoFit/>
          </a:bodyPr>
          <a:lstStyle/>
          <a:p>
            <a:pPr algn="ctr"/>
            <a:r>
              <a:rPr lang="en-US" b="1" dirty="0" smtClean="0"/>
              <a:t>FUNCTIONS</a:t>
            </a:r>
          </a:p>
          <a:p>
            <a:r>
              <a:rPr lang="en-US" dirty="0" err="1" smtClean="0"/>
              <a:t>BinaryTree</a:t>
            </a:r>
            <a:r>
              <a:rPr lang="en-US" dirty="0" smtClean="0"/>
              <a:t> ( )</a:t>
            </a:r>
          </a:p>
          <a:p>
            <a:r>
              <a:rPr lang="en-US" dirty="0" smtClean="0"/>
              <a:t>~</a:t>
            </a:r>
            <a:r>
              <a:rPr lang="en-US" dirty="0" err="1" smtClean="0"/>
              <a:t>BinaryTree</a:t>
            </a:r>
            <a:r>
              <a:rPr lang="en-US" dirty="0" smtClean="0"/>
              <a:t> ( )</a:t>
            </a:r>
          </a:p>
        </p:txBody>
      </p:sp>
      <p:sp>
        <p:nvSpPr>
          <p:cNvPr id="8" name="Rectangle 7"/>
          <p:cNvSpPr/>
          <p:nvPr/>
        </p:nvSpPr>
        <p:spPr>
          <a:xfrm>
            <a:off x="2438400" y="2362200"/>
            <a:ext cx="4343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514600" y="2362200"/>
            <a:ext cx="4114800" cy="646331"/>
          </a:xfrm>
          <a:prstGeom prst="rect">
            <a:avLst/>
          </a:prstGeom>
          <a:noFill/>
        </p:spPr>
        <p:txBody>
          <a:bodyPr wrap="square" rtlCol="0">
            <a:spAutoFit/>
          </a:bodyPr>
          <a:lstStyle/>
          <a:p>
            <a:pPr algn="ctr"/>
            <a:r>
              <a:rPr lang="en-US" b="1" dirty="0" smtClean="0"/>
              <a:t>DATA</a:t>
            </a:r>
          </a:p>
          <a:p>
            <a:r>
              <a:rPr lang="en-US" dirty="0" smtClean="0"/>
              <a:t>*root : </a:t>
            </a:r>
            <a:r>
              <a:rPr lang="en-US" dirty="0" err="1" smtClean="0"/>
              <a:t>BinaryTreeNode</a:t>
            </a:r>
            <a:endParaRPr lang="en-US" dirty="0" smtClean="0"/>
          </a:p>
        </p:txBody>
      </p:sp>
      <p:sp>
        <p:nvSpPr>
          <p:cNvPr id="11" name="TextBox 10"/>
          <p:cNvSpPr txBox="1"/>
          <p:nvPr/>
        </p:nvSpPr>
        <p:spPr>
          <a:xfrm>
            <a:off x="2514600" y="4114800"/>
            <a:ext cx="4191000" cy="646331"/>
          </a:xfrm>
          <a:prstGeom prst="rect">
            <a:avLst/>
          </a:prstGeom>
          <a:noFill/>
        </p:spPr>
        <p:txBody>
          <a:bodyPr wrap="square" rtlCol="0">
            <a:spAutoFit/>
          </a:bodyPr>
          <a:lstStyle/>
          <a:p>
            <a:pPr algn="ctr"/>
            <a:r>
              <a:rPr lang="en-US" b="1" dirty="0" smtClean="0"/>
              <a:t>AUXILIARY FUNCTIONS</a:t>
            </a:r>
          </a:p>
          <a:p>
            <a:r>
              <a:rPr lang="en-US" dirty="0" smtClean="0"/>
              <a:t>destroy ( </a:t>
            </a:r>
            <a:r>
              <a:rPr lang="en-US" dirty="0" err="1" smtClean="0"/>
              <a:t>BinaryTreeNode</a:t>
            </a:r>
            <a:r>
              <a:rPr lang="en-US" dirty="0" smtClean="0"/>
              <a:t> *) : void</a:t>
            </a:r>
          </a:p>
        </p:txBody>
      </p:sp>
      <p:sp>
        <p:nvSpPr>
          <p:cNvPr id="12" name="Rectangle 11"/>
          <p:cNvSpPr/>
          <p:nvPr/>
        </p:nvSpPr>
        <p:spPr>
          <a:xfrm>
            <a:off x="2438400" y="4114800"/>
            <a:ext cx="43434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t>
            </a:r>
            <a:r>
              <a:rPr lang="en-US" dirty="0" err="1" smtClean="0">
                <a:latin typeface="Courier New" pitchFamily="49" charset="0"/>
                <a:cs typeface="Courier New" pitchFamily="49" charset="0"/>
              </a:rPr>
              <a:t>insertTreeNode</a:t>
            </a:r>
            <a:r>
              <a:rPr lang="en-US" dirty="0" smtClean="0">
                <a:cs typeface="Courier New" pitchFamily="49" charset="0"/>
              </a:rPr>
              <a:t> (Part 1/2)</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40</a:t>
            </a:fld>
            <a:endParaRPr lang="en-US" dirty="0"/>
          </a:p>
        </p:txBody>
      </p:sp>
      <p:pic>
        <p:nvPicPr>
          <p:cNvPr id="3" name="Content Placeholder 2"/>
          <p:cNvPicPr>
            <a:picLocks noGrp="1" noChangeAspect="1" noChangeArrowheads="1"/>
          </p:cNvPicPr>
          <p:nvPr>
            <p:ph idx="1"/>
          </p:nvPr>
        </p:nvPicPr>
        <p:blipFill>
          <a:blip r:embed="rId2" cstate="print"/>
          <a:srcRect/>
          <a:stretch>
            <a:fillRect/>
          </a:stretch>
        </p:blipFill>
        <p:spPr bwMode="auto">
          <a:xfrm>
            <a:off x="730384" y="1981200"/>
            <a:ext cx="7587727" cy="36576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a:t>
            </a:r>
            <a:r>
              <a:rPr lang="en-US" dirty="0" err="1" smtClean="0">
                <a:latin typeface="Courier New" pitchFamily="49" charset="0"/>
                <a:cs typeface="Courier New" pitchFamily="49" charset="0"/>
              </a:rPr>
              <a:t>insertTreeNode</a:t>
            </a:r>
            <a:r>
              <a:rPr lang="en-US" dirty="0" smtClean="0">
                <a:cs typeface="Courier New" pitchFamily="49" charset="0"/>
              </a:rPr>
              <a:t> (Part 2/2)</a:t>
            </a:r>
            <a:endParaRPr lang="en-US" dirty="0">
              <a:latin typeface="Courier New" pitchFamily="49" charset="0"/>
              <a:cs typeface="Courier New" pitchFamily="49" charset="0"/>
            </a:endParaRPr>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41</a:t>
            </a:fld>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1219200" y="1447800"/>
            <a:ext cx="6924228" cy="4826699"/>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Node</a:t>
            </a:r>
            <a:endParaRPr lang="en-US" dirty="0"/>
          </a:p>
        </p:txBody>
      </p:sp>
      <p:sp>
        <p:nvSpPr>
          <p:cNvPr id="3" name="Content Placeholder 2"/>
          <p:cNvSpPr>
            <a:spLocks noGrp="1"/>
          </p:cNvSpPr>
          <p:nvPr>
            <p:ph sz="half" idx="1"/>
          </p:nvPr>
        </p:nvSpPr>
        <p:spPr/>
        <p:txBody>
          <a:bodyPr>
            <a:normAutofit fontScale="92500" lnSpcReduction="20000"/>
          </a:bodyPr>
          <a:lstStyle/>
          <a:p>
            <a:pPr>
              <a:spcBef>
                <a:spcPts val="2400"/>
              </a:spcBef>
            </a:pPr>
            <a:r>
              <a:rPr lang="en-US" dirty="0" smtClean="0"/>
              <a:t>To delete a </a:t>
            </a:r>
            <a:r>
              <a:rPr lang="en-US" dirty="0" smtClean="0"/>
              <a:t>node, we need to search </a:t>
            </a:r>
            <a:r>
              <a:rPr lang="en-US" dirty="0" smtClean="0"/>
              <a:t>for the node to be deleted</a:t>
            </a:r>
          </a:p>
          <a:p>
            <a:pPr>
              <a:spcBef>
                <a:spcPts val="2400"/>
              </a:spcBef>
            </a:pPr>
            <a:r>
              <a:rPr lang="en-US" dirty="0" smtClean="0"/>
              <a:t>After deleting </a:t>
            </a:r>
            <a:r>
              <a:rPr lang="en-US" dirty="0" smtClean="0"/>
              <a:t>a </a:t>
            </a:r>
            <a:r>
              <a:rPr lang="en-US" dirty="0" smtClean="0"/>
              <a:t>node</a:t>
            </a:r>
            <a:r>
              <a:rPr lang="en-US" dirty="0" smtClean="0"/>
              <a:t>, the resulting tree must remain a binary search </a:t>
            </a:r>
            <a:r>
              <a:rPr lang="en-US" dirty="0" smtClean="0"/>
              <a:t>tree</a:t>
            </a:r>
          </a:p>
          <a:p>
            <a:pPr>
              <a:spcBef>
                <a:spcPts val="2400"/>
              </a:spcBef>
            </a:pPr>
            <a:r>
              <a:rPr lang="en-US" dirty="0" smtClean="0"/>
              <a:t>Four scenarios could occur depending on whether the left and/or right </a:t>
            </a:r>
            <a:r>
              <a:rPr lang="en-US" dirty="0" err="1" smtClean="0"/>
              <a:t>subtree</a:t>
            </a:r>
            <a:r>
              <a:rPr lang="en-US" dirty="0" smtClean="0"/>
              <a:t>(s) is empty</a:t>
            </a:r>
            <a:endParaRPr lang="en-US" dirty="0" smtClean="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42</a:t>
            </a:fld>
            <a:endParaRPr lang="en-US" dirty="0"/>
          </a:p>
        </p:txBody>
      </p:sp>
      <p:pic>
        <p:nvPicPr>
          <p:cNvPr id="3074" name="Picture 2" descr="C:\Documents and Settings\Iyad\My Documents\My Pictures\CH11\ch11-f-008.jpg"/>
          <p:cNvPicPr>
            <a:picLocks noGrp="1" noChangeAspect="1" noChangeArrowheads="1"/>
          </p:cNvPicPr>
          <p:nvPr>
            <p:ph sz="half" idx="2"/>
          </p:nvPr>
        </p:nvPicPr>
        <p:blipFill>
          <a:blip r:embed="rId2" cstate="print"/>
          <a:srcRect/>
          <a:stretch>
            <a:fillRect/>
          </a:stretch>
        </p:blipFill>
        <p:spPr bwMode="auto">
          <a:xfrm>
            <a:off x="5410200" y="1839924"/>
            <a:ext cx="2895600" cy="3575987"/>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Case 1:</a:t>
            </a:r>
            <a:r>
              <a:rPr lang="en-US" dirty="0" smtClean="0"/>
              <a:t> Deleting </a:t>
            </a:r>
            <a:r>
              <a:rPr lang="en-US" dirty="0" smtClean="0"/>
              <a:t>a </a:t>
            </a:r>
            <a:r>
              <a:rPr lang="en-US" dirty="0" smtClean="0"/>
              <a:t>node that </a:t>
            </a:r>
            <a:r>
              <a:rPr lang="en-US" dirty="0" smtClean="0"/>
              <a:t>has </a:t>
            </a:r>
            <a:r>
              <a:rPr lang="en-US" dirty="0" smtClean="0"/>
              <a:t>empty left and </a:t>
            </a:r>
            <a:r>
              <a:rPr lang="en-US" dirty="0" smtClean="0"/>
              <a:t>right </a:t>
            </a:r>
            <a:r>
              <a:rPr lang="en-US" dirty="0" smtClean="0"/>
              <a:t>subtrees (Leaf Node)</a:t>
            </a:r>
            <a:endParaRPr lang="en-US" dirty="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43</a:t>
            </a:fld>
            <a:endParaRPr lang="en-US" dirty="0"/>
          </a:p>
        </p:txBody>
      </p:sp>
      <p:pic>
        <p:nvPicPr>
          <p:cNvPr id="12" name="Picture 3"/>
          <p:cNvPicPr>
            <a:picLocks noGrp="1" noChangeAspect="1" noChangeArrowheads="1"/>
          </p:cNvPicPr>
          <p:nvPr>
            <p:ph sz="half" idx="2"/>
          </p:nvPr>
        </p:nvPicPr>
        <p:blipFill>
          <a:blip r:embed="rId2" cstate="print"/>
          <a:srcRect/>
          <a:stretch>
            <a:fillRect/>
          </a:stretch>
        </p:blipFill>
        <p:spPr bwMode="auto">
          <a:xfrm>
            <a:off x="4572000" y="1676400"/>
            <a:ext cx="4052723" cy="4037137"/>
          </a:xfrm>
          <a:prstGeom prst="rect">
            <a:avLst/>
          </a:prstGeom>
          <a:noFill/>
          <a:ln w="9525">
            <a:noFill/>
            <a:miter lim="800000"/>
            <a:headEnd/>
            <a:tailEnd/>
          </a:ln>
        </p:spPr>
      </p:pic>
      <p:pic>
        <p:nvPicPr>
          <p:cNvPr id="4101" name="Picture 5"/>
          <p:cNvPicPr>
            <a:picLocks noGrp="1" noChangeAspect="1" noChangeArrowheads="1"/>
          </p:cNvPicPr>
          <p:nvPr>
            <p:ph sz="half" idx="1"/>
          </p:nvPr>
        </p:nvPicPr>
        <p:blipFill>
          <a:blip r:embed="rId3" cstate="print"/>
          <a:srcRect/>
          <a:stretch>
            <a:fillRect/>
          </a:stretch>
        </p:blipFill>
        <p:spPr bwMode="auto">
          <a:xfrm>
            <a:off x="914400" y="1809545"/>
            <a:ext cx="3200400" cy="4134055"/>
          </a:xfrm>
          <a:prstGeom prst="rect">
            <a:avLst/>
          </a:prstGeom>
          <a:noFill/>
          <a:ln w="9525">
            <a:noFill/>
            <a:miter lim="800000"/>
            <a:headEnd/>
            <a:tailEnd/>
          </a:ln>
        </p:spPr>
      </p:pic>
      <p:sp>
        <p:nvSpPr>
          <p:cNvPr id="17" name="TextBox 16"/>
          <p:cNvSpPr txBox="1"/>
          <p:nvPr/>
        </p:nvSpPr>
        <p:spPr>
          <a:xfrm>
            <a:off x="1066800" y="6096000"/>
            <a:ext cx="7086600" cy="369332"/>
          </a:xfrm>
          <a:prstGeom prst="rect">
            <a:avLst/>
          </a:prstGeom>
          <a:noFill/>
        </p:spPr>
        <p:txBody>
          <a:bodyPr wrap="square" rtlCol="0">
            <a:spAutoFit/>
          </a:bodyPr>
          <a:lstStyle/>
          <a:p>
            <a:r>
              <a:rPr lang="en-US" dirty="0" smtClean="0">
                <a:solidFill>
                  <a:srgbClr val="FF0000"/>
                </a:solidFill>
              </a:rPr>
              <a:t>Delete the node after adjusting the left or right pointer of its parent.</a:t>
            </a:r>
            <a:endParaRPr lang="en-US"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Case 2:</a:t>
            </a:r>
            <a:r>
              <a:rPr lang="en-US" dirty="0" smtClean="0"/>
              <a:t> Deleting </a:t>
            </a:r>
            <a:r>
              <a:rPr lang="en-US" dirty="0" smtClean="0"/>
              <a:t>a </a:t>
            </a:r>
            <a:r>
              <a:rPr lang="en-US" dirty="0" smtClean="0"/>
              <a:t>node that </a:t>
            </a:r>
            <a:r>
              <a:rPr lang="en-US" dirty="0" smtClean="0"/>
              <a:t>has empty </a:t>
            </a:r>
            <a:r>
              <a:rPr lang="en-US" dirty="0" smtClean="0"/>
              <a:t>left </a:t>
            </a:r>
            <a:r>
              <a:rPr lang="en-US" dirty="0" err="1" smtClean="0"/>
              <a:t>subtree</a:t>
            </a:r>
            <a:r>
              <a:rPr lang="en-US" dirty="0" smtClean="0"/>
              <a:t> and a nonempty right </a:t>
            </a:r>
            <a:r>
              <a:rPr lang="en-US" dirty="0" err="1" smtClean="0"/>
              <a:t>subtree</a:t>
            </a:r>
            <a:endParaRPr lang="en-US" dirty="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44</a:t>
            </a:fld>
            <a:endParaRPr lang="en-US" dirty="0"/>
          </a:p>
        </p:txBody>
      </p:sp>
      <p:pic>
        <p:nvPicPr>
          <p:cNvPr id="5122" name="Picture 2"/>
          <p:cNvPicPr>
            <a:picLocks noGrp="1" noChangeAspect="1" noChangeArrowheads="1"/>
          </p:cNvPicPr>
          <p:nvPr>
            <p:ph sz="half" idx="1"/>
          </p:nvPr>
        </p:nvPicPr>
        <p:blipFill>
          <a:blip r:embed="rId2" cstate="print"/>
          <a:srcRect/>
          <a:stretch>
            <a:fillRect/>
          </a:stretch>
        </p:blipFill>
        <p:spPr bwMode="auto">
          <a:xfrm>
            <a:off x="1066800" y="1962150"/>
            <a:ext cx="3276600" cy="4095750"/>
          </a:xfrm>
          <a:prstGeom prst="rect">
            <a:avLst/>
          </a:prstGeom>
          <a:noFill/>
          <a:ln w="9525">
            <a:noFill/>
            <a:miter lim="800000"/>
            <a:headEnd/>
            <a:tailEnd/>
          </a:ln>
        </p:spPr>
      </p:pic>
      <p:sp>
        <p:nvSpPr>
          <p:cNvPr id="8" name="TextBox 7"/>
          <p:cNvSpPr txBox="1"/>
          <p:nvPr/>
        </p:nvSpPr>
        <p:spPr>
          <a:xfrm>
            <a:off x="990600" y="6096000"/>
            <a:ext cx="7162800" cy="646331"/>
          </a:xfrm>
          <a:prstGeom prst="rect">
            <a:avLst/>
          </a:prstGeom>
          <a:noFill/>
        </p:spPr>
        <p:txBody>
          <a:bodyPr wrap="square" rtlCol="0">
            <a:spAutoFit/>
          </a:bodyPr>
          <a:lstStyle/>
          <a:p>
            <a:r>
              <a:rPr lang="en-US" dirty="0" smtClean="0">
                <a:solidFill>
                  <a:srgbClr val="FF0000"/>
                </a:solidFill>
              </a:rPr>
              <a:t>The right </a:t>
            </a:r>
            <a:r>
              <a:rPr lang="en-US" dirty="0" err="1" smtClean="0">
                <a:solidFill>
                  <a:srgbClr val="FF0000"/>
                </a:solidFill>
              </a:rPr>
              <a:t>subtree</a:t>
            </a:r>
            <a:r>
              <a:rPr lang="en-US" dirty="0" smtClean="0">
                <a:solidFill>
                  <a:srgbClr val="FF0000"/>
                </a:solidFill>
              </a:rPr>
              <a:t> of the node to be deleted becomes the left child of its parent.</a:t>
            </a:r>
            <a:endParaRPr lang="en-US" dirty="0">
              <a:solidFill>
                <a:srgbClr val="FF0000"/>
              </a:solidFill>
            </a:endParaRPr>
          </a:p>
        </p:txBody>
      </p:sp>
      <p:pic>
        <p:nvPicPr>
          <p:cNvPr id="5123" name="Picture 3"/>
          <p:cNvPicPr>
            <a:picLocks noGrp="1" noChangeAspect="1" noChangeArrowheads="1"/>
          </p:cNvPicPr>
          <p:nvPr>
            <p:ph sz="half" idx="2"/>
          </p:nvPr>
        </p:nvPicPr>
        <p:blipFill>
          <a:blip r:embed="rId3" cstate="print"/>
          <a:srcRect/>
          <a:stretch>
            <a:fillRect/>
          </a:stretch>
        </p:blipFill>
        <p:spPr bwMode="auto">
          <a:xfrm>
            <a:off x="4451412" y="2133600"/>
            <a:ext cx="4294440" cy="3581400"/>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Case 3:</a:t>
            </a:r>
            <a:r>
              <a:rPr lang="en-US" dirty="0" smtClean="0"/>
              <a:t> Deleting </a:t>
            </a:r>
            <a:r>
              <a:rPr lang="en-US" dirty="0" smtClean="0"/>
              <a:t>a </a:t>
            </a:r>
            <a:r>
              <a:rPr lang="en-US" dirty="0" smtClean="0"/>
              <a:t>node that </a:t>
            </a:r>
            <a:r>
              <a:rPr lang="en-US" dirty="0" smtClean="0"/>
              <a:t>has empty right </a:t>
            </a:r>
            <a:r>
              <a:rPr lang="en-US" dirty="0" err="1" smtClean="0"/>
              <a:t>subtree</a:t>
            </a:r>
            <a:r>
              <a:rPr lang="en-US" dirty="0" smtClean="0"/>
              <a:t> and a nonempty left </a:t>
            </a:r>
            <a:r>
              <a:rPr lang="en-US" dirty="0" err="1" smtClean="0"/>
              <a:t>subtree</a:t>
            </a:r>
            <a:endParaRPr lang="en-US" dirty="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45</a:t>
            </a:fld>
            <a:endParaRPr lang="en-US" dirty="0"/>
          </a:p>
        </p:txBody>
      </p:sp>
      <p:sp>
        <p:nvSpPr>
          <p:cNvPr id="8" name="TextBox 7"/>
          <p:cNvSpPr txBox="1"/>
          <p:nvPr/>
        </p:nvSpPr>
        <p:spPr>
          <a:xfrm>
            <a:off x="990600" y="6096000"/>
            <a:ext cx="7162800" cy="646331"/>
          </a:xfrm>
          <a:prstGeom prst="rect">
            <a:avLst/>
          </a:prstGeom>
          <a:noFill/>
        </p:spPr>
        <p:txBody>
          <a:bodyPr wrap="square" rtlCol="0">
            <a:spAutoFit/>
          </a:bodyPr>
          <a:lstStyle/>
          <a:p>
            <a:r>
              <a:rPr lang="en-US" dirty="0" smtClean="0">
                <a:solidFill>
                  <a:srgbClr val="FF0000"/>
                </a:solidFill>
              </a:rPr>
              <a:t>The left </a:t>
            </a:r>
            <a:r>
              <a:rPr lang="en-US" dirty="0" err="1" smtClean="0">
                <a:solidFill>
                  <a:srgbClr val="FF0000"/>
                </a:solidFill>
              </a:rPr>
              <a:t>subtree</a:t>
            </a:r>
            <a:r>
              <a:rPr lang="en-US" dirty="0" smtClean="0">
                <a:solidFill>
                  <a:srgbClr val="FF0000"/>
                </a:solidFill>
              </a:rPr>
              <a:t> of the node to be deleted becomes the right child of its parent.</a:t>
            </a:r>
            <a:endParaRPr lang="en-US" dirty="0">
              <a:solidFill>
                <a:srgbClr val="FF0000"/>
              </a:solidFill>
            </a:endParaRPr>
          </a:p>
        </p:txBody>
      </p:sp>
      <p:pic>
        <p:nvPicPr>
          <p:cNvPr id="6147" name="Picture 3"/>
          <p:cNvPicPr>
            <a:picLocks noGrp="1" noChangeAspect="1" noChangeArrowheads="1"/>
          </p:cNvPicPr>
          <p:nvPr>
            <p:ph sz="half" idx="1"/>
          </p:nvPr>
        </p:nvPicPr>
        <p:blipFill>
          <a:blip r:embed="rId2" cstate="print"/>
          <a:srcRect/>
          <a:stretch>
            <a:fillRect/>
          </a:stretch>
        </p:blipFill>
        <p:spPr bwMode="auto">
          <a:xfrm>
            <a:off x="914400" y="1804102"/>
            <a:ext cx="3276600" cy="3935132"/>
          </a:xfrm>
          <a:prstGeom prst="rect">
            <a:avLst/>
          </a:prstGeom>
          <a:noFill/>
          <a:ln w="9525">
            <a:noFill/>
            <a:miter lim="800000"/>
            <a:headEnd/>
            <a:tailEnd/>
          </a:ln>
        </p:spPr>
      </p:pic>
      <p:pic>
        <p:nvPicPr>
          <p:cNvPr id="6148" name="Picture 4"/>
          <p:cNvPicPr>
            <a:picLocks noGrp="1" noChangeAspect="1" noChangeArrowheads="1"/>
          </p:cNvPicPr>
          <p:nvPr>
            <p:ph sz="half" idx="2"/>
          </p:nvPr>
        </p:nvPicPr>
        <p:blipFill>
          <a:blip r:embed="rId3" cstate="print"/>
          <a:srcRect/>
          <a:stretch>
            <a:fillRect/>
          </a:stretch>
        </p:blipFill>
        <p:spPr bwMode="auto">
          <a:xfrm>
            <a:off x="5181600" y="1958003"/>
            <a:ext cx="3124200" cy="3810357"/>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Case 4:</a:t>
            </a:r>
            <a:r>
              <a:rPr lang="en-US" dirty="0" smtClean="0"/>
              <a:t> Deleting </a:t>
            </a:r>
            <a:r>
              <a:rPr lang="en-US" dirty="0" smtClean="0"/>
              <a:t>a </a:t>
            </a:r>
            <a:r>
              <a:rPr lang="en-US" dirty="0" smtClean="0"/>
              <a:t>node that </a:t>
            </a:r>
            <a:r>
              <a:rPr lang="en-US" dirty="0" smtClean="0"/>
              <a:t>has nonempty left and right subtrees</a:t>
            </a:r>
            <a:endParaRPr lang="en-US" dirty="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46</a:t>
            </a:fld>
            <a:endParaRPr lang="en-US" dirty="0"/>
          </a:p>
        </p:txBody>
      </p:sp>
      <p:sp>
        <p:nvSpPr>
          <p:cNvPr id="8" name="TextBox 7"/>
          <p:cNvSpPr txBox="1"/>
          <p:nvPr/>
        </p:nvSpPr>
        <p:spPr>
          <a:xfrm>
            <a:off x="990600" y="6096000"/>
            <a:ext cx="7162800" cy="646331"/>
          </a:xfrm>
          <a:prstGeom prst="rect">
            <a:avLst/>
          </a:prstGeom>
          <a:noFill/>
        </p:spPr>
        <p:txBody>
          <a:bodyPr wrap="square" rtlCol="0">
            <a:spAutoFit/>
          </a:bodyPr>
          <a:lstStyle/>
          <a:p>
            <a:r>
              <a:rPr lang="en-US" dirty="0" smtClean="0">
                <a:solidFill>
                  <a:srgbClr val="FF0000"/>
                </a:solidFill>
              </a:rPr>
              <a:t>The node to be deleted is replaced by the rightmost child in its left </a:t>
            </a:r>
            <a:r>
              <a:rPr lang="en-US" dirty="0" err="1" smtClean="0">
                <a:solidFill>
                  <a:srgbClr val="FF0000"/>
                </a:solidFill>
              </a:rPr>
              <a:t>subtree</a:t>
            </a:r>
            <a:r>
              <a:rPr lang="en-US" dirty="0" smtClean="0">
                <a:solidFill>
                  <a:srgbClr val="FF0000"/>
                </a:solidFill>
              </a:rPr>
              <a:t>. Apply either Case 2 or 3 to the node to be moved.</a:t>
            </a:r>
            <a:endParaRPr lang="en-US" dirty="0">
              <a:solidFill>
                <a:srgbClr val="FF0000"/>
              </a:solidFill>
            </a:endParaRPr>
          </a:p>
        </p:txBody>
      </p:sp>
      <p:pic>
        <p:nvPicPr>
          <p:cNvPr id="7170" name="Picture 2"/>
          <p:cNvPicPr>
            <a:picLocks noGrp="1" noChangeAspect="1" noChangeArrowheads="1"/>
          </p:cNvPicPr>
          <p:nvPr>
            <p:ph sz="half" idx="2"/>
          </p:nvPr>
        </p:nvPicPr>
        <p:blipFill>
          <a:blip r:embed="rId2" cstate="print"/>
          <a:srcRect/>
          <a:stretch>
            <a:fillRect/>
          </a:stretch>
        </p:blipFill>
        <p:spPr bwMode="auto">
          <a:xfrm>
            <a:off x="4952999" y="1909745"/>
            <a:ext cx="3456331" cy="3500455"/>
          </a:xfrm>
          <a:prstGeom prst="rect">
            <a:avLst/>
          </a:prstGeom>
          <a:noFill/>
          <a:ln w="9525">
            <a:noFill/>
            <a:miter lim="800000"/>
            <a:headEnd/>
            <a:tailEnd/>
          </a:ln>
        </p:spPr>
      </p:pic>
      <p:pic>
        <p:nvPicPr>
          <p:cNvPr id="7171" name="Picture 3"/>
          <p:cNvPicPr>
            <a:picLocks noGrp="1" noChangeAspect="1" noChangeArrowheads="1"/>
          </p:cNvPicPr>
          <p:nvPr>
            <p:ph sz="half" idx="1"/>
          </p:nvPr>
        </p:nvPicPr>
        <p:blipFill>
          <a:blip r:embed="rId3" cstate="print"/>
          <a:srcRect/>
          <a:stretch>
            <a:fillRect/>
          </a:stretch>
        </p:blipFill>
        <p:spPr bwMode="auto">
          <a:xfrm>
            <a:off x="1066800" y="1926096"/>
            <a:ext cx="3200400" cy="404261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Deleting a </a:t>
            </a:r>
            <a:r>
              <a:rPr lang="en-US" dirty="0" smtClean="0"/>
              <a:t>Node</a:t>
            </a:r>
            <a:endParaRPr lang="en-US" dirty="0"/>
          </a:p>
        </p:txBody>
      </p:sp>
      <p:sp>
        <p:nvSpPr>
          <p:cNvPr id="3" name="Content Placeholder 2"/>
          <p:cNvSpPr>
            <a:spLocks noGrp="1"/>
          </p:cNvSpPr>
          <p:nvPr>
            <p:ph sz="half" idx="1"/>
          </p:nvPr>
        </p:nvSpPr>
        <p:spPr>
          <a:xfrm>
            <a:off x="457200" y="1600200"/>
            <a:ext cx="4343400" cy="4525963"/>
          </a:xfrm>
        </p:spPr>
        <p:txBody>
          <a:bodyPr/>
          <a:lstStyle/>
          <a:p>
            <a:pPr marL="514350" indent="-457200">
              <a:spcBef>
                <a:spcPts val="2400"/>
              </a:spcBef>
            </a:pPr>
            <a:r>
              <a:rPr lang="en-US" dirty="0" smtClean="0"/>
              <a:t>Search </a:t>
            </a:r>
            <a:r>
              <a:rPr lang="en-US" dirty="0" smtClean="0"/>
              <a:t>for the node to be deleted </a:t>
            </a:r>
            <a:endParaRPr lang="en-US" dirty="0" smtClean="0"/>
          </a:p>
          <a:p>
            <a:pPr marL="514350" indent="-457200">
              <a:spcBef>
                <a:spcPts val="2400"/>
              </a:spcBef>
            </a:pPr>
            <a:r>
              <a:rPr lang="en-US" dirty="0" smtClean="0"/>
              <a:t>The search algorithm is similar to the search algorithm implemented but use two pointers</a:t>
            </a:r>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47</a:t>
            </a:fld>
            <a:endParaRPr lang="en-US" dirty="0"/>
          </a:p>
        </p:txBody>
      </p:sp>
      <p:pic>
        <p:nvPicPr>
          <p:cNvPr id="8194" name="Picture 2"/>
          <p:cNvPicPr>
            <a:picLocks noGrp="1" noChangeAspect="1" noChangeArrowheads="1"/>
          </p:cNvPicPr>
          <p:nvPr>
            <p:ph sz="half" idx="2"/>
          </p:nvPr>
        </p:nvPicPr>
        <p:blipFill>
          <a:blip r:embed="rId2" cstate="print"/>
          <a:srcRect/>
          <a:stretch>
            <a:fillRect/>
          </a:stretch>
        </p:blipFill>
        <p:spPr bwMode="auto">
          <a:xfrm>
            <a:off x="4944079" y="1600200"/>
            <a:ext cx="3446841" cy="4525963"/>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Deleting a Node (Part 1/2)</a:t>
            </a:r>
            <a:endParaRPr lang="en-US" dirty="0"/>
          </a:p>
        </p:txBody>
      </p:sp>
      <p:sp>
        <p:nvSpPr>
          <p:cNvPr id="3" name="Content Placeholder 2"/>
          <p:cNvSpPr>
            <a:spLocks noGrp="1"/>
          </p:cNvSpPr>
          <p:nvPr>
            <p:ph sz="half" idx="1"/>
          </p:nvPr>
        </p:nvSpPr>
        <p:spPr>
          <a:xfrm>
            <a:off x="457200" y="1600200"/>
            <a:ext cx="3581400" cy="4525963"/>
          </a:xfrm>
        </p:spPr>
        <p:txBody>
          <a:bodyPr/>
          <a:lstStyle/>
          <a:p>
            <a:pPr marL="571500" indent="-514350">
              <a:spcBef>
                <a:spcPts val="1200"/>
              </a:spcBef>
              <a:buFont typeface="+mj-lt"/>
              <a:buAutoNum type="arabicPeriod" startAt="2"/>
            </a:pPr>
            <a:r>
              <a:rPr lang="en-US" dirty="0" smtClean="0"/>
              <a:t>Delete the node after adjusting pointers of the parent (Cases 1 through 3)</a:t>
            </a:r>
            <a:endParaRPr lang="en-US" dirty="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48</a:t>
            </a:fld>
            <a:endParaRPr lang="en-US" dirty="0"/>
          </a:p>
        </p:txBody>
      </p:sp>
      <p:pic>
        <p:nvPicPr>
          <p:cNvPr id="9218" name="Picture 2"/>
          <p:cNvPicPr>
            <a:picLocks noGrp="1" noChangeAspect="1" noChangeArrowheads="1"/>
          </p:cNvPicPr>
          <p:nvPr>
            <p:ph sz="half" idx="2"/>
          </p:nvPr>
        </p:nvPicPr>
        <p:blipFill>
          <a:blip r:embed="rId2" cstate="print"/>
          <a:srcRect/>
          <a:stretch>
            <a:fillRect/>
          </a:stretch>
        </p:blipFill>
        <p:spPr bwMode="auto">
          <a:xfrm>
            <a:off x="4114800" y="1747187"/>
            <a:ext cx="4572000" cy="4425013"/>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Deleting a Node (Part 2/2)</a:t>
            </a:r>
            <a:endParaRPr lang="en-US" dirty="0"/>
          </a:p>
        </p:txBody>
      </p:sp>
      <p:sp>
        <p:nvSpPr>
          <p:cNvPr id="3" name="Content Placeholder 2"/>
          <p:cNvSpPr>
            <a:spLocks noGrp="1"/>
          </p:cNvSpPr>
          <p:nvPr>
            <p:ph sz="half" idx="1"/>
          </p:nvPr>
        </p:nvSpPr>
        <p:spPr>
          <a:xfrm>
            <a:off x="457200" y="1600200"/>
            <a:ext cx="3581400" cy="4525963"/>
          </a:xfrm>
        </p:spPr>
        <p:txBody>
          <a:bodyPr/>
          <a:lstStyle/>
          <a:p>
            <a:pPr marL="571500" indent="-514350">
              <a:spcBef>
                <a:spcPts val="1200"/>
              </a:spcBef>
              <a:buFont typeface="+mj-lt"/>
              <a:buAutoNum type="arabicPeriod" startAt="2"/>
            </a:pPr>
            <a:r>
              <a:rPr lang="en-US" dirty="0" smtClean="0"/>
              <a:t>Delete the node after adjusting pointers of the parent (Case 4)</a:t>
            </a:r>
            <a:endParaRPr lang="en-US" dirty="0"/>
          </a:p>
        </p:txBody>
      </p:sp>
      <p:sp>
        <p:nvSpPr>
          <p:cNvPr id="4" name="Slide Number Placeholder 3"/>
          <p:cNvSpPr>
            <a:spLocks noGrp="1"/>
          </p:cNvSpPr>
          <p:nvPr>
            <p:ph type="sldNum" sz="quarter" idx="11"/>
          </p:nvPr>
        </p:nvSpPr>
        <p:spPr/>
        <p:txBody>
          <a:bodyPr/>
          <a:lstStyle/>
          <a:p>
            <a:pPr>
              <a:defRPr/>
            </a:pPr>
            <a:fld id="{AE089977-B30E-43D4-BBBB-4DD1578A5FFE}" type="slidenum">
              <a:rPr lang="en-US" smtClean="0"/>
              <a:pPr>
                <a:defRPr/>
              </a:pPr>
              <a:t>49</a:t>
            </a:fld>
            <a:endParaRPr lang="en-US" dirty="0"/>
          </a:p>
        </p:txBody>
      </p:sp>
      <p:pic>
        <p:nvPicPr>
          <p:cNvPr id="10242" name="Picture 2"/>
          <p:cNvPicPr>
            <a:picLocks noGrp="1" noChangeAspect="1" noChangeArrowheads="1"/>
          </p:cNvPicPr>
          <p:nvPr>
            <p:ph sz="half" idx="2"/>
          </p:nvPr>
        </p:nvPicPr>
        <p:blipFill>
          <a:blip r:embed="rId2" cstate="print"/>
          <a:srcRect/>
          <a:stretch>
            <a:fillRect/>
          </a:stretch>
        </p:blipFill>
        <p:spPr bwMode="auto">
          <a:xfrm>
            <a:off x="3655733" y="1905000"/>
            <a:ext cx="5031067" cy="4038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dirty="0" smtClean="0"/>
              <a:t>Implementing Binary Trees</a:t>
            </a:r>
          </a:p>
        </p:txBody>
      </p:sp>
      <p:sp>
        <p:nvSpPr>
          <p:cNvPr id="9221" name="Rectangle 3"/>
          <p:cNvSpPr>
            <a:spLocks noGrp="1" noChangeArrowheads="1"/>
          </p:cNvSpPr>
          <p:nvPr>
            <p:ph sz="half" idx="1"/>
          </p:nvPr>
        </p:nvSpPr>
        <p:spPr>
          <a:xfrm>
            <a:off x="457200" y="1600200"/>
            <a:ext cx="4191000" cy="4525963"/>
          </a:xfrm>
        </p:spPr>
        <p:txBody>
          <a:bodyPr/>
          <a:lstStyle/>
          <a:p>
            <a:pPr lvl="0"/>
            <a:r>
              <a:rPr lang="en-US" dirty="0" smtClean="0">
                <a:solidFill>
                  <a:srgbClr val="000000"/>
                </a:solidFill>
              </a:rPr>
              <a:t>Pointer to root node is stored outside the binary tree</a:t>
            </a:r>
          </a:p>
          <a:p>
            <a:pPr>
              <a:spcBef>
                <a:spcPts val="2400"/>
              </a:spcBef>
            </a:pPr>
            <a:r>
              <a:rPr lang="en-US" dirty="0" smtClean="0"/>
              <a:t>Each node in a binary tree (including the root node) has at most two children</a:t>
            </a:r>
          </a:p>
        </p:txBody>
      </p:sp>
      <p:sp>
        <p:nvSpPr>
          <p:cNvPr id="9219" name="Slide Number Placeholder 4"/>
          <p:cNvSpPr>
            <a:spLocks noGrp="1"/>
          </p:cNvSpPr>
          <p:nvPr>
            <p:ph type="sldNum" sz="quarter" idx="11"/>
          </p:nvPr>
        </p:nvSpPr>
        <p:spPr>
          <a:noFill/>
        </p:spPr>
        <p:txBody>
          <a:bodyPr/>
          <a:lstStyle/>
          <a:p>
            <a:fld id="{D3346263-3C31-477F-8290-D41FA8D2E3C9}" type="slidenum">
              <a:rPr lang="en-US" smtClean="0"/>
              <a:pPr/>
              <a:t>5</a:t>
            </a:fld>
            <a:endParaRPr lang="en-US" smtClean="0"/>
          </a:p>
        </p:txBody>
      </p:sp>
      <p:pic>
        <p:nvPicPr>
          <p:cNvPr id="6" name="Content Placeholder 5"/>
          <p:cNvPicPr>
            <a:picLocks noGrp="1" noChangeAspect="1" noChangeArrowheads="1"/>
          </p:cNvPicPr>
          <p:nvPr>
            <p:ph sz="half" idx="2"/>
          </p:nvPr>
        </p:nvPicPr>
        <p:blipFill>
          <a:blip r:embed="rId2" cstate="print"/>
          <a:srcRect/>
          <a:stretch>
            <a:fillRect/>
          </a:stretch>
        </p:blipFill>
        <p:spPr bwMode="auto">
          <a:xfrm>
            <a:off x="4802740" y="2270687"/>
            <a:ext cx="3729519" cy="31849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Grp="1" noChangeArrowheads="1"/>
          </p:cNvSpPr>
          <p:nvPr>
            <p:ph type="title"/>
          </p:nvPr>
        </p:nvSpPr>
        <p:spPr/>
        <p:txBody>
          <a:bodyPr/>
          <a:lstStyle/>
          <a:p>
            <a:r>
              <a:rPr lang="en-US" dirty="0" smtClean="0"/>
              <a:t>Section 2- End</a:t>
            </a:r>
            <a:endParaRPr lang="en-US" dirty="0"/>
          </a:p>
        </p:txBody>
      </p:sp>
      <p:pic>
        <p:nvPicPr>
          <p:cNvPr id="236555" name="Picture 11" descr="Stop"/>
          <p:cNvPicPr>
            <a:picLocks noGrp="1" noChangeAspect="1" noChangeArrowheads="1"/>
          </p:cNvPicPr>
          <p:nvPr>
            <p:ph idx="1"/>
          </p:nvPr>
        </p:nvPicPr>
        <p:blipFill>
          <a:blip r:embed="rId3" cstate="print"/>
          <a:srcRect/>
          <a:stretch>
            <a:fillRect/>
          </a:stretch>
        </p:blipFill>
        <p:spPr>
          <a:xfrm>
            <a:off x="3640138" y="2749550"/>
            <a:ext cx="2320925" cy="2230438"/>
          </a:xfrm>
          <a:noFill/>
          <a:ln/>
        </p:spPr>
      </p:pic>
      <p:pic>
        <p:nvPicPr>
          <p:cNvPr id="236557" name="Picture 13" descr="Smile"/>
          <p:cNvPicPr>
            <a:picLocks noGrp="1" noChangeAspect="1" noChangeArrowheads="1"/>
          </p:cNvPicPr>
          <p:nvPr>
            <p:ph sz="half" idx="4294967295"/>
          </p:nvPr>
        </p:nvPicPr>
        <p:blipFill>
          <a:blip r:embed="rId4" cstate="print"/>
          <a:srcRect/>
          <a:stretch>
            <a:fillRect/>
          </a:stretch>
        </p:blipFill>
        <p:spPr>
          <a:xfrm>
            <a:off x="4343400" y="3429000"/>
            <a:ext cx="949325" cy="909638"/>
          </a:xfrm>
          <a:noFill/>
          <a:ln/>
        </p:spPr>
      </p:pic>
      <p:sp>
        <p:nvSpPr>
          <p:cNvPr id="5" name="Slide Number Placeholder 4"/>
          <p:cNvSpPr>
            <a:spLocks noGrp="1"/>
          </p:cNvSpPr>
          <p:nvPr>
            <p:ph type="sldNum" sz="quarter" idx="11"/>
          </p:nvPr>
        </p:nvSpPr>
        <p:spPr/>
        <p:txBody>
          <a:bodyPr/>
          <a:lstStyle/>
          <a:p>
            <a:pPr algn="r">
              <a:defRPr/>
            </a:pPr>
            <a:fld id="{3902D700-D333-4169-A86D-65435E8C3FB7}" type="slidenum">
              <a:rPr lang="en-US" smtClean="0">
                <a:solidFill>
                  <a:srgbClr val="000000"/>
                </a:solidFill>
              </a:rPr>
              <a:pPr algn="r">
                <a:defRPr/>
              </a:pPr>
              <a:t>50</a:t>
            </a:fld>
            <a:endParaRPr lang="en-US" dirty="0">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dirty="0" smtClean="0"/>
              <a:t>Binary Tree Node</a:t>
            </a:r>
          </a:p>
        </p:txBody>
      </p:sp>
      <p:sp>
        <p:nvSpPr>
          <p:cNvPr id="9221" name="Rectangle 3"/>
          <p:cNvSpPr>
            <a:spLocks noGrp="1" noChangeArrowheads="1"/>
          </p:cNvSpPr>
          <p:nvPr>
            <p:ph sz="half" idx="1"/>
          </p:nvPr>
        </p:nvSpPr>
        <p:spPr/>
        <p:txBody>
          <a:bodyPr>
            <a:normAutofit fontScale="92500"/>
          </a:bodyPr>
          <a:lstStyle/>
          <a:p>
            <a:pPr>
              <a:spcBef>
                <a:spcPts val="2400"/>
              </a:spcBef>
            </a:pPr>
            <a:r>
              <a:rPr lang="en-US" dirty="0" smtClean="0"/>
              <a:t>Each node is a template structure consisting of three fields:</a:t>
            </a:r>
          </a:p>
          <a:p>
            <a:pPr lvl="1">
              <a:spcBef>
                <a:spcPts val="1200"/>
              </a:spcBef>
            </a:pPr>
            <a:r>
              <a:rPr lang="en-US" dirty="0" smtClean="0">
                <a:latin typeface="Courier New" pitchFamily="49" charset="0"/>
                <a:cs typeface="Courier New" pitchFamily="49" charset="0"/>
              </a:rPr>
              <a:t>data</a:t>
            </a:r>
            <a:r>
              <a:rPr lang="en-US" dirty="0" smtClean="0"/>
              <a:t> of a generic data type </a:t>
            </a:r>
            <a:r>
              <a:rPr lang="en-US" dirty="0" err="1" smtClean="0">
                <a:latin typeface="Courier New" pitchFamily="49" charset="0"/>
                <a:cs typeface="Courier New" pitchFamily="49" charset="0"/>
              </a:rPr>
              <a:t>NodeType</a:t>
            </a:r>
            <a:endParaRPr lang="en-US" dirty="0" smtClean="0">
              <a:latin typeface="Courier New" pitchFamily="49" charset="0"/>
              <a:cs typeface="Courier New" pitchFamily="49" charset="0"/>
            </a:endParaRPr>
          </a:p>
          <a:p>
            <a:pPr lvl="1">
              <a:spcBef>
                <a:spcPts val="1200"/>
              </a:spcBef>
            </a:pPr>
            <a:r>
              <a:rPr lang="en-US" dirty="0" err="1" smtClean="0">
                <a:latin typeface="Courier New" pitchFamily="49" charset="0"/>
                <a:cs typeface="Courier New" pitchFamily="49" charset="0"/>
              </a:rPr>
              <a:t>leftChildPtr</a:t>
            </a:r>
            <a:r>
              <a:rPr lang="en-US" dirty="0" smtClean="0">
                <a:cs typeface="Courier New" pitchFamily="49" charset="0"/>
              </a:rPr>
              <a:t> which is a pointer to the left child</a:t>
            </a:r>
          </a:p>
          <a:p>
            <a:pPr lvl="1">
              <a:spcBef>
                <a:spcPts val="1200"/>
              </a:spcBef>
            </a:pPr>
            <a:r>
              <a:rPr lang="en-US" dirty="0" err="1" smtClean="0">
                <a:latin typeface="Courier New" pitchFamily="49" charset="0"/>
                <a:cs typeface="Courier New" pitchFamily="49" charset="0"/>
              </a:rPr>
              <a:t>rightChildPtr</a:t>
            </a:r>
            <a:r>
              <a:rPr lang="en-US" dirty="0" smtClean="0">
                <a:latin typeface="Courier New" pitchFamily="49" charset="0"/>
                <a:cs typeface="Courier New" pitchFamily="49" charset="0"/>
              </a:rPr>
              <a:t> </a:t>
            </a:r>
            <a:r>
              <a:rPr lang="en-US" dirty="0" smtClean="0">
                <a:cs typeface="Courier New" pitchFamily="49" charset="0"/>
              </a:rPr>
              <a:t>which is a pointer to the right child</a:t>
            </a:r>
          </a:p>
        </p:txBody>
      </p:sp>
      <p:sp>
        <p:nvSpPr>
          <p:cNvPr id="9219" name="Slide Number Placeholder 4"/>
          <p:cNvSpPr>
            <a:spLocks noGrp="1"/>
          </p:cNvSpPr>
          <p:nvPr>
            <p:ph type="sldNum" sz="quarter" idx="11"/>
          </p:nvPr>
        </p:nvSpPr>
        <p:spPr>
          <a:noFill/>
        </p:spPr>
        <p:txBody>
          <a:bodyPr/>
          <a:lstStyle/>
          <a:p>
            <a:fld id="{D3346263-3C31-477F-8290-D41FA8D2E3C9}" type="slidenum">
              <a:rPr lang="en-US" smtClean="0"/>
              <a:pPr/>
              <a:t>6</a:t>
            </a:fld>
            <a:endParaRPr lang="en-US" smtClean="0"/>
          </a:p>
        </p:txBody>
      </p:sp>
      <p:pic>
        <p:nvPicPr>
          <p:cNvPr id="6" name="Content Placeholder 5"/>
          <p:cNvPicPr>
            <a:picLocks noGrp="1" noChangeAspect="1" noChangeArrowheads="1"/>
          </p:cNvPicPr>
          <p:nvPr>
            <p:ph sz="half" idx="2"/>
          </p:nvPr>
        </p:nvPicPr>
        <p:blipFill>
          <a:blip r:embed="rId2" cstate="print"/>
          <a:srcRect/>
          <a:stretch>
            <a:fillRect/>
          </a:stretch>
        </p:blipFill>
        <p:spPr bwMode="auto">
          <a:xfrm>
            <a:off x="4802740" y="2270687"/>
            <a:ext cx="3729519" cy="31849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latin typeface="Courier New" pitchFamily="49" charset="0"/>
                <a:cs typeface="Courier New" pitchFamily="49" charset="0"/>
              </a:rPr>
              <a:t>BinaryTree</a:t>
            </a:r>
            <a:r>
              <a:rPr lang="en-US" dirty="0" smtClean="0"/>
              <a:t> Class</a:t>
            </a:r>
            <a:endParaRPr lang="en-US" dirty="0"/>
          </a:p>
        </p:txBody>
      </p:sp>
      <p:pic>
        <p:nvPicPr>
          <p:cNvPr id="3074" name="Picture 2"/>
          <p:cNvPicPr>
            <a:picLocks noGrp="1" noChangeAspect="1" noChangeArrowheads="1"/>
          </p:cNvPicPr>
          <p:nvPr>
            <p:ph sz="half" idx="1"/>
          </p:nvPr>
        </p:nvPicPr>
        <p:blipFill>
          <a:blip r:embed="rId2" cstate="print"/>
          <a:stretch>
            <a:fillRect/>
          </a:stretch>
        </p:blipFill>
        <p:spPr bwMode="auto">
          <a:xfrm>
            <a:off x="609600" y="1904999"/>
            <a:ext cx="3581400" cy="3352801"/>
          </a:xfrm>
          <a:prstGeom prst="rect">
            <a:avLst/>
          </a:prstGeom>
          <a:noFill/>
          <a:ln w="9525">
            <a:noFill/>
            <a:miter lim="800000"/>
            <a:headEnd/>
            <a:tailEnd/>
          </a:ln>
        </p:spPr>
      </p:pic>
      <p:sp>
        <p:nvSpPr>
          <p:cNvPr id="5" name="Slide Number Placeholder 4"/>
          <p:cNvSpPr>
            <a:spLocks noGrp="1"/>
          </p:cNvSpPr>
          <p:nvPr>
            <p:ph type="sldNum" sz="quarter" idx="11"/>
          </p:nvPr>
        </p:nvSpPr>
        <p:spPr/>
        <p:txBody>
          <a:bodyPr/>
          <a:lstStyle/>
          <a:p>
            <a:pPr>
              <a:defRPr/>
            </a:pPr>
            <a:fld id="{1DA03BA2-98D2-48E2-91E9-5D5405B2BAE3}" type="slidenum">
              <a:rPr lang="en-US" smtClean="0"/>
              <a:pPr>
                <a:defRPr/>
              </a:pPr>
              <a:t>7</a:t>
            </a:fld>
            <a:endParaRPr lang="en-US" dirty="0"/>
          </a:p>
        </p:txBody>
      </p:sp>
      <p:pic>
        <p:nvPicPr>
          <p:cNvPr id="1027" name="Picture 3"/>
          <p:cNvPicPr>
            <a:picLocks noGrp="1" noChangeAspect="1" noChangeArrowheads="1"/>
          </p:cNvPicPr>
          <p:nvPr>
            <p:ph sz="half" idx="2"/>
          </p:nvPr>
        </p:nvPicPr>
        <p:blipFill>
          <a:blip r:embed="rId3" cstate="print"/>
          <a:srcRect/>
          <a:stretch>
            <a:fillRect/>
          </a:stretch>
        </p:blipFill>
        <p:spPr bwMode="auto">
          <a:xfrm>
            <a:off x="4419599" y="1752600"/>
            <a:ext cx="4135415" cy="434339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Constructor and Destructor</a:t>
            </a:r>
            <a:endParaRPr lang="en-US" dirty="0"/>
          </a:p>
        </p:txBody>
      </p:sp>
      <p:sp>
        <p:nvSpPr>
          <p:cNvPr id="5" name="Slide Number Placeholder 4"/>
          <p:cNvSpPr>
            <a:spLocks noGrp="1"/>
          </p:cNvSpPr>
          <p:nvPr>
            <p:ph type="sldNum" sz="quarter" idx="11"/>
          </p:nvPr>
        </p:nvSpPr>
        <p:spPr/>
        <p:txBody>
          <a:bodyPr/>
          <a:lstStyle/>
          <a:p>
            <a:pPr>
              <a:defRPr/>
            </a:pPr>
            <a:fld id="{1DA03BA2-98D2-48E2-91E9-5D5405B2BAE3}" type="slidenum">
              <a:rPr lang="en-US" smtClean="0"/>
              <a:pPr>
                <a:defRPr/>
              </a:pPr>
              <a:t>8</a:t>
            </a:fld>
            <a:endParaRPr lang="en-US" dirty="0"/>
          </a:p>
        </p:txBody>
      </p:sp>
      <p:pic>
        <p:nvPicPr>
          <p:cNvPr id="4100" name="Picture 4"/>
          <p:cNvPicPr>
            <a:picLocks noGrp="1" noChangeAspect="1" noChangeArrowheads="1"/>
          </p:cNvPicPr>
          <p:nvPr>
            <p:ph sz="half" idx="2"/>
          </p:nvPr>
        </p:nvPicPr>
        <p:blipFill>
          <a:blip r:embed="rId2" cstate="print"/>
          <a:srcRect/>
          <a:stretch>
            <a:fillRect/>
          </a:stretch>
        </p:blipFill>
        <p:spPr bwMode="auto">
          <a:xfrm>
            <a:off x="4118362" y="1752600"/>
            <a:ext cx="4416038" cy="3733800"/>
          </a:xfrm>
          <a:prstGeom prst="rect">
            <a:avLst/>
          </a:prstGeom>
          <a:noFill/>
          <a:ln w="9525">
            <a:noFill/>
            <a:miter lim="800000"/>
            <a:headEnd/>
            <a:tailEnd/>
          </a:ln>
        </p:spPr>
      </p:pic>
      <p:pic>
        <p:nvPicPr>
          <p:cNvPr id="9" name="Picture 2"/>
          <p:cNvPicPr>
            <a:picLocks noGrp="1" noChangeAspect="1" noChangeArrowheads="1"/>
          </p:cNvPicPr>
          <p:nvPr>
            <p:ph sz="half" idx="1"/>
          </p:nvPr>
        </p:nvPicPr>
        <p:blipFill>
          <a:blip r:embed="rId3" cstate="print"/>
          <a:srcRect/>
          <a:stretch>
            <a:fillRect/>
          </a:stretch>
        </p:blipFill>
        <p:spPr bwMode="auto">
          <a:xfrm>
            <a:off x="533400" y="1752600"/>
            <a:ext cx="3023347" cy="17526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609600" y="3733800"/>
            <a:ext cx="2961409" cy="18288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a:spLocks noGrp="1"/>
          </p:cNvSpPr>
          <p:nvPr>
            <p:ph type="sldNum" sz="quarter" idx="11"/>
          </p:nvPr>
        </p:nvSpPr>
        <p:spPr>
          <a:noFill/>
        </p:spPr>
        <p:txBody>
          <a:bodyPr/>
          <a:lstStyle/>
          <a:p>
            <a:fld id="{77D67811-8D6F-493F-9495-282E194A296A}" type="slidenum">
              <a:rPr lang="en-US" smtClean="0"/>
              <a:pPr/>
              <a:t>9</a:t>
            </a:fld>
            <a:endParaRPr lang="en-US" smtClean="0"/>
          </a:p>
        </p:txBody>
      </p:sp>
      <p:sp>
        <p:nvSpPr>
          <p:cNvPr id="18436" name="Rectangle 2"/>
          <p:cNvSpPr>
            <a:spLocks noGrp="1" noChangeArrowheads="1"/>
          </p:cNvSpPr>
          <p:nvPr>
            <p:ph type="title"/>
          </p:nvPr>
        </p:nvSpPr>
        <p:spPr/>
        <p:txBody>
          <a:bodyPr/>
          <a:lstStyle/>
          <a:p>
            <a:pPr eaLnBrk="1" hangingPunct="1"/>
            <a:r>
              <a:rPr lang="en-US" dirty="0" smtClean="0"/>
              <a:t>Binary Trees Utility Operations</a:t>
            </a:r>
          </a:p>
        </p:txBody>
      </p:sp>
      <p:sp>
        <p:nvSpPr>
          <p:cNvPr id="18437" name="Rectangle 3"/>
          <p:cNvSpPr>
            <a:spLocks noGrp="1" noChangeArrowheads="1"/>
          </p:cNvSpPr>
          <p:nvPr>
            <p:ph type="body" idx="1"/>
          </p:nvPr>
        </p:nvSpPr>
        <p:spPr/>
        <p:txBody>
          <a:bodyPr>
            <a:normAutofit/>
          </a:bodyPr>
          <a:lstStyle/>
          <a:p>
            <a:pPr eaLnBrk="1" hangingPunct="1">
              <a:spcBef>
                <a:spcPts val="2400"/>
              </a:spcBef>
            </a:pPr>
            <a:r>
              <a:rPr lang="en-US" dirty="0" smtClean="0"/>
              <a:t>Determine if binary tree is empty</a:t>
            </a:r>
          </a:p>
          <a:p>
            <a:pPr eaLnBrk="1" hangingPunct="1">
              <a:spcBef>
                <a:spcPts val="2400"/>
              </a:spcBef>
            </a:pPr>
            <a:r>
              <a:rPr lang="en-US" dirty="0" smtClean="0"/>
              <a:t>Re-Initialize a binary tree</a:t>
            </a:r>
          </a:p>
          <a:p>
            <a:pPr eaLnBrk="1" hangingPunct="1">
              <a:spcBef>
                <a:spcPts val="2400"/>
              </a:spcBef>
            </a:pPr>
            <a:r>
              <a:rPr lang="en-US" dirty="0" smtClean="0"/>
              <a:t>Find the height of the binary tree</a:t>
            </a:r>
          </a:p>
          <a:p>
            <a:pPr eaLnBrk="1" hangingPunct="1">
              <a:spcBef>
                <a:spcPts val="2400"/>
              </a:spcBef>
            </a:pPr>
            <a:r>
              <a:rPr lang="en-US" dirty="0" smtClean="0"/>
              <a:t>Find the number of nodes in the binary tree</a:t>
            </a:r>
          </a:p>
          <a:p>
            <a:pPr lvl="1" eaLnBrk="1" hangingPunct="1">
              <a:spcBef>
                <a:spcPts val="1200"/>
              </a:spcBef>
            </a:pPr>
            <a:r>
              <a:rPr lang="en-US" dirty="0" smtClean="0"/>
              <a:t>Requires tree traversal</a:t>
            </a:r>
          </a:p>
          <a:p>
            <a:pPr eaLnBrk="1" hangingPunct="1">
              <a:spcBef>
                <a:spcPts val="2400"/>
              </a:spcBef>
            </a:pPr>
            <a:r>
              <a:rPr lang="en-US" dirty="0" smtClean="0"/>
              <a:t>Find the number of leaves in the binary tree</a:t>
            </a:r>
          </a:p>
          <a:p>
            <a:pPr lvl="1" eaLnBrk="1" hangingPunct="1">
              <a:spcBef>
                <a:spcPts val="600"/>
              </a:spcBef>
            </a:pPr>
            <a:r>
              <a:rPr lang="en-US" dirty="0" smtClean="0"/>
              <a:t>Requires tree traversal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1201</Words>
  <Application>Microsoft Office PowerPoint</Application>
  <PresentationFormat>On-screen Show (4:3)</PresentationFormat>
  <Paragraphs>261</Paragraphs>
  <Slides>50</Slides>
  <Notes>3</Notes>
  <HiddenSlides>0</HiddenSlides>
  <MMClips>0</MMClips>
  <ScaleCrop>false</ScaleCrop>
  <HeadingPairs>
    <vt:vector size="4" baseType="variant">
      <vt:variant>
        <vt:lpstr>Theme</vt:lpstr>
      </vt:variant>
      <vt:variant>
        <vt:i4>3</vt:i4>
      </vt:variant>
      <vt:variant>
        <vt:lpstr>Slide Titles</vt:lpstr>
      </vt:variant>
      <vt:variant>
        <vt:i4>50</vt:i4>
      </vt:variant>
    </vt:vector>
  </HeadingPairs>
  <TitlesOfParts>
    <vt:vector size="53" baseType="lpstr">
      <vt:lpstr>Default Design</vt:lpstr>
      <vt:lpstr>1_Default Design</vt:lpstr>
      <vt:lpstr>2_Default Design</vt:lpstr>
      <vt:lpstr>Binary Trees</vt:lpstr>
      <vt:lpstr>Chapter Contents</vt:lpstr>
      <vt:lpstr>Objectives</vt:lpstr>
      <vt:lpstr>The BinaryTree Abstract Data Type</vt:lpstr>
      <vt:lpstr>Implementing Binary Trees</vt:lpstr>
      <vt:lpstr>Binary Tree Node</vt:lpstr>
      <vt:lpstr>The BinaryTree Class</vt:lpstr>
      <vt:lpstr>The Constructor and Destructor</vt:lpstr>
      <vt:lpstr>Binary Trees Utility Operations</vt:lpstr>
      <vt:lpstr>Modified BinaryTree ADT</vt:lpstr>
      <vt:lpstr>Modified BinaryTree Class</vt:lpstr>
      <vt:lpstr>Empty Binary Tree</vt:lpstr>
      <vt:lpstr>Reset Binary Tree</vt:lpstr>
      <vt:lpstr>Find Binary Tree Height</vt:lpstr>
      <vt:lpstr>Find Binary Tree Height (Continued)</vt:lpstr>
      <vt:lpstr>Binary Tree Traversal</vt:lpstr>
      <vt:lpstr>Inorder Tree Traversal</vt:lpstr>
      <vt:lpstr>Preorder Tree Traversal</vt:lpstr>
      <vt:lpstr>Postorder Tree Traversal</vt:lpstr>
      <vt:lpstr>Breadth First Scan</vt:lpstr>
      <vt:lpstr>Implementing Binary Tree Traversals</vt:lpstr>
      <vt:lpstr>Modified BinaryTree ADT</vt:lpstr>
      <vt:lpstr>Modified BinaryTree Class</vt:lpstr>
      <vt:lpstr>InOrder Traversal</vt:lpstr>
      <vt:lpstr>PreOrder Traversal</vt:lpstr>
      <vt:lpstr>PostOrder Traversal</vt:lpstr>
      <vt:lpstr>Binary Trees Utility Operations</vt:lpstr>
      <vt:lpstr>Modified BinaryTree ADT</vt:lpstr>
      <vt:lpstr>Modified BinaryTree Class</vt:lpstr>
      <vt:lpstr>Counting Tree Nodes</vt:lpstr>
      <vt:lpstr>Counting Tree Leaf Nodes</vt:lpstr>
      <vt:lpstr>Binary Search Tree Basic Operations</vt:lpstr>
      <vt:lpstr>Modified BinaryTree ADT</vt:lpstr>
      <vt:lpstr>Modified BinaryTree Class</vt:lpstr>
      <vt:lpstr>Searching a Binary Tree</vt:lpstr>
      <vt:lpstr>Building Binary Search Trees</vt:lpstr>
      <vt:lpstr>Building Binary Search Trees: Example</vt:lpstr>
      <vt:lpstr>Building Binary Search Trees: Implementation</vt:lpstr>
      <vt:lpstr>Auxiliary Function createNewNode</vt:lpstr>
      <vt:lpstr>Function insertTreeNode (Part 1/2)</vt:lpstr>
      <vt:lpstr>Function insertTreeNode (Part 2/2)</vt:lpstr>
      <vt:lpstr>Deleting a Node</vt:lpstr>
      <vt:lpstr>Case 1: Deleting a node that has empty left and right subtrees (Leaf Node)</vt:lpstr>
      <vt:lpstr>Case 2: Deleting a node that has empty left subtree and a nonempty right subtree</vt:lpstr>
      <vt:lpstr>Case 3: Deleting a node that has empty right subtree and a nonempty left subtree</vt:lpstr>
      <vt:lpstr>Case 4: Deleting a node that has nonempty left and right subtrees</vt:lpstr>
      <vt:lpstr>Deleting a Node</vt:lpstr>
      <vt:lpstr>Deleting a Node (Part 1/2)</vt:lpstr>
      <vt:lpstr>Deleting a Node (Part 2/2)</vt:lpstr>
      <vt:lpstr>Section 2- 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
  <cp:revision>199</cp:revision>
  <dcterms:created xsi:type="dcterms:W3CDTF">2009-05-28T23:25:02Z</dcterms:created>
  <dcterms:modified xsi:type="dcterms:W3CDTF">2010-11-29T00:18:45Z</dcterms:modified>
</cp:coreProperties>
</file>