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49" r:id="rId2"/>
  </p:sldMasterIdLst>
  <p:notesMasterIdLst>
    <p:notesMasterId r:id="rId53"/>
  </p:notesMasterIdLst>
  <p:handoutMasterIdLst>
    <p:handoutMasterId r:id="rId54"/>
  </p:handoutMasterIdLst>
  <p:sldIdLst>
    <p:sldId id="256" r:id="rId3"/>
    <p:sldId id="401" r:id="rId4"/>
    <p:sldId id="402" r:id="rId5"/>
    <p:sldId id="366" r:id="rId6"/>
    <p:sldId id="276" r:id="rId7"/>
    <p:sldId id="277" r:id="rId8"/>
    <p:sldId id="278" r:id="rId9"/>
    <p:sldId id="280" r:id="rId10"/>
    <p:sldId id="281" r:id="rId11"/>
    <p:sldId id="283" r:id="rId12"/>
    <p:sldId id="282" r:id="rId13"/>
    <p:sldId id="284" r:id="rId14"/>
    <p:sldId id="289" r:id="rId15"/>
    <p:sldId id="285" r:id="rId16"/>
    <p:sldId id="288" r:id="rId17"/>
    <p:sldId id="287" r:id="rId18"/>
    <p:sldId id="291" r:id="rId19"/>
    <p:sldId id="292" r:id="rId20"/>
    <p:sldId id="293" r:id="rId21"/>
    <p:sldId id="295" r:id="rId22"/>
    <p:sldId id="296" r:id="rId23"/>
    <p:sldId id="298" r:id="rId24"/>
    <p:sldId id="300" r:id="rId25"/>
    <p:sldId id="301" r:id="rId26"/>
    <p:sldId id="303" r:id="rId27"/>
    <p:sldId id="305" r:id="rId28"/>
    <p:sldId id="306" r:id="rId29"/>
    <p:sldId id="307" r:id="rId30"/>
    <p:sldId id="308" r:id="rId31"/>
    <p:sldId id="309" r:id="rId32"/>
    <p:sldId id="310" r:id="rId33"/>
    <p:sldId id="313" r:id="rId34"/>
    <p:sldId id="311" r:id="rId35"/>
    <p:sldId id="312" r:id="rId36"/>
    <p:sldId id="314" r:id="rId37"/>
    <p:sldId id="315" r:id="rId38"/>
    <p:sldId id="319" r:id="rId39"/>
    <p:sldId id="320" r:id="rId40"/>
    <p:sldId id="321" r:id="rId41"/>
    <p:sldId id="322" r:id="rId42"/>
    <p:sldId id="324" r:id="rId43"/>
    <p:sldId id="325" r:id="rId44"/>
    <p:sldId id="326" r:id="rId45"/>
    <p:sldId id="328" r:id="rId46"/>
    <p:sldId id="332" r:id="rId47"/>
    <p:sldId id="333" r:id="rId48"/>
    <p:sldId id="327" r:id="rId49"/>
    <p:sldId id="329" r:id="rId50"/>
    <p:sldId id="331" r:id="rId51"/>
    <p:sldId id="316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5" autoAdjust="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2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8D85F2E-407F-4DD5-BE35-9C0AC01E299A}" type="datetimeFigureOut">
              <a:rPr lang="en-US"/>
              <a:pPr>
                <a:defRPr/>
              </a:pPr>
              <a:t>11/21/2010</a:t>
            </a:fld>
            <a:endParaRPr lang="en-US" dirty="0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EE1D411-1759-4C81-ADDE-470D6E6CC3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7D5EE7-F27C-44EC-A17A-187B3571D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F5C1F2-5AD6-4982-AB24-345A0E3BC9A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F195AF0-7808-489A-87FF-5650D798744E}" type="slidenum">
              <a:rPr lang="en-US" sz="1200"/>
              <a:pPr algn="r" eaLnBrk="0" hangingPunct="0"/>
              <a:t>1</a:t>
            </a:fld>
            <a:endParaRPr lang="en-US" sz="1200"/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F74D1-E4B9-4B46-B824-0FF20AA14B9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F74D1-E4B9-4B46-B824-0FF20AA14B9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E1DB2-3FBE-403B-A007-05F36AF733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C3FAC-BB92-449F-990F-5CCF5243E1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657D5-D1EE-4981-B885-E01BE72519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1D6C9-5CF8-4285-B3D8-F565A8952E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29FA4-93DD-489D-A7F1-FCE15046F1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F7F78-838A-4653-AE54-96FF28872C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052B3-4D95-4AD8-8939-9A8F54EFBD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3C6D6-3E7D-4E14-B3F5-BA892AE92D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CB77B-7781-451D-A54E-A808D25DF8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53F4F-038A-4E84-B0A3-381B7DDF3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61847-EC8B-44D4-A4AC-1186CCA5C7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89977-B30E-43D4-BBBB-4DD1578A5F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11EE1-8289-4066-8126-7D23BA2C56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0DA47-A704-4000-B440-881FF706B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CE9EA-5BD4-4BBC-B6DC-4F9E49AB5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AE4C5-5D22-4EBA-9284-52336B41AD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03BA2-98D2-48E2-91E9-5D5405B2B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3184-90E4-403B-936A-DD414F2037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37EFC-0807-471F-A3EE-3959671004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17514-B304-45FA-BA6C-5FF5B85C4B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2A005-C4E8-4F46-81DB-1F4F723464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FC3F0-1435-44D6-A1F2-26ECC2AC0F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693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5225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D7832B4-AED1-40A8-BE65-9D86AFC3F8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dirty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6A42F952-8205-4722-B533-A7335DEDD0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b="1" dirty="0" smtClean="0"/>
              <a:t>Binary Trees</a:t>
            </a:r>
            <a:endParaRPr lang="en-US" dirty="0" smtClean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D53F4F-038A-4E84-B0A3-381B7DDF326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895A2B-6BCE-4D89-94A3-0B1C46414AE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Tree: Analysis (cont’d.)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7339013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191000"/>
            <a:ext cx="78311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C2CC42-A39F-455D-8D30-FF3DF45ADDB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Tree: Analysis (cont’d.)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Theorem: let </a:t>
            </a:r>
            <a:r>
              <a:rPr lang="en-US" i="1" smtClean="0"/>
              <a:t>T</a:t>
            </a:r>
            <a:r>
              <a:rPr lang="en-US" smtClean="0"/>
              <a:t> be a binary search tree with </a:t>
            </a:r>
            <a:r>
              <a:rPr lang="en-US" i="1" smtClean="0"/>
              <a:t>n </a:t>
            </a:r>
            <a:r>
              <a:rPr lang="en-US" smtClean="0"/>
              <a:t>nodes, where </a:t>
            </a:r>
            <a:r>
              <a:rPr lang="en-US" i="1" smtClean="0"/>
              <a:t>n</a:t>
            </a:r>
            <a:r>
              <a:rPr lang="en-US" smtClean="0"/>
              <a:t>&gt; 0</a:t>
            </a:r>
          </a:p>
          <a:p>
            <a:pPr lvl="1" eaLnBrk="1" hangingPunct="1"/>
            <a:r>
              <a:rPr lang="en-US" smtClean="0"/>
              <a:t>The average number of nodes visited in a search of </a:t>
            </a:r>
            <a:r>
              <a:rPr lang="en-US" i="1" smtClean="0"/>
              <a:t>T</a:t>
            </a:r>
            <a:r>
              <a:rPr lang="en-US" smtClean="0"/>
              <a:t> is approximately 1.39log</a:t>
            </a:r>
            <a:r>
              <a:rPr lang="en-US" baseline="-25000" smtClean="0"/>
              <a:t>2</a:t>
            </a:r>
            <a:r>
              <a:rPr lang="en-US" i="1" smtClean="0"/>
              <a:t>n</a:t>
            </a:r>
            <a:r>
              <a:rPr lang="en-US" smtClean="0"/>
              <a:t> =</a:t>
            </a:r>
            <a:r>
              <a:rPr lang="en-US" i="1" smtClean="0"/>
              <a:t>O</a:t>
            </a:r>
            <a:r>
              <a:rPr lang="en-US" smtClean="0"/>
              <a:t>(log</a:t>
            </a:r>
            <a:r>
              <a:rPr lang="en-US" baseline="-25000" smtClean="0"/>
              <a:t>2</a:t>
            </a:r>
            <a:r>
              <a:rPr lang="en-US" i="1" smtClean="0"/>
              <a:t>n</a:t>
            </a:r>
            <a:r>
              <a:rPr lang="en-US" smtClean="0"/>
              <a:t>) </a:t>
            </a:r>
          </a:p>
          <a:p>
            <a:pPr lvl="1" eaLnBrk="1" hangingPunct="1"/>
            <a:r>
              <a:rPr lang="en-US" smtClean="0"/>
              <a:t>The number of key comparisons is approximately 2.77 log</a:t>
            </a:r>
            <a:r>
              <a:rPr lang="en-US" baseline="-25000" smtClean="0"/>
              <a:t>2</a:t>
            </a:r>
            <a:r>
              <a:rPr lang="en-US" i="1" smtClean="0"/>
              <a:t>n</a:t>
            </a:r>
            <a:r>
              <a:rPr lang="en-US" smtClean="0"/>
              <a:t> = </a:t>
            </a:r>
            <a:r>
              <a:rPr lang="en-US" i="1" smtClean="0"/>
              <a:t>O</a:t>
            </a:r>
            <a:r>
              <a:rPr lang="en-US" smtClean="0"/>
              <a:t>(log</a:t>
            </a:r>
            <a:r>
              <a:rPr lang="en-US" baseline="-25000" smtClean="0"/>
              <a:t>2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4AD4A3-FCD2-494A-B757-48BDC1BF585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Nonrecursive</a:t>
            </a:r>
            <a:r>
              <a:rPr lang="en-US" dirty="0" smtClean="0"/>
              <a:t> Inorder Traversal</a:t>
            </a: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292975" cy="328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2E97C3-667A-40FE-BEA8-B6AD2324F8A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Nonrecursive</a:t>
            </a:r>
            <a:r>
              <a:rPr lang="en-US" dirty="0" smtClean="0"/>
              <a:t> Inorder Traversal (cont’d.)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872288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1DEE34C-D688-43DC-A251-09F368B5108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Nonrecursive Preorder Traversal</a:t>
            </a: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123113" cy="38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972923-CD0D-4CD5-A73D-31073C7EB7F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Nonrecursive Preorder Traversal (cont’d.)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740525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868E2A-FE76-494B-9D3B-B1F5DD8527D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Nonrecursive Postorder Traversal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4945063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44783B-E4F5-424E-B914-F8214D2E8A7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(Height-Balanced) Trees (cont’d.)</a:t>
            </a:r>
          </a:p>
        </p:txBody>
      </p:sp>
      <p:pic>
        <p:nvPicPr>
          <p:cNvPr id="3891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924800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178D0F-E00F-48A0-BC36-41AC821562C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(Height-Balanced) Trees (cont’d.)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/>
              <a:t>Definition of a node in the AVL tree</a:t>
            </a:r>
          </a:p>
        </p:txBody>
      </p:sp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09800"/>
            <a:ext cx="4159250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71345C-A598-45CE-9DA6-7B7AA9EFC05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(Height-Balanced) Trees (cont’d.)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binary search tree search algorithm</a:t>
            </a:r>
          </a:p>
          <a:p>
            <a:pPr lvl="1" eaLnBrk="1" hangingPunct="1"/>
            <a:r>
              <a:rPr lang="en-US" smtClean="0"/>
              <a:t>Same as for a binary search tree</a:t>
            </a:r>
          </a:p>
          <a:p>
            <a:pPr lvl="1" eaLnBrk="1" hangingPunct="1"/>
            <a:r>
              <a:rPr lang="en-US" smtClean="0"/>
              <a:t>Other operations on AVL trees</a:t>
            </a:r>
          </a:p>
          <a:p>
            <a:pPr lvl="2" eaLnBrk="1" hangingPunct="1"/>
            <a:r>
              <a:rPr lang="en-US" smtClean="0"/>
              <a:t>Implemented exactly the same way as binary trees</a:t>
            </a:r>
          </a:p>
          <a:p>
            <a:pPr lvl="1" eaLnBrk="1" hangingPunct="1"/>
            <a:r>
              <a:rPr lang="en-US" smtClean="0"/>
              <a:t>Item insertion and deletion operations on AVL trees</a:t>
            </a:r>
          </a:p>
          <a:p>
            <a:pPr lvl="2" eaLnBrk="1" hangingPunct="1"/>
            <a:r>
              <a:rPr lang="en-US" smtClean="0"/>
              <a:t>Somewhat different from binary search trees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  <a:buFont typeface="Wingdings" pitchFamily="2" charset="2"/>
              <a:buChar char="ü"/>
            </a:pPr>
            <a:r>
              <a:rPr lang="en-US" dirty="0" smtClean="0"/>
              <a:t>Introduction</a:t>
            </a:r>
          </a:p>
          <a:p>
            <a:pPr>
              <a:spcBef>
                <a:spcPts val="3000"/>
              </a:spcBef>
              <a:buFont typeface="Wingdings" pitchFamily="2" charset="2"/>
              <a:buChar char="ü"/>
            </a:pPr>
            <a:r>
              <a:rPr lang="en-US" dirty="0" smtClean="0"/>
              <a:t>Implementing Binary Search Trees</a:t>
            </a:r>
          </a:p>
          <a:p>
            <a:pPr>
              <a:spcBef>
                <a:spcPts val="3000"/>
              </a:spcBef>
              <a:buFont typeface="Wingdings" pitchFamily="2" charset="2"/>
              <a:buChar char="ü"/>
            </a:pPr>
            <a:r>
              <a:rPr lang="en-US" dirty="0" smtClean="0"/>
              <a:t>Binary Search Tree Traversal Algorithms</a:t>
            </a:r>
          </a:p>
          <a:p>
            <a:pPr>
              <a:spcBef>
                <a:spcPts val="3000"/>
              </a:spcBef>
              <a:buFont typeface="Wingdings" pitchFamily="2" charset="2"/>
              <a:buChar char="Ø"/>
            </a:pPr>
            <a:r>
              <a:rPr lang="en-US" dirty="0" smtClean="0"/>
              <a:t>Binary Search Trees Building Algorithms</a:t>
            </a:r>
          </a:p>
          <a:p>
            <a:pPr>
              <a:spcBef>
                <a:spcPts val="3000"/>
              </a:spcBef>
              <a:buFont typeface="Wingdings" pitchFamily="2" charset="2"/>
              <a:buChar char="Ø"/>
            </a:pPr>
            <a:r>
              <a:rPr lang="en-US" dirty="0" smtClean="0"/>
              <a:t>Binary Search Trees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search the tree and find the place where the new item is to be inserted</a:t>
            </a:r>
          </a:p>
          <a:p>
            <a:pPr lvl="1" eaLnBrk="1" hangingPunct="1"/>
            <a:r>
              <a:rPr lang="en-US" dirty="0" smtClean="0"/>
              <a:t>Can search using algorithm similar to search algorithm designed for binary search trees</a:t>
            </a:r>
          </a:p>
          <a:p>
            <a:pPr lvl="1" eaLnBrk="1" hangingPunct="1"/>
            <a:r>
              <a:rPr lang="en-US" dirty="0" smtClean="0"/>
              <a:t>If the item is already in tree</a:t>
            </a:r>
          </a:p>
          <a:p>
            <a:pPr lvl="2" eaLnBrk="1" hangingPunct="1"/>
            <a:r>
              <a:rPr lang="en-US" dirty="0" smtClean="0"/>
              <a:t>Search ends at a nonempty subtree</a:t>
            </a:r>
          </a:p>
          <a:p>
            <a:pPr lvl="2" eaLnBrk="1" hangingPunct="1"/>
            <a:r>
              <a:rPr lang="en-US" dirty="0" smtClean="0"/>
              <a:t>Duplicates are not allowed</a:t>
            </a:r>
          </a:p>
          <a:p>
            <a:pPr lvl="1" eaLnBrk="1" hangingPunct="1"/>
            <a:r>
              <a:rPr lang="en-US" dirty="0" smtClean="0"/>
              <a:t>If item is not in AVL tree</a:t>
            </a:r>
          </a:p>
          <a:p>
            <a:pPr lvl="2" eaLnBrk="1" hangingPunct="1"/>
            <a:r>
              <a:rPr lang="en-US" dirty="0" smtClean="0"/>
              <a:t>Search ends at an empty subtree; insert the item there</a:t>
            </a:r>
          </a:p>
          <a:p>
            <a:pPr eaLnBrk="1" hangingPunct="1"/>
            <a:r>
              <a:rPr lang="en-US" dirty="0" smtClean="0"/>
              <a:t>After inserting new item in the tree</a:t>
            </a:r>
          </a:p>
          <a:p>
            <a:pPr lvl="1" eaLnBrk="1" hangingPunct="1"/>
            <a:r>
              <a:rPr lang="en-US" dirty="0" smtClean="0"/>
              <a:t>Resulting tree might not be an AVL tree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31C9D6-93F2-48CE-854C-9358043917E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418661-0DA7-4D3D-A5C7-B36D77A81DF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(cont’d.)</a:t>
            </a:r>
          </a:p>
        </p:txBody>
      </p:sp>
      <p:grpSp>
        <p:nvGrpSpPr>
          <p:cNvPr id="43013" name="Group 7"/>
          <p:cNvGrpSpPr>
            <a:grpSpLocks/>
          </p:cNvGrpSpPr>
          <p:nvPr/>
        </p:nvGrpSpPr>
        <p:grpSpPr bwMode="auto">
          <a:xfrm>
            <a:off x="2057400" y="1600200"/>
            <a:ext cx="5588000" cy="2043113"/>
            <a:chOff x="1296" y="1152"/>
            <a:chExt cx="3520" cy="1287"/>
          </a:xfrm>
        </p:grpSpPr>
        <p:sp>
          <p:nvSpPr>
            <p:cNvPr id="43016" name="Rectangle 4"/>
            <p:cNvSpPr>
              <a:spLocks noChangeArrowheads="1"/>
            </p:cNvSpPr>
            <p:nvPr/>
          </p:nvSpPr>
          <p:spPr bwMode="auto">
            <a:xfrm>
              <a:off x="1296" y="2208"/>
              <a:ext cx="35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11-14</a:t>
              </a:r>
              <a:r>
                <a:rPr lang="en-US"/>
                <a:t> AVL tree before and after inserting </a:t>
              </a:r>
              <a:r>
                <a:rPr lang="en-US">
                  <a:latin typeface="Courier New" pitchFamily="49" charset="0"/>
                </a:rPr>
                <a:t>90</a:t>
              </a:r>
            </a:p>
          </p:txBody>
        </p:sp>
        <p:pic>
          <p:nvPicPr>
            <p:cNvPr id="4301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4" y="1152"/>
              <a:ext cx="2787" cy="1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301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962400"/>
            <a:ext cx="415925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2087563" y="5788025"/>
            <a:ext cx="558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FIGURE 11-15</a:t>
            </a:r>
            <a:r>
              <a:rPr lang="en-US"/>
              <a:t> AVL tree before and after inserting </a:t>
            </a:r>
            <a:r>
              <a:rPr lang="en-US">
                <a:latin typeface="Courier New" pitchFamily="49" charset="0"/>
              </a:rPr>
              <a:t>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D2FB4E-13DA-4450-8A41-FCE1E90DF3A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(cont’d.)</a:t>
            </a:r>
          </a:p>
        </p:txBody>
      </p:sp>
      <p:grpSp>
        <p:nvGrpSpPr>
          <p:cNvPr id="44037" name="Group 8"/>
          <p:cNvGrpSpPr>
            <a:grpSpLocks/>
          </p:cNvGrpSpPr>
          <p:nvPr/>
        </p:nvGrpSpPr>
        <p:grpSpPr bwMode="auto">
          <a:xfrm>
            <a:off x="1905000" y="1524000"/>
            <a:ext cx="5588000" cy="2147888"/>
            <a:chOff x="528" y="1134"/>
            <a:chExt cx="3520" cy="1353"/>
          </a:xfrm>
        </p:grpSpPr>
        <p:sp>
          <p:nvSpPr>
            <p:cNvPr id="44041" name="Rectangle 4"/>
            <p:cNvSpPr>
              <a:spLocks noChangeArrowheads="1"/>
            </p:cNvSpPr>
            <p:nvPr/>
          </p:nvSpPr>
          <p:spPr bwMode="auto">
            <a:xfrm>
              <a:off x="528" y="2256"/>
              <a:ext cx="35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11-16</a:t>
              </a:r>
              <a:r>
                <a:rPr lang="en-US"/>
                <a:t> AVL tree before and after inserting </a:t>
              </a:r>
              <a:r>
                <a:rPr lang="en-US">
                  <a:latin typeface="Courier New" pitchFamily="49" charset="0"/>
                </a:rPr>
                <a:t>95</a:t>
              </a:r>
            </a:p>
          </p:txBody>
        </p:sp>
        <p:pic>
          <p:nvPicPr>
            <p:cNvPr id="44042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1134"/>
              <a:ext cx="2977" cy="1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4038" name="Group 9"/>
          <p:cNvGrpSpPr>
            <a:grpSpLocks/>
          </p:cNvGrpSpPr>
          <p:nvPr/>
        </p:nvGrpSpPr>
        <p:grpSpPr bwMode="auto">
          <a:xfrm>
            <a:off x="1905000" y="3733800"/>
            <a:ext cx="5588000" cy="2424113"/>
            <a:chOff x="768" y="1248"/>
            <a:chExt cx="3520" cy="1527"/>
          </a:xfrm>
        </p:grpSpPr>
        <p:sp>
          <p:nvSpPr>
            <p:cNvPr id="44039" name="Rectangle 10"/>
            <p:cNvSpPr>
              <a:spLocks noChangeArrowheads="1"/>
            </p:cNvSpPr>
            <p:nvPr/>
          </p:nvSpPr>
          <p:spPr bwMode="auto">
            <a:xfrm>
              <a:off x="768" y="2544"/>
              <a:ext cx="35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11-17</a:t>
              </a:r>
              <a:r>
                <a:rPr lang="en-US"/>
                <a:t> AVL tree before and after inserting </a:t>
              </a:r>
              <a:r>
                <a:rPr lang="en-US">
                  <a:latin typeface="Courier New" pitchFamily="49" charset="0"/>
                </a:rPr>
                <a:t>88</a:t>
              </a:r>
            </a:p>
          </p:txBody>
        </p:sp>
        <p:pic>
          <p:nvPicPr>
            <p:cNvPr id="44040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1248"/>
              <a:ext cx="3017" cy="1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Tree Rotations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Rotating tree: reconstruction procedure</a:t>
            </a:r>
          </a:p>
          <a:p>
            <a:pPr eaLnBrk="1" hangingPunct="1"/>
            <a:r>
              <a:rPr lang="en-US" dirty="0" smtClean="0"/>
              <a:t>Left rotation and right rotation</a:t>
            </a:r>
          </a:p>
          <a:p>
            <a:pPr eaLnBrk="1" hangingPunct="1"/>
            <a:r>
              <a:rPr lang="en-US" dirty="0" smtClean="0"/>
              <a:t>Suppose that the rotation occurs at node x</a:t>
            </a:r>
          </a:p>
          <a:p>
            <a:pPr lvl="1" eaLnBrk="1" hangingPunct="1"/>
            <a:r>
              <a:rPr lang="en-US" dirty="0" smtClean="0"/>
              <a:t>Left rotation: certain nodes from the right subtree of x move to its left subtree; the root of the right subtree of x becomes the new root of the reconstructed subtree</a:t>
            </a:r>
          </a:p>
          <a:p>
            <a:pPr lvl="1" eaLnBrk="1" hangingPunct="1"/>
            <a:r>
              <a:rPr lang="en-US" dirty="0" smtClean="0"/>
              <a:t>Right rotation at x: certain nodes from the left subtree of x move to its right subtree; the root of the left subtree of x becomes the new root of the reconstructed subtree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937619-E98E-432E-A96D-A1928D4698D3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481931-B82C-4F48-9888-A0E23D5A75F5}" type="slidenum">
              <a:rPr lang="en-US" smtClean="0"/>
              <a:pPr/>
              <a:t>24</a:t>
            </a:fld>
            <a:endParaRPr lang="en-US" smtClean="0"/>
          </a:p>
        </p:txBody>
      </p:sp>
      <p:grpSp>
        <p:nvGrpSpPr>
          <p:cNvPr id="46084" name="Group 15"/>
          <p:cNvGrpSpPr>
            <a:grpSpLocks/>
          </p:cNvGrpSpPr>
          <p:nvPr/>
        </p:nvGrpSpPr>
        <p:grpSpPr bwMode="auto">
          <a:xfrm>
            <a:off x="2286000" y="381000"/>
            <a:ext cx="4573588" cy="2728913"/>
            <a:chOff x="720" y="192"/>
            <a:chExt cx="2881" cy="1719"/>
          </a:xfrm>
        </p:grpSpPr>
        <p:sp>
          <p:nvSpPr>
            <p:cNvPr id="46088" name="Rectangle 5"/>
            <p:cNvSpPr>
              <a:spLocks noChangeArrowheads="1"/>
            </p:cNvSpPr>
            <p:nvPr/>
          </p:nvSpPr>
          <p:spPr bwMode="auto">
            <a:xfrm>
              <a:off x="720" y="1680"/>
              <a:ext cx="2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11-18</a:t>
              </a:r>
              <a:r>
                <a:rPr lang="en-US"/>
                <a:t> Right rotation at </a:t>
              </a:r>
              <a:r>
                <a:rPr lang="en-US" i="1"/>
                <a:t>b</a:t>
              </a:r>
            </a:p>
          </p:txBody>
        </p:sp>
        <p:pic>
          <p:nvPicPr>
            <p:cNvPr id="46089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8" y="192"/>
              <a:ext cx="2833" cy="1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085" name="Group 14"/>
          <p:cNvGrpSpPr>
            <a:grpSpLocks/>
          </p:cNvGrpSpPr>
          <p:nvPr/>
        </p:nvGrpSpPr>
        <p:grpSpPr bwMode="auto">
          <a:xfrm>
            <a:off x="2286000" y="3276600"/>
            <a:ext cx="4572000" cy="3033713"/>
            <a:chOff x="864" y="2064"/>
            <a:chExt cx="2880" cy="1911"/>
          </a:xfrm>
        </p:grpSpPr>
        <p:sp>
          <p:nvSpPr>
            <p:cNvPr id="46086" name="Rectangle 9"/>
            <p:cNvSpPr>
              <a:spLocks noChangeArrowheads="1"/>
            </p:cNvSpPr>
            <p:nvPr/>
          </p:nvSpPr>
          <p:spPr bwMode="auto">
            <a:xfrm>
              <a:off x="864" y="3744"/>
              <a:ext cx="2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11-19</a:t>
              </a:r>
              <a:r>
                <a:rPr lang="en-US"/>
                <a:t> Left rotation at </a:t>
              </a:r>
              <a:r>
                <a:rPr lang="en-US" i="1"/>
                <a:t>a</a:t>
              </a:r>
            </a:p>
          </p:txBody>
        </p:sp>
        <p:pic>
          <p:nvPicPr>
            <p:cNvPr id="46087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2" y="2064"/>
              <a:ext cx="2832" cy="1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B0E942-90B8-42A0-817E-57807C14E52B}" type="slidenum">
              <a:rPr lang="en-US" smtClean="0"/>
              <a:pPr/>
              <a:t>25</a:t>
            </a:fld>
            <a:endParaRPr lang="en-US" smtClean="0"/>
          </a:p>
        </p:txBody>
      </p:sp>
      <p:grpSp>
        <p:nvGrpSpPr>
          <p:cNvPr id="47108" name="Group 15"/>
          <p:cNvGrpSpPr>
            <a:grpSpLocks/>
          </p:cNvGrpSpPr>
          <p:nvPr/>
        </p:nvGrpSpPr>
        <p:grpSpPr bwMode="auto">
          <a:xfrm>
            <a:off x="1085850" y="352425"/>
            <a:ext cx="7232650" cy="2881313"/>
            <a:chOff x="684" y="222"/>
            <a:chExt cx="4556" cy="1815"/>
          </a:xfrm>
        </p:grpSpPr>
        <p:sp>
          <p:nvSpPr>
            <p:cNvPr id="47112" name="Rectangle 4"/>
            <p:cNvSpPr>
              <a:spLocks noChangeArrowheads="1"/>
            </p:cNvSpPr>
            <p:nvPr/>
          </p:nvSpPr>
          <p:spPr bwMode="auto">
            <a:xfrm>
              <a:off x="684" y="1806"/>
              <a:ext cx="4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11-20</a:t>
              </a:r>
              <a:r>
                <a:rPr lang="en-US"/>
                <a:t> Double rotation: First rotate left at </a:t>
              </a:r>
              <a:r>
                <a:rPr lang="en-US" i="1"/>
                <a:t>a</a:t>
              </a:r>
              <a:r>
                <a:rPr lang="en-US"/>
                <a:t> and then right at </a:t>
              </a:r>
              <a:r>
                <a:rPr lang="en-US" i="1"/>
                <a:t>c</a:t>
              </a:r>
            </a:p>
          </p:txBody>
        </p:sp>
        <p:pic>
          <p:nvPicPr>
            <p:cNvPr id="4711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0" y="222"/>
              <a:ext cx="2784" cy="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7109" name="Group 14"/>
          <p:cNvGrpSpPr>
            <a:grpSpLocks/>
          </p:cNvGrpSpPr>
          <p:nvPr/>
        </p:nvGrpSpPr>
        <p:grpSpPr bwMode="auto">
          <a:xfrm>
            <a:off x="1044575" y="3400425"/>
            <a:ext cx="6572250" cy="2941638"/>
            <a:chOff x="658" y="2112"/>
            <a:chExt cx="4140" cy="1853"/>
          </a:xfrm>
        </p:grpSpPr>
        <p:sp>
          <p:nvSpPr>
            <p:cNvPr id="47110" name="Rectangle 8"/>
            <p:cNvSpPr>
              <a:spLocks noChangeArrowheads="1"/>
            </p:cNvSpPr>
            <p:nvPr/>
          </p:nvSpPr>
          <p:spPr bwMode="auto">
            <a:xfrm>
              <a:off x="658" y="3734"/>
              <a:ext cx="41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11-21</a:t>
              </a:r>
              <a:r>
                <a:rPr lang="en-US"/>
                <a:t> Left rotation at </a:t>
              </a:r>
              <a:r>
                <a:rPr lang="en-US" i="1"/>
                <a:t>a</a:t>
              </a:r>
              <a:r>
                <a:rPr lang="en-US"/>
                <a:t> followed by a right rotation at </a:t>
              </a:r>
              <a:r>
                <a:rPr lang="en-US" i="1"/>
                <a:t>c</a:t>
              </a:r>
            </a:p>
          </p:txBody>
        </p:sp>
        <p:pic>
          <p:nvPicPr>
            <p:cNvPr id="47111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" y="2112"/>
              <a:ext cx="3264" cy="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92E1F1-9403-49D1-92B1-C42C19CFB5B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Tree Rotations (cont’d.)</a:t>
            </a:r>
          </a:p>
        </p:txBody>
      </p:sp>
      <p:grpSp>
        <p:nvGrpSpPr>
          <p:cNvPr id="48133" name="Group 6"/>
          <p:cNvGrpSpPr>
            <a:grpSpLocks/>
          </p:cNvGrpSpPr>
          <p:nvPr/>
        </p:nvGrpSpPr>
        <p:grpSpPr bwMode="auto">
          <a:xfrm>
            <a:off x="1447800" y="1657350"/>
            <a:ext cx="6194425" cy="4241800"/>
            <a:chOff x="912" y="1044"/>
            <a:chExt cx="3902" cy="2672"/>
          </a:xfrm>
        </p:grpSpPr>
        <p:sp>
          <p:nvSpPr>
            <p:cNvPr id="48134" name="Rectangle 4"/>
            <p:cNvSpPr>
              <a:spLocks noChangeArrowheads="1"/>
            </p:cNvSpPr>
            <p:nvPr/>
          </p:nvSpPr>
          <p:spPr bwMode="auto">
            <a:xfrm>
              <a:off x="912" y="3312"/>
              <a:ext cx="34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11-22</a:t>
              </a:r>
              <a:r>
                <a:rPr lang="en-US"/>
                <a:t> Double rotation: First rotate right at </a:t>
              </a:r>
              <a:r>
                <a:rPr lang="en-US" i="1"/>
                <a:t>c</a:t>
              </a:r>
              <a:r>
                <a:rPr lang="en-US"/>
                <a:t>,</a:t>
              </a:r>
            </a:p>
            <a:p>
              <a:r>
                <a:rPr lang="en-US"/>
                <a:t>then rotate left at </a:t>
              </a:r>
              <a:r>
                <a:rPr lang="en-US" i="1"/>
                <a:t>a</a:t>
              </a:r>
            </a:p>
          </p:txBody>
        </p:sp>
        <p:pic>
          <p:nvPicPr>
            <p:cNvPr id="4813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46" y="1044"/>
              <a:ext cx="3868" cy="2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7E2D90-4EC8-4C28-98C3-4D0575F97A69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81000"/>
            <a:ext cx="5008563" cy="577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464D4A-268F-4DDB-A047-8451DB6CD4FB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81000"/>
            <a:ext cx="4422775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C7340D-59AA-4D4D-8198-F92D5EC8CA54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81000"/>
            <a:ext cx="4316413" cy="576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08FBD9-222F-437B-869C-51F81AA977E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2400"/>
              </a:spcBef>
            </a:pPr>
            <a:r>
              <a:rPr lang="en-US" dirty="0" smtClean="0"/>
              <a:t>Explore </a:t>
            </a:r>
            <a:r>
              <a:rPr lang="en-US" dirty="0" err="1" smtClean="0"/>
              <a:t>nonrecursive</a:t>
            </a:r>
            <a:r>
              <a:rPr lang="en-US" dirty="0" smtClean="0"/>
              <a:t> binary tree traversal algorithms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Learn about AVL (height-balanced) trees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Learn about B-trees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4C1417-C6E0-4191-87BD-36541FA8782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Tree Rotations (cont’d.)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Steps describing the function </a:t>
            </a:r>
            <a:r>
              <a:rPr lang="en-US" smtClean="0">
                <a:latin typeface="Courier New" pitchFamily="49" charset="0"/>
              </a:rPr>
              <a:t>insertIntoAVL</a:t>
            </a:r>
          </a:p>
          <a:p>
            <a:pPr lvl="1" eaLnBrk="1" hangingPunct="1"/>
            <a:r>
              <a:rPr lang="en-US" smtClean="0"/>
              <a:t>Create node and copy item to be inserted into the newly created node</a:t>
            </a:r>
          </a:p>
          <a:p>
            <a:pPr lvl="1" eaLnBrk="1" hangingPunct="1"/>
            <a:r>
              <a:rPr lang="en-US" smtClean="0"/>
              <a:t>Search the tree and find the place for the new node in the tree</a:t>
            </a:r>
          </a:p>
          <a:p>
            <a:pPr lvl="1" eaLnBrk="1" hangingPunct="1"/>
            <a:r>
              <a:rPr lang="en-US" smtClean="0"/>
              <a:t>Insert new node in the tree</a:t>
            </a:r>
          </a:p>
          <a:p>
            <a:pPr lvl="1" eaLnBrk="1" hangingPunct="1"/>
            <a:r>
              <a:rPr lang="en-US" smtClean="0"/>
              <a:t>Backtrack the path, which was constructed to find the place for the new node in the tree, to the root node</a:t>
            </a:r>
          </a:p>
          <a:p>
            <a:pPr lvl="2" eaLnBrk="1" hangingPunct="1"/>
            <a:r>
              <a:rPr lang="en-US" smtClean="0"/>
              <a:t>If necessary, adjust balance factors of the nodes, or reconstruct the tree at a node on the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C97273-0057-4812-9B5F-9C7C63118EBB}" type="slidenum">
              <a:rPr lang="en-US" smtClean="0"/>
              <a:pPr/>
              <a:t>31</a:t>
            </a:fld>
            <a:endParaRPr lang="en-US" smtClean="0"/>
          </a:p>
        </p:txBody>
      </p:sp>
      <p:grpSp>
        <p:nvGrpSpPr>
          <p:cNvPr id="53252" name="Group 7"/>
          <p:cNvGrpSpPr>
            <a:grpSpLocks/>
          </p:cNvGrpSpPr>
          <p:nvPr/>
        </p:nvGrpSpPr>
        <p:grpSpPr bwMode="auto">
          <a:xfrm>
            <a:off x="2286000" y="304800"/>
            <a:ext cx="6267450" cy="6081713"/>
            <a:chOff x="1248" y="144"/>
            <a:chExt cx="3948" cy="3831"/>
          </a:xfrm>
        </p:grpSpPr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1248" y="3744"/>
              <a:ext cx="39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11-23</a:t>
              </a:r>
              <a:r>
                <a:rPr lang="en-US"/>
                <a:t> Item insertion into an initially empty AVL tree</a:t>
              </a:r>
            </a:p>
          </p:txBody>
        </p:sp>
        <p:pic>
          <p:nvPicPr>
            <p:cNvPr id="53254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76" y="144"/>
              <a:ext cx="2850" cy="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94C34A-AAB4-4AD3-B75A-F5957D6BC84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Tree Rotations (cont’d.)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/>
            <a:r>
              <a:rPr lang="en-US" smtClean="0"/>
              <a:t>Function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Creates a node, stores the info in the node, and calls the function </a:t>
            </a:r>
            <a:r>
              <a:rPr lang="en-US" smtClean="0">
                <a:latin typeface="Courier New" pitchFamily="49" charset="0"/>
              </a:rPr>
              <a:t>insertIntoAVL</a:t>
            </a:r>
            <a:r>
              <a:rPr lang="en-US" smtClean="0"/>
              <a:t> to insert the new node in the AVL tree</a:t>
            </a:r>
            <a:endParaRPr lang="en-US" smtClean="0">
              <a:latin typeface="Courier New" pitchFamily="49" charset="0"/>
            </a:endParaRPr>
          </a:p>
        </p:txBody>
      </p:sp>
      <p:pic>
        <p:nvPicPr>
          <p:cNvPr id="5427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352800"/>
            <a:ext cx="4572000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0C6745-D482-4E66-BEDD-6088628D5F1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Deletion from AVL Trees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Four cases</a:t>
            </a:r>
          </a:p>
          <a:p>
            <a:pPr lvl="1" eaLnBrk="1" hangingPunct="1"/>
            <a:r>
              <a:rPr lang="en-US" dirty="0" smtClean="0"/>
              <a:t>Case 1: The node to be deleted is a leaf</a:t>
            </a:r>
          </a:p>
          <a:p>
            <a:pPr lvl="1" eaLnBrk="1" hangingPunct="1"/>
            <a:r>
              <a:rPr lang="en-US" dirty="0" smtClean="0"/>
              <a:t>Case 2: The node to be deleted has no right child, that is, its right subtree is empty</a:t>
            </a:r>
          </a:p>
          <a:p>
            <a:pPr lvl="1" eaLnBrk="1" hangingPunct="1"/>
            <a:r>
              <a:rPr lang="en-US" dirty="0" smtClean="0"/>
              <a:t>Case 3: The node to be deleted has no left child, that is, its left subtree is empty</a:t>
            </a:r>
          </a:p>
          <a:p>
            <a:pPr lvl="1" eaLnBrk="1" hangingPunct="1"/>
            <a:r>
              <a:rPr lang="en-US" dirty="0" smtClean="0"/>
              <a:t>Case 4: The node to be deleted has a left child and a right child</a:t>
            </a:r>
          </a:p>
          <a:p>
            <a:pPr eaLnBrk="1" hangingPunct="1"/>
            <a:r>
              <a:rPr lang="en-US" dirty="0" smtClean="0"/>
              <a:t>Cases 1–3</a:t>
            </a:r>
          </a:p>
          <a:p>
            <a:pPr lvl="1" eaLnBrk="1" hangingPunct="1"/>
            <a:r>
              <a:rPr lang="en-US" dirty="0" smtClean="0"/>
              <a:t>Easier to handle than Case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F1A9BD-85A9-4E5A-A747-C6EBD0A4A88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Analysis: AVL Trees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Consider all possible AVL trees of height </a:t>
            </a:r>
            <a:r>
              <a:rPr lang="en-US" i="1" dirty="0" smtClean="0"/>
              <a:t>h</a:t>
            </a:r>
            <a:endParaRPr lang="en-US" dirty="0" smtClean="0"/>
          </a:p>
          <a:p>
            <a:pPr lvl="1" eaLnBrk="1" hangingPunct="1"/>
            <a:r>
              <a:rPr lang="en-US" dirty="0" smtClean="0"/>
              <a:t>Let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h</a:t>
            </a:r>
            <a:r>
              <a:rPr lang="en-US" dirty="0" smtClean="0"/>
              <a:t> be an AVL tree of height </a:t>
            </a:r>
            <a:r>
              <a:rPr lang="en-US" i="1" dirty="0" smtClean="0"/>
              <a:t>h</a:t>
            </a:r>
            <a:r>
              <a:rPr lang="en-US" dirty="0" smtClean="0"/>
              <a:t> such that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h</a:t>
            </a:r>
            <a:r>
              <a:rPr lang="en-US" dirty="0" smtClean="0"/>
              <a:t> has the fewest number of nodes</a:t>
            </a:r>
          </a:p>
          <a:p>
            <a:pPr lvl="1" eaLnBrk="1" hangingPunct="1"/>
            <a:r>
              <a:rPr lang="en-US" dirty="0" smtClean="0"/>
              <a:t>Let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hl</a:t>
            </a:r>
            <a:r>
              <a:rPr lang="en-US" dirty="0" smtClean="0"/>
              <a:t> denote the left subtree of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h</a:t>
            </a:r>
            <a:r>
              <a:rPr lang="en-US" dirty="0" smtClean="0"/>
              <a:t> and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hr</a:t>
            </a:r>
            <a:r>
              <a:rPr lang="en-US" dirty="0" smtClean="0"/>
              <a:t> denote the right subtree of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h</a:t>
            </a:r>
            <a:endParaRPr lang="en-US" dirty="0" smtClean="0"/>
          </a:p>
          <a:p>
            <a:pPr lvl="1" eaLnBrk="1" hangingPunct="1"/>
            <a:r>
              <a:rPr lang="en-US" dirty="0" smtClean="0"/>
              <a:t>Then: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2" eaLnBrk="1" hangingPunct="1"/>
            <a:r>
              <a:rPr lang="en-US" dirty="0" smtClean="0"/>
              <a:t>where |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h</a:t>
            </a:r>
            <a:r>
              <a:rPr lang="en-US" dirty="0" smtClean="0"/>
              <a:t>| denotes the number of nodes in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h</a:t>
            </a:r>
            <a:endParaRPr lang="en-US" i="1" baseline="-25000" dirty="0" smtClean="0"/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114800"/>
            <a:ext cx="25320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1BA8B6-F378-4B17-8B29-7DCE89348EA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734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Analysis: AVL Trees (cont’d.)</a:t>
            </a:r>
          </a:p>
        </p:txBody>
      </p:sp>
      <p:sp>
        <p:nvSpPr>
          <p:cNvPr id="5734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Suppose: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i="1" smtClean="0"/>
              <a:t>T</a:t>
            </a:r>
            <a:r>
              <a:rPr lang="en-US" i="1" baseline="-25000" smtClean="0"/>
              <a:t>hl</a:t>
            </a:r>
            <a:r>
              <a:rPr lang="en-US" i="1" smtClean="0"/>
              <a:t> </a:t>
            </a:r>
            <a:r>
              <a:rPr lang="en-US" smtClean="0"/>
              <a:t>is of height </a:t>
            </a:r>
            <a:r>
              <a:rPr lang="en-US" i="1" smtClean="0"/>
              <a:t>h </a:t>
            </a:r>
            <a:r>
              <a:rPr lang="en-US" smtClean="0"/>
              <a:t>– 1 and </a:t>
            </a:r>
            <a:r>
              <a:rPr lang="en-US" i="1" smtClean="0"/>
              <a:t>T</a:t>
            </a:r>
            <a:r>
              <a:rPr lang="en-US" i="1" baseline="-25000" smtClean="0"/>
              <a:t>hr</a:t>
            </a:r>
            <a:r>
              <a:rPr lang="en-US" i="1" smtClean="0"/>
              <a:t> </a:t>
            </a:r>
            <a:r>
              <a:rPr lang="en-US" smtClean="0"/>
              <a:t>is of height </a:t>
            </a:r>
            <a:r>
              <a:rPr lang="en-US" i="1" smtClean="0"/>
              <a:t>h </a:t>
            </a:r>
            <a:r>
              <a:rPr lang="en-US" smtClean="0"/>
              <a:t>– 2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i="1" smtClean="0"/>
              <a:t>T</a:t>
            </a:r>
            <a:r>
              <a:rPr lang="en-US" i="1" baseline="-25000" smtClean="0"/>
              <a:t>hl</a:t>
            </a:r>
            <a:r>
              <a:rPr lang="en-US" i="1" smtClean="0"/>
              <a:t> </a:t>
            </a:r>
            <a:r>
              <a:rPr lang="en-US" smtClean="0"/>
              <a:t>is an AVL tree of height </a:t>
            </a:r>
            <a:r>
              <a:rPr lang="en-US" i="1" smtClean="0"/>
              <a:t>h </a:t>
            </a:r>
            <a:r>
              <a:rPr lang="en-US" smtClean="0"/>
              <a:t>– 1 such that </a:t>
            </a:r>
            <a:r>
              <a:rPr lang="en-US" i="1" smtClean="0"/>
              <a:t>T</a:t>
            </a:r>
            <a:r>
              <a:rPr lang="en-US" i="1" baseline="-25000" smtClean="0"/>
              <a:t>hl</a:t>
            </a:r>
            <a:r>
              <a:rPr lang="en-US" i="1" smtClean="0"/>
              <a:t> </a:t>
            </a:r>
            <a:r>
              <a:rPr lang="en-US" smtClean="0"/>
              <a:t>has the fewest number of nodes among all AVL trees of height </a:t>
            </a:r>
            <a:r>
              <a:rPr lang="en-US" i="1" smtClean="0"/>
              <a:t>h </a:t>
            </a:r>
            <a:r>
              <a:rPr lang="en-US" smtClean="0"/>
              <a:t>– 1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i="1" smtClean="0"/>
              <a:t>T</a:t>
            </a:r>
            <a:r>
              <a:rPr lang="en-US" i="1" baseline="-25000" smtClean="0"/>
              <a:t>hr</a:t>
            </a:r>
            <a:r>
              <a:rPr lang="en-US" i="1" smtClean="0"/>
              <a:t> </a:t>
            </a:r>
            <a:r>
              <a:rPr lang="en-US" smtClean="0"/>
              <a:t>is an AVL tree of height </a:t>
            </a:r>
            <a:r>
              <a:rPr lang="en-US" i="1" smtClean="0"/>
              <a:t>h </a:t>
            </a:r>
            <a:r>
              <a:rPr lang="en-US" smtClean="0"/>
              <a:t>– 2 that has the fewest number of nodes among all AVL trees of height </a:t>
            </a:r>
            <a:r>
              <a:rPr lang="en-US" i="1" smtClean="0"/>
              <a:t>h </a:t>
            </a:r>
            <a:r>
              <a:rPr lang="en-US" smtClean="0"/>
              <a:t>– 2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i="1" smtClean="0"/>
              <a:t>T</a:t>
            </a:r>
            <a:r>
              <a:rPr lang="en-US" i="1" baseline="-25000" smtClean="0"/>
              <a:t>hl</a:t>
            </a:r>
            <a:r>
              <a:rPr lang="en-US" i="1" smtClean="0"/>
              <a:t> </a:t>
            </a:r>
            <a:r>
              <a:rPr lang="en-US" smtClean="0"/>
              <a:t>is of the form </a:t>
            </a:r>
            <a:r>
              <a:rPr lang="en-US" i="1" smtClean="0"/>
              <a:t>T</a:t>
            </a:r>
            <a:r>
              <a:rPr lang="en-US" i="1" baseline="-25000" smtClean="0"/>
              <a:t>h</a:t>
            </a:r>
            <a:r>
              <a:rPr lang="en-US" i="1" smtClean="0"/>
              <a:t> </a:t>
            </a:r>
            <a:r>
              <a:rPr lang="en-US" smtClean="0"/>
              <a:t>-1 and </a:t>
            </a:r>
            <a:r>
              <a:rPr lang="en-US" i="1" smtClean="0"/>
              <a:t>T</a:t>
            </a:r>
            <a:r>
              <a:rPr lang="en-US" i="1" baseline="-25000" smtClean="0"/>
              <a:t>hr</a:t>
            </a:r>
            <a:r>
              <a:rPr lang="en-US" i="1" smtClean="0"/>
              <a:t> </a:t>
            </a:r>
            <a:r>
              <a:rPr lang="en-US" smtClean="0"/>
              <a:t>is of the form </a:t>
            </a:r>
            <a:r>
              <a:rPr lang="en-US" i="1" smtClean="0"/>
              <a:t>T</a:t>
            </a:r>
            <a:r>
              <a:rPr lang="en-US" i="1" baseline="-25000" smtClean="0"/>
              <a:t>h</a:t>
            </a:r>
            <a:r>
              <a:rPr lang="en-US" i="1" smtClean="0"/>
              <a:t> </a:t>
            </a:r>
            <a:r>
              <a:rPr lang="en-US" smtClean="0"/>
              <a:t>-2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Hence:</a:t>
            </a:r>
          </a:p>
        </p:txBody>
      </p:sp>
      <p:pic>
        <p:nvPicPr>
          <p:cNvPr id="5735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486400"/>
            <a:ext cx="26955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94754C-DD0A-4EE1-8935-D77069845888}" type="slidenum">
              <a:rPr lang="en-US" smtClean="0"/>
              <a:pPr/>
              <a:t>36</a:t>
            </a:fld>
            <a:endParaRPr lang="en-US" smtClean="0"/>
          </a:p>
        </p:txBody>
      </p:sp>
      <p:pic>
        <p:nvPicPr>
          <p:cNvPr id="5837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81000"/>
            <a:ext cx="524192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10CF3A-933E-470C-AD1E-6905B53441DB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B-Trees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Leaves on the same level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Not too far from the root</a:t>
            </a:r>
          </a:p>
          <a:p>
            <a:pPr>
              <a:lnSpc>
                <a:spcPct val="90000"/>
              </a:lnSpc>
            </a:pPr>
            <a:r>
              <a:rPr lang="en-US" i="1" smtClean="0"/>
              <a:t>m</a:t>
            </a:r>
            <a:r>
              <a:rPr lang="en-US" smtClean="0"/>
              <a:t>-way search tree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Tree in which each node has at most </a:t>
            </a:r>
            <a:r>
              <a:rPr lang="en-US" i="1" smtClean="0"/>
              <a:t>m</a:t>
            </a:r>
            <a:r>
              <a:rPr lang="en-US" smtClean="0"/>
              <a:t> children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If the tree is nonempty, it has the following properties:</a:t>
            </a:r>
          </a:p>
        </p:txBody>
      </p:sp>
      <p:pic>
        <p:nvPicPr>
          <p:cNvPr id="593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733800"/>
            <a:ext cx="5878513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2BB0AC-0191-4DB8-88D7-6772AE0F409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B-Trees (cont’d.)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smtClean="0"/>
              <a:t>B</a:t>
            </a:r>
            <a:r>
              <a:rPr lang="en-US" smtClean="0"/>
              <a:t>-tree of order </a:t>
            </a:r>
            <a:r>
              <a:rPr lang="en-US" i="1" smtClean="0"/>
              <a:t>m</a:t>
            </a:r>
          </a:p>
          <a:p>
            <a:pPr lvl="1">
              <a:lnSpc>
                <a:spcPct val="90000"/>
              </a:lnSpc>
            </a:pPr>
            <a:r>
              <a:rPr lang="en-US" i="1" smtClean="0"/>
              <a:t>m</a:t>
            </a:r>
            <a:r>
              <a:rPr lang="en-US" smtClean="0"/>
              <a:t>-way search tree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Either empty or has the following properties: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Basic operations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Search the tree, insert an item, delete an item, traverse the tree</a:t>
            </a:r>
          </a:p>
        </p:txBody>
      </p:sp>
      <p:pic>
        <p:nvPicPr>
          <p:cNvPr id="6042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895600"/>
            <a:ext cx="6599238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56E3EC-77F8-4987-A43C-B58957945AA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B-Trees (cont’d.)</a:t>
            </a:r>
          </a:p>
        </p:txBody>
      </p:sp>
      <p:grpSp>
        <p:nvGrpSpPr>
          <p:cNvPr id="61445" name="Group 9"/>
          <p:cNvGrpSpPr>
            <a:grpSpLocks/>
          </p:cNvGrpSpPr>
          <p:nvPr/>
        </p:nvGrpSpPr>
        <p:grpSpPr bwMode="auto">
          <a:xfrm>
            <a:off x="2362200" y="1447800"/>
            <a:ext cx="4865688" cy="2347913"/>
            <a:chOff x="1488" y="912"/>
            <a:chExt cx="3065" cy="1479"/>
          </a:xfrm>
        </p:grpSpPr>
        <p:pic>
          <p:nvPicPr>
            <p:cNvPr id="6144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" y="912"/>
              <a:ext cx="3017" cy="1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1488" y="2160"/>
              <a:ext cx="30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FIGURE 11-24</a:t>
              </a:r>
              <a:r>
                <a:rPr lang="en-US"/>
                <a:t> A 5-way search tree</a:t>
              </a:r>
            </a:p>
          </p:txBody>
        </p:sp>
      </p:grpSp>
      <p:grpSp>
        <p:nvGrpSpPr>
          <p:cNvPr id="61446" name="Group 10"/>
          <p:cNvGrpSpPr>
            <a:grpSpLocks/>
          </p:cNvGrpSpPr>
          <p:nvPr/>
        </p:nvGrpSpPr>
        <p:grpSpPr bwMode="auto">
          <a:xfrm>
            <a:off x="2133600" y="4038600"/>
            <a:ext cx="5467350" cy="2119313"/>
            <a:chOff x="1392" y="2544"/>
            <a:chExt cx="3444" cy="1335"/>
          </a:xfrm>
        </p:grpSpPr>
        <p:pic>
          <p:nvPicPr>
            <p:cNvPr id="6144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2" y="2544"/>
              <a:ext cx="3438" cy="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1392" y="3648"/>
              <a:ext cx="3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FIGURE 11-25</a:t>
              </a:r>
              <a:r>
                <a:rPr lang="en-US"/>
                <a:t> A B-tree of order 5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08FBD9-222F-437B-869C-51F81AA977E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ts val="2400"/>
              </a:spcBef>
            </a:pPr>
            <a:r>
              <a:rPr lang="en-US" dirty="0" smtClean="0"/>
              <a:t>Explore various binary tree traversal algorithms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Learn how to organize data in a binary search tree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Discover how to insert and delete items in a binary search tree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Explore </a:t>
            </a:r>
            <a:r>
              <a:rPr lang="en-US" dirty="0" err="1" smtClean="0"/>
              <a:t>nonrecursive</a:t>
            </a:r>
            <a:r>
              <a:rPr lang="en-US" dirty="0" smtClean="0"/>
              <a:t> binary tree traversal algorithms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Learn about AVL (height-balanced) trees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Learn about B-trees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A90407-1F8B-4EB1-A381-9173DD190CA2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B-Trees (cont’d.)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Constant expressions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May be passed as parameters to templates</a:t>
            </a:r>
          </a:p>
          <a:p>
            <a:pPr>
              <a:lnSpc>
                <a:spcPct val="90000"/>
              </a:lnSpc>
            </a:pPr>
            <a:r>
              <a:rPr lang="en-US" smtClean="0"/>
              <a:t>Definition of a B-tree node</a:t>
            </a:r>
          </a:p>
          <a:p>
            <a:pPr>
              <a:lnSpc>
                <a:spcPct val="90000"/>
              </a:lnSpc>
            </a:pPr>
            <a:r>
              <a:rPr lang="en-US" smtClean="0"/>
              <a:t>Class implementing B-tree properties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See code on pages 664-665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Implements B-tree basic properties as an ADT</a:t>
            </a:r>
          </a:p>
        </p:txBody>
      </p:sp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092575"/>
            <a:ext cx="3354388" cy="222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4124325"/>
            <a:ext cx="40386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B99969-5C60-42A9-972D-B67C92A3B43F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Searches binary search tree for a given item</a:t>
            </a:r>
          </a:p>
          <a:p>
            <a:pPr lvl="1"/>
            <a:r>
              <a:rPr lang="en-US" smtClean="0"/>
              <a:t>If item found in the binary search tree: returns true</a:t>
            </a:r>
          </a:p>
          <a:p>
            <a:pPr lvl="1"/>
            <a:r>
              <a:rPr lang="en-US" smtClean="0"/>
              <a:t>Otherwise: returns false</a:t>
            </a:r>
          </a:p>
          <a:p>
            <a:r>
              <a:rPr lang="en-US" smtClean="0"/>
              <a:t>Search must start at root node</a:t>
            </a:r>
          </a:p>
          <a:p>
            <a:r>
              <a:rPr lang="en-US" smtClean="0"/>
              <a:t>More than one item in a node (usually)</a:t>
            </a:r>
          </a:p>
          <a:p>
            <a:pPr lvl="1"/>
            <a:r>
              <a:rPr lang="en-US" smtClean="0"/>
              <a:t>Must search array containing the data</a:t>
            </a:r>
          </a:p>
          <a:p>
            <a:r>
              <a:rPr lang="en-US" smtClean="0"/>
              <a:t>Two functions required</a:t>
            </a:r>
          </a:p>
          <a:p>
            <a:pPr lvl="1"/>
            <a:r>
              <a:rPr lang="en-US" smtClean="0"/>
              <a:t>Function </a:t>
            </a:r>
            <a:r>
              <a:rPr lang="en-US" smtClean="0">
                <a:latin typeface="Courier New" pitchFamily="49" charset="0"/>
              </a:rPr>
              <a:t>search</a:t>
            </a:r>
          </a:p>
          <a:p>
            <a:pPr lvl="1"/>
            <a:r>
              <a:rPr lang="en-US" smtClean="0"/>
              <a:t>Function </a:t>
            </a:r>
            <a:r>
              <a:rPr lang="en-US" smtClean="0">
                <a:latin typeface="Courier New" pitchFamily="49" charset="0"/>
              </a:rPr>
              <a:t>searchNode</a:t>
            </a:r>
          </a:p>
          <a:p>
            <a:pPr lvl="2"/>
            <a:r>
              <a:rPr lang="en-US" smtClean="0"/>
              <a:t>Searches a node sequentially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BB48CE-FD1E-4BA7-A8B8-EFBFCD955127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Traversing a B-Tree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B-tree traversal methods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Inorder, preorder, </a:t>
            </a:r>
            <a:r>
              <a:rPr lang="en-US" dirty="0" err="1" smtClean="0"/>
              <a:t>postorder</a:t>
            </a:r>
            <a:endParaRPr lang="en-US" dirty="0" smtClean="0"/>
          </a:p>
        </p:txBody>
      </p:sp>
      <p:grpSp>
        <p:nvGrpSpPr>
          <p:cNvPr id="64518" name="Group 7"/>
          <p:cNvGrpSpPr>
            <a:grpSpLocks/>
          </p:cNvGrpSpPr>
          <p:nvPr/>
        </p:nvGrpSpPr>
        <p:grpSpPr bwMode="auto">
          <a:xfrm>
            <a:off x="1828800" y="2514600"/>
            <a:ext cx="5316538" cy="3648075"/>
            <a:chOff x="1152" y="1584"/>
            <a:chExt cx="3349" cy="2298"/>
          </a:xfrm>
        </p:grpSpPr>
        <p:pic>
          <p:nvPicPr>
            <p:cNvPr id="6451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1584"/>
              <a:ext cx="3349" cy="1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2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6" y="3015"/>
              <a:ext cx="3201" cy="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EB1910-F78C-4895-869D-894208BCE5C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into a B-Tree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Algorithm: search tree to see if key already exists</a:t>
            </a:r>
          </a:p>
          <a:p>
            <a:pPr lvl="1"/>
            <a:r>
              <a:rPr lang="en-US" smtClean="0"/>
              <a:t>If key already in the tree: output an error message</a:t>
            </a:r>
          </a:p>
          <a:p>
            <a:pPr lvl="1"/>
            <a:r>
              <a:rPr lang="en-US" smtClean="0"/>
              <a:t>If key not in the tree: search terminates at a leaf</a:t>
            </a:r>
          </a:p>
          <a:p>
            <a:pPr lvl="1"/>
            <a:r>
              <a:rPr lang="en-US" smtClean="0"/>
              <a:t>Record inserted into the leaf: if room exists</a:t>
            </a:r>
          </a:p>
          <a:p>
            <a:pPr lvl="2"/>
            <a:r>
              <a:rPr lang="en-US" smtClean="0"/>
              <a:t>If leaf full: split node into two nodes</a:t>
            </a:r>
          </a:p>
          <a:p>
            <a:pPr lvl="2"/>
            <a:r>
              <a:rPr lang="en-US" smtClean="0"/>
              <a:t>Median key moved to parent node (median determined by considering all keys in the node and new key)</a:t>
            </a:r>
          </a:p>
          <a:p>
            <a:pPr lvl="1"/>
            <a:r>
              <a:rPr lang="en-US" smtClean="0"/>
              <a:t>Splitting can propagate upward (even to the root)</a:t>
            </a:r>
          </a:p>
          <a:p>
            <a:pPr lvl="2"/>
            <a:r>
              <a:rPr lang="en-US" smtClean="0"/>
              <a:t>Causing tree to increase in height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F257659-17D5-4929-A66E-FDC4AAE34F31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into a B-Tree (cont’d.)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Function </a:t>
            </a:r>
            <a:r>
              <a:rPr lang="en-US" smtClean="0">
                <a:latin typeface="Courier New" pitchFamily="49" charset="0"/>
              </a:rPr>
              <a:t>insertBTree</a:t>
            </a:r>
          </a:p>
          <a:p>
            <a:pPr lvl="1"/>
            <a:r>
              <a:rPr lang="en-US" smtClean="0"/>
              <a:t>Recursively inserts an item into a B-tree</a:t>
            </a:r>
          </a:p>
          <a:p>
            <a:r>
              <a:rPr lang="en-US" smtClean="0"/>
              <a:t>Function </a:t>
            </a:r>
            <a:r>
              <a:rPr lang="en-US" smtClean="0">
                <a:latin typeface="Courier New" pitchFamily="49" charset="0"/>
              </a:rPr>
              <a:t>insert</a:t>
            </a:r>
            <a:r>
              <a:rPr lang="en-US" smtClean="0"/>
              <a:t> uses function </a:t>
            </a:r>
            <a:r>
              <a:rPr lang="en-US" smtClean="0">
                <a:latin typeface="Courier New" pitchFamily="49" charset="0"/>
              </a:rPr>
              <a:t>insertBTree</a:t>
            </a:r>
          </a:p>
          <a:p>
            <a:r>
              <a:rPr lang="en-US" smtClean="0"/>
              <a:t>Function </a:t>
            </a:r>
            <a:r>
              <a:rPr lang="en-US" smtClean="0">
                <a:latin typeface="Courier New" pitchFamily="49" charset="0"/>
              </a:rPr>
              <a:t>insertNode</a:t>
            </a:r>
          </a:p>
          <a:p>
            <a:pPr lvl="1"/>
            <a:r>
              <a:rPr lang="en-US" smtClean="0"/>
              <a:t>Inserts item in the node</a:t>
            </a:r>
          </a:p>
          <a:p>
            <a:r>
              <a:rPr lang="en-US" smtClean="0"/>
              <a:t>Function </a:t>
            </a:r>
            <a:r>
              <a:rPr lang="en-US" smtClean="0">
                <a:latin typeface="Courier New" pitchFamily="49" charset="0"/>
              </a:rPr>
              <a:t>splitNode</a:t>
            </a:r>
          </a:p>
          <a:p>
            <a:pPr lvl="1"/>
            <a:r>
              <a:rPr lang="en-US" smtClean="0"/>
              <a:t>Splits node into two nodes</a:t>
            </a:r>
          </a:p>
          <a:p>
            <a:pPr lvl="1"/>
            <a:r>
              <a:rPr lang="en-US" smtClean="0"/>
              <a:t>Inserts new item in the relevant node</a:t>
            </a:r>
          </a:p>
          <a:p>
            <a:pPr lvl="1"/>
            <a:r>
              <a:rPr lang="en-US" smtClean="0"/>
              <a:t>Returns median key and pointer to second half of the node</a:t>
            </a:r>
            <a:endParaRPr lang="en-US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B0D684-1EAE-4ED5-A6B4-4359170E3A3C}" type="slidenum">
              <a:rPr lang="en-US" smtClean="0"/>
              <a:pPr/>
              <a:t>45</a:t>
            </a:fld>
            <a:endParaRPr lang="en-US" smtClean="0"/>
          </a:p>
        </p:txBody>
      </p:sp>
      <p:grpSp>
        <p:nvGrpSpPr>
          <p:cNvPr id="67588" name="Group 14"/>
          <p:cNvGrpSpPr>
            <a:grpSpLocks/>
          </p:cNvGrpSpPr>
          <p:nvPr/>
        </p:nvGrpSpPr>
        <p:grpSpPr bwMode="auto">
          <a:xfrm>
            <a:off x="2057400" y="228600"/>
            <a:ext cx="5480050" cy="2033588"/>
            <a:chOff x="1296" y="114"/>
            <a:chExt cx="3452" cy="1281"/>
          </a:xfrm>
        </p:grpSpPr>
        <p:sp>
          <p:nvSpPr>
            <p:cNvPr id="67595" name="Rectangle 5"/>
            <p:cNvSpPr>
              <a:spLocks noChangeArrowheads="1"/>
            </p:cNvSpPr>
            <p:nvPr/>
          </p:nvSpPr>
          <p:spPr bwMode="auto">
            <a:xfrm>
              <a:off x="1296" y="1164"/>
              <a:ext cx="3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11-26</a:t>
              </a:r>
              <a:r>
                <a:rPr lang="en-US"/>
                <a:t> Item insertion into a B-tree of order 5</a:t>
              </a:r>
            </a:p>
          </p:txBody>
        </p:sp>
        <p:pic>
          <p:nvPicPr>
            <p:cNvPr id="6759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4" y="114"/>
              <a:ext cx="2591" cy="1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7589" name="Group 11"/>
          <p:cNvGrpSpPr>
            <a:grpSpLocks/>
          </p:cNvGrpSpPr>
          <p:nvPr/>
        </p:nvGrpSpPr>
        <p:grpSpPr bwMode="auto">
          <a:xfrm>
            <a:off x="2057400" y="3810000"/>
            <a:ext cx="5302250" cy="2433638"/>
            <a:chOff x="1296" y="2400"/>
            <a:chExt cx="3340" cy="1533"/>
          </a:xfrm>
        </p:grpSpPr>
        <p:pic>
          <p:nvPicPr>
            <p:cNvPr id="6759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4" y="2400"/>
              <a:ext cx="2747" cy="1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594" name="Rectangle 9"/>
            <p:cNvSpPr>
              <a:spLocks noChangeArrowheads="1"/>
            </p:cNvSpPr>
            <p:nvPr/>
          </p:nvSpPr>
          <p:spPr bwMode="auto">
            <a:xfrm>
              <a:off x="1296" y="3702"/>
              <a:ext cx="3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11-28</a:t>
              </a:r>
              <a:r>
                <a:rPr lang="en-US"/>
                <a:t> Insertion of </a:t>
              </a:r>
              <a:r>
                <a:rPr lang="en-US" i="1"/>
                <a:t>25</a:t>
              </a:r>
              <a:r>
                <a:rPr lang="en-US"/>
                <a:t>, </a:t>
              </a:r>
              <a:r>
                <a:rPr lang="en-US" i="1"/>
                <a:t>62</a:t>
              </a:r>
              <a:r>
                <a:rPr lang="en-US"/>
                <a:t>, </a:t>
              </a:r>
              <a:r>
                <a:rPr lang="en-US" i="1"/>
                <a:t>81</a:t>
              </a:r>
              <a:r>
                <a:rPr lang="en-US"/>
                <a:t>, </a:t>
              </a:r>
              <a:r>
                <a:rPr lang="en-US" i="1"/>
                <a:t>150</a:t>
              </a:r>
              <a:r>
                <a:rPr lang="en-US"/>
                <a:t>, and </a:t>
              </a:r>
              <a:r>
                <a:rPr lang="en-US" i="1"/>
                <a:t>79</a:t>
              </a:r>
            </a:p>
          </p:txBody>
        </p:sp>
      </p:grpSp>
      <p:grpSp>
        <p:nvGrpSpPr>
          <p:cNvPr id="67590" name="Group 13"/>
          <p:cNvGrpSpPr>
            <a:grpSpLocks/>
          </p:cNvGrpSpPr>
          <p:nvPr/>
        </p:nvGrpSpPr>
        <p:grpSpPr bwMode="auto">
          <a:xfrm>
            <a:off x="2057400" y="2286000"/>
            <a:ext cx="4930775" cy="1328738"/>
            <a:chOff x="1146" y="1440"/>
            <a:chExt cx="3106" cy="837"/>
          </a:xfrm>
        </p:grpSpPr>
        <p:pic>
          <p:nvPicPr>
            <p:cNvPr id="6759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00" y="1440"/>
              <a:ext cx="3052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592" name="Rectangle 12"/>
            <p:cNvSpPr>
              <a:spLocks noChangeArrowheads="1"/>
            </p:cNvSpPr>
            <p:nvPr/>
          </p:nvSpPr>
          <p:spPr bwMode="auto">
            <a:xfrm>
              <a:off x="1146" y="2046"/>
              <a:ext cx="3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11-27</a:t>
              </a:r>
              <a:r>
                <a:rPr lang="en-US"/>
                <a:t> Insertion of </a:t>
              </a:r>
              <a:r>
                <a:rPr lang="en-US" i="1"/>
                <a:t>73</a:t>
              </a:r>
              <a:r>
                <a:rPr lang="en-US"/>
                <a:t>, </a:t>
              </a:r>
              <a:r>
                <a:rPr lang="en-US" i="1"/>
                <a:t>54</a:t>
              </a:r>
              <a:r>
                <a:rPr lang="en-US"/>
                <a:t>, </a:t>
              </a:r>
              <a:r>
                <a:rPr lang="en-US" i="1"/>
                <a:t>98</a:t>
              </a:r>
              <a:r>
                <a:rPr lang="en-US"/>
                <a:t>, and </a:t>
              </a:r>
              <a:r>
                <a:rPr lang="en-US" i="1"/>
                <a:t>37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B3EDDA-7F8B-4ED6-BE38-E236507C4C96}" type="slidenum">
              <a:rPr lang="en-US" smtClean="0"/>
              <a:pPr/>
              <a:t>46</a:t>
            </a:fld>
            <a:endParaRPr lang="en-US" smtClean="0"/>
          </a:p>
        </p:txBody>
      </p:sp>
      <p:grpSp>
        <p:nvGrpSpPr>
          <p:cNvPr id="68612" name="Group 12"/>
          <p:cNvGrpSpPr>
            <a:grpSpLocks/>
          </p:cNvGrpSpPr>
          <p:nvPr/>
        </p:nvGrpSpPr>
        <p:grpSpPr bwMode="auto">
          <a:xfrm>
            <a:off x="1143000" y="1447800"/>
            <a:ext cx="6837363" cy="2424113"/>
            <a:chOff x="720" y="912"/>
            <a:chExt cx="4307" cy="1527"/>
          </a:xfrm>
        </p:grpSpPr>
        <p:pic>
          <p:nvPicPr>
            <p:cNvPr id="68613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0" y="912"/>
              <a:ext cx="4307" cy="1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14" name="Rectangle 11"/>
            <p:cNvSpPr>
              <a:spLocks noChangeArrowheads="1"/>
            </p:cNvSpPr>
            <p:nvPr/>
          </p:nvSpPr>
          <p:spPr bwMode="auto">
            <a:xfrm>
              <a:off x="720" y="2208"/>
              <a:ext cx="4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FIGURE 11-29</a:t>
              </a:r>
              <a:r>
                <a:rPr lang="en-US"/>
                <a:t> Insertion of </a:t>
              </a:r>
              <a:r>
                <a:rPr lang="en-US" i="1"/>
                <a:t>200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0F5201-3559-4A82-BDF3-9E9C3C4D9625}" type="slidenum">
              <a:rPr lang="en-US" smtClean="0"/>
              <a:pPr/>
              <a:t>47</a:t>
            </a:fld>
            <a:endParaRPr lang="en-US" smtClean="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057400"/>
            <a:ext cx="4862513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Deletion from a B-Tree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Case to consider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9522EC-307D-4FA3-84EC-241E4929EA38}" type="slidenum">
              <a:rPr lang="en-US" smtClean="0"/>
              <a:pPr/>
              <a:t>48</a:t>
            </a:fld>
            <a:endParaRPr lang="en-US" smtClean="0"/>
          </a:p>
        </p:txBody>
      </p:sp>
      <p:grpSp>
        <p:nvGrpSpPr>
          <p:cNvPr id="70660" name="Group 10"/>
          <p:cNvGrpSpPr>
            <a:grpSpLocks/>
          </p:cNvGrpSpPr>
          <p:nvPr/>
        </p:nvGrpSpPr>
        <p:grpSpPr bwMode="auto">
          <a:xfrm>
            <a:off x="2590800" y="2590800"/>
            <a:ext cx="5275263" cy="3665538"/>
            <a:chOff x="1536" y="288"/>
            <a:chExt cx="3323" cy="2309"/>
          </a:xfrm>
        </p:grpSpPr>
        <p:pic>
          <p:nvPicPr>
            <p:cNvPr id="70667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4" y="288"/>
              <a:ext cx="2649" cy="2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668" name="Rectangle 12"/>
            <p:cNvSpPr>
              <a:spLocks noChangeArrowheads="1"/>
            </p:cNvSpPr>
            <p:nvPr/>
          </p:nvSpPr>
          <p:spPr bwMode="auto">
            <a:xfrm>
              <a:off x="1536" y="2364"/>
              <a:ext cx="3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11-32</a:t>
              </a:r>
              <a:r>
                <a:rPr lang="en-US"/>
                <a:t> B-tree before and after deleting 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30</a:t>
              </a:r>
              <a:endParaRPr lang="en-US" i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0661" name="Group 17"/>
          <p:cNvGrpSpPr>
            <a:grpSpLocks/>
          </p:cNvGrpSpPr>
          <p:nvPr/>
        </p:nvGrpSpPr>
        <p:grpSpPr bwMode="auto">
          <a:xfrm>
            <a:off x="4876800" y="457200"/>
            <a:ext cx="3732213" cy="2017713"/>
            <a:chOff x="2928" y="288"/>
            <a:chExt cx="2351" cy="1271"/>
          </a:xfrm>
        </p:grpSpPr>
        <p:pic>
          <p:nvPicPr>
            <p:cNvPr id="70665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6" y="288"/>
              <a:ext cx="2303" cy="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666" name="Rectangle 14"/>
            <p:cNvSpPr>
              <a:spLocks noChangeArrowheads="1"/>
            </p:cNvSpPr>
            <p:nvPr/>
          </p:nvSpPr>
          <p:spPr bwMode="auto">
            <a:xfrm>
              <a:off x="2928" y="1152"/>
              <a:ext cx="217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11-31</a:t>
              </a:r>
              <a:r>
                <a:rPr lang="en-US"/>
                <a:t> Deleting 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18</a:t>
              </a:r>
              <a:r>
                <a:rPr lang="en-US"/>
                <a:t> from</a:t>
              </a:r>
            </a:p>
            <a:p>
              <a:r>
                <a:rPr lang="en-US"/>
                <a:t>a B-tree of order 5</a:t>
              </a:r>
            </a:p>
          </p:txBody>
        </p:sp>
      </p:grpSp>
      <p:grpSp>
        <p:nvGrpSpPr>
          <p:cNvPr id="70662" name="Group 16"/>
          <p:cNvGrpSpPr>
            <a:grpSpLocks/>
          </p:cNvGrpSpPr>
          <p:nvPr/>
        </p:nvGrpSpPr>
        <p:grpSpPr bwMode="auto">
          <a:xfrm>
            <a:off x="609600" y="533400"/>
            <a:ext cx="4030663" cy="1738313"/>
            <a:chOff x="288" y="288"/>
            <a:chExt cx="2539" cy="1095"/>
          </a:xfrm>
        </p:grpSpPr>
        <p:pic>
          <p:nvPicPr>
            <p:cNvPr id="70663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" y="288"/>
              <a:ext cx="2539" cy="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664" name="Rectangle 15"/>
            <p:cNvSpPr>
              <a:spLocks noChangeArrowheads="1"/>
            </p:cNvSpPr>
            <p:nvPr/>
          </p:nvSpPr>
          <p:spPr bwMode="auto">
            <a:xfrm>
              <a:off x="288" y="1152"/>
              <a:ext cx="2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11-30</a:t>
              </a:r>
              <a:r>
                <a:rPr lang="en-US"/>
                <a:t> A B-tree of order 5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10B6D9F-5A22-48E4-BFC4-13D0DF13DF86}" type="slidenum">
              <a:rPr lang="en-US" smtClean="0"/>
              <a:pPr/>
              <a:t>49</a:t>
            </a:fld>
            <a:endParaRPr lang="en-US" smtClean="0"/>
          </a:p>
        </p:txBody>
      </p:sp>
      <p:grpSp>
        <p:nvGrpSpPr>
          <p:cNvPr id="71684" name="Group 7"/>
          <p:cNvGrpSpPr>
            <a:grpSpLocks/>
          </p:cNvGrpSpPr>
          <p:nvPr/>
        </p:nvGrpSpPr>
        <p:grpSpPr bwMode="auto">
          <a:xfrm>
            <a:off x="2514600" y="381000"/>
            <a:ext cx="4808538" cy="5703888"/>
            <a:chOff x="1488" y="240"/>
            <a:chExt cx="3029" cy="3593"/>
          </a:xfrm>
        </p:grpSpPr>
        <p:pic>
          <p:nvPicPr>
            <p:cNvPr id="7168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" y="240"/>
              <a:ext cx="2724" cy="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1488" y="3600"/>
              <a:ext cx="30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11-33</a:t>
              </a:r>
              <a:r>
                <a:rPr lang="en-US"/>
                <a:t> Deletion of 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70</a:t>
              </a:r>
              <a:r>
                <a:rPr lang="en-US"/>
                <a:t> from the B-tree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5C5554-EE2B-43F0-840D-773DBF1FB75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Trees (cont’d.)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performed on a binary search tree</a:t>
            </a:r>
          </a:p>
          <a:p>
            <a:pPr lvl="1" eaLnBrk="1" hangingPunct="1"/>
            <a:r>
              <a:rPr lang="en-US" smtClean="0"/>
              <a:t>Search the binary search tree for a particular item</a:t>
            </a:r>
          </a:p>
          <a:p>
            <a:pPr lvl="1" eaLnBrk="1" hangingPunct="1"/>
            <a:r>
              <a:rPr lang="en-US" smtClean="0"/>
              <a:t>Insert an item in the binary search tree</a:t>
            </a:r>
          </a:p>
          <a:p>
            <a:pPr lvl="1" eaLnBrk="1" hangingPunct="1"/>
            <a:r>
              <a:rPr lang="en-US" smtClean="0"/>
              <a:t>Delete an item from the binary search tree</a:t>
            </a:r>
          </a:p>
          <a:p>
            <a:pPr lvl="1" eaLnBrk="1" hangingPunct="1"/>
            <a:r>
              <a:rPr lang="en-US" smtClean="0"/>
              <a:t>Find the height of the binary search tree</a:t>
            </a:r>
          </a:p>
          <a:p>
            <a:pPr lvl="1" eaLnBrk="1" hangingPunct="1"/>
            <a:r>
              <a:rPr lang="en-US" smtClean="0"/>
              <a:t>Find the number of nodes in the binary search tree</a:t>
            </a:r>
          </a:p>
          <a:p>
            <a:pPr lvl="1" eaLnBrk="1" hangingPunct="1"/>
            <a:r>
              <a:rPr lang="en-US" smtClean="0"/>
              <a:t>Find the number of leaves in the binary search tree</a:t>
            </a:r>
          </a:p>
          <a:p>
            <a:pPr lvl="1" eaLnBrk="1" hangingPunct="1"/>
            <a:r>
              <a:rPr lang="en-US" smtClean="0"/>
              <a:t>Traverse the binary search tree</a:t>
            </a:r>
          </a:p>
          <a:p>
            <a:pPr lvl="1" eaLnBrk="1" hangingPunct="1"/>
            <a:r>
              <a:rPr lang="en-US" smtClean="0"/>
              <a:t>Copy the binary search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172707-16F6-4DBC-A3CA-C0967B622928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chapter discussed</a:t>
            </a:r>
          </a:p>
          <a:p>
            <a:pPr lvl="1" eaLnBrk="1" hangingPunct="1"/>
            <a:r>
              <a:rPr lang="en-US" smtClean="0"/>
              <a:t>Binary trees</a:t>
            </a:r>
          </a:p>
          <a:p>
            <a:pPr lvl="1" eaLnBrk="1" hangingPunct="1"/>
            <a:r>
              <a:rPr lang="en-US" smtClean="0"/>
              <a:t>Binary search trees</a:t>
            </a:r>
          </a:p>
          <a:p>
            <a:pPr lvl="1" eaLnBrk="1" hangingPunct="1"/>
            <a:r>
              <a:rPr lang="en-US" smtClean="0"/>
              <a:t>Recursive traversal algorithms</a:t>
            </a:r>
          </a:p>
          <a:p>
            <a:pPr lvl="1" eaLnBrk="1" hangingPunct="1"/>
            <a:r>
              <a:rPr lang="en-US" smtClean="0"/>
              <a:t>Nonrecursive traversal algorithms</a:t>
            </a:r>
          </a:p>
          <a:p>
            <a:pPr lvl="1" eaLnBrk="1" hangingPunct="1"/>
            <a:r>
              <a:rPr lang="en-US" smtClean="0"/>
              <a:t>AVL trees</a:t>
            </a:r>
          </a:p>
          <a:p>
            <a:pPr lvl="1" eaLnBrk="1" hangingPunct="1"/>
            <a:r>
              <a:rPr lang="en-US" smtClean="0"/>
              <a:t>B-trees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028A61-A2A1-46FE-87EC-A749C660A24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Trees (cont’d.)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Every binary search tree is a binary tree</a:t>
            </a:r>
          </a:p>
          <a:p>
            <a:pPr eaLnBrk="1" hangingPunct="1"/>
            <a:r>
              <a:rPr lang="en-US" dirty="0" smtClean="0"/>
              <a:t>Height of a binary search tree	</a:t>
            </a:r>
          </a:p>
          <a:p>
            <a:pPr lvl="1" eaLnBrk="1" hangingPunct="1"/>
            <a:r>
              <a:rPr lang="en-US" dirty="0" smtClean="0"/>
              <a:t>Determined the same way as the height of a binary tree</a:t>
            </a:r>
          </a:p>
          <a:p>
            <a:pPr eaLnBrk="1" hangingPunct="1"/>
            <a:r>
              <a:rPr lang="en-US" dirty="0" smtClean="0"/>
              <a:t>Operations to find number of nodes, number of leaves, to do </a:t>
            </a:r>
            <a:r>
              <a:rPr lang="en-US" dirty="0" err="1" smtClean="0"/>
              <a:t>inorder</a:t>
            </a:r>
            <a:r>
              <a:rPr lang="en-US" dirty="0" smtClean="0"/>
              <a:t>, preorder, </a:t>
            </a:r>
            <a:r>
              <a:rPr lang="en-US" dirty="0" err="1" smtClean="0"/>
              <a:t>postorder</a:t>
            </a:r>
            <a:r>
              <a:rPr lang="en-US" dirty="0" smtClean="0"/>
              <a:t> traversals of a binary search tree</a:t>
            </a:r>
          </a:p>
          <a:p>
            <a:pPr lvl="1" eaLnBrk="1" hangingPunct="1"/>
            <a:r>
              <a:rPr lang="en-US" dirty="0" smtClean="0"/>
              <a:t>Same as those for a binary tree</a:t>
            </a:r>
          </a:p>
          <a:p>
            <a:pPr lvl="2" eaLnBrk="1" hangingPunct="1"/>
            <a:r>
              <a:rPr lang="en-US" dirty="0" smtClean="0"/>
              <a:t>Can inherit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6F68EC-154B-4C78-88C1-3926CDD75A3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Trees (cont’d.)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class bSearchTreeType</a:t>
            </a:r>
          </a:p>
          <a:p>
            <a:pPr lvl="1" eaLnBrk="1" hangingPunct="1"/>
            <a:r>
              <a:rPr lang="en-US" smtClean="0"/>
              <a:t>Illustrates basic operations to implement a binary search tree</a:t>
            </a:r>
          </a:p>
          <a:p>
            <a:pPr lvl="1" eaLnBrk="1" hangingPunct="1"/>
            <a:r>
              <a:rPr lang="en-US" smtClean="0"/>
              <a:t>See code on page 618</a:t>
            </a:r>
          </a:p>
          <a:p>
            <a:pPr eaLnBrk="1" hangingPunct="1"/>
            <a:r>
              <a:rPr lang="en-US" smtClean="0"/>
              <a:t>Function </a:t>
            </a:r>
            <a:r>
              <a:rPr lang="en-US" smtClean="0">
                <a:latin typeface="Courier New" pitchFamily="49" charset="0"/>
              </a:rPr>
              <a:t>search</a:t>
            </a:r>
          </a:p>
          <a:p>
            <a:pPr eaLnBrk="1" hangingPunct="1"/>
            <a:r>
              <a:rPr lang="en-US" smtClean="0"/>
              <a:t>Function </a:t>
            </a:r>
            <a:r>
              <a:rPr lang="en-US" smtClean="0">
                <a:latin typeface="Courier New" pitchFamily="49" charset="0"/>
              </a:rPr>
              <a:t>insert</a:t>
            </a:r>
          </a:p>
          <a:p>
            <a:pPr eaLnBrk="1" hangingPunct="1"/>
            <a:r>
              <a:rPr lang="en-US" smtClean="0"/>
              <a:t>Function </a:t>
            </a:r>
            <a:r>
              <a:rPr lang="en-US" smtClean="0">
                <a:latin typeface="Courier New" pitchFamily="49" charset="0"/>
              </a:rPr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6D2C0B-2955-484D-B627-6D31DB92A7E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Tree: Analysis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Worst 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T</a:t>
            </a:r>
            <a:r>
              <a:rPr lang="en-US" smtClean="0"/>
              <a:t>: linear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Successful case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Algorithm makes (</a:t>
            </a:r>
            <a:r>
              <a:rPr lang="en-US" i="1" smtClean="0"/>
              <a:t>n</a:t>
            </a:r>
            <a:r>
              <a:rPr lang="en-US" smtClean="0"/>
              <a:t> + 1) / 2 key comparisons (average)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Unsuccessful case: makes </a:t>
            </a:r>
            <a:r>
              <a:rPr lang="en-US" i="1" smtClean="0"/>
              <a:t>n</a:t>
            </a:r>
            <a:r>
              <a:rPr lang="en-US" smtClean="0"/>
              <a:t> comparisons</a:t>
            </a:r>
          </a:p>
        </p:txBody>
      </p:sp>
      <p:grpSp>
        <p:nvGrpSpPr>
          <p:cNvPr id="26630" name="Group 8"/>
          <p:cNvGrpSpPr>
            <a:grpSpLocks/>
          </p:cNvGrpSpPr>
          <p:nvPr/>
        </p:nvGrpSpPr>
        <p:grpSpPr bwMode="auto">
          <a:xfrm>
            <a:off x="2590800" y="3733800"/>
            <a:ext cx="4105275" cy="2433638"/>
            <a:chOff x="1872" y="2400"/>
            <a:chExt cx="2586" cy="1533"/>
          </a:xfrm>
        </p:grpSpPr>
        <p:sp>
          <p:nvSpPr>
            <p:cNvPr id="26631" name="Rectangle 4"/>
            <p:cNvSpPr>
              <a:spLocks noChangeArrowheads="1"/>
            </p:cNvSpPr>
            <p:nvPr/>
          </p:nvSpPr>
          <p:spPr bwMode="auto">
            <a:xfrm>
              <a:off x="1872" y="3702"/>
              <a:ext cx="2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FIGURE 11-10</a:t>
              </a:r>
              <a:r>
                <a:rPr lang="en-US"/>
                <a:t> Linear binary trees</a:t>
              </a:r>
            </a:p>
          </p:txBody>
        </p:sp>
        <p:pic>
          <p:nvPicPr>
            <p:cNvPr id="2663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0" y="2400"/>
              <a:ext cx="2538" cy="1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E00A4C-2C45-4845-8548-01BBE346392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Tree: Analysis (cont’d.)</a:t>
            </a:r>
          </a:p>
        </p:txBody>
      </p:sp>
      <p:sp>
        <p:nvSpPr>
          <p:cNvPr id="2765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Average-case behavior</a:t>
            </a:r>
          </a:p>
          <a:p>
            <a:pPr lvl="1" eaLnBrk="1" hangingPunct="1"/>
            <a:r>
              <a:rPr lang="en-US" smtClean="0"/>
              <a:t>Successful case</a:t>
            </a:r>
          </a:p>
          <a:p>
            <a:pPr lvl="2" eaLnBrk="1" hangingPunct="1"/>
            <a:r>
              <a:rPr lang="en-US" smtClean="0"/>
              <a:t>Search would end at a node</a:t>
            </a:r>
          </a:p>
          <a:p>
            <a:pPr lvl="2" eaLnBrk="1" hangingPunct="1"/>
            <a:r>
              <a:rPr lang="en-US" i="1" smtClean="0"/>
              <a:t>n</a:t>
            </a:r>
            <a:r>
              <a:rPr lang="en-US" smtClean="0"/>
              <a:t> items exist, providing </a:t>
            </a:r>
            <a:r>
              <a:rPr lang="en-US" i="1" smtClean="0"/>
              <a:t>n</a:t>
            </a:r>
            <a:r>
              <a:rPr lang="en-US" smtClean="0"/>
              <a:t>! possible orderings of the keys</a:t>
            </a:r>
          </a:p>
          <a:p>
            <a:pPr lvl="1" eaLnBrk="1" hangingPunct="1"/>
            <a:r>
              <a:rPr lang="en-US" smtClean="0"/>
              <a:t>Number of comparisons required to determine whether </a:t>
            </a:r>
            <a:r>
              <a:rPr lang="en-US" i="1" smtClean="0"/>
              <a:t>x</a:t>
            </a:r>
            <a:r>
              <a:rPr lang="en-US" smtClean="0"/>
              <a:t> is in </a:t>
            </a:r>
            <a:r>
              <a:rPr lang="en-US" i="1" smtClean="0"/>
              <a:t>T</a:t>
            </a:r>
          </a:p>
          <a:p>
            <a:pPr lvl="2" eaLnBrk="1" hangingPunct="1"/>
            <a:r>
              <a:rPr lang="en-US" smtClean="0"/>
              <a:t>One more than the number of comparisons required to insert </a:t>
            </a:r>
            <a:r>
              <a:rPr lang="en-US" i="1" smtClean="0"/>
              <a:t>x</a:t>
            </a:r>
            <a:r>
              <a:rPr lang="en-US" smtClean="0"/>
              <a:t> in </a:t>
            </a:r>
            <a:r>
              <a:rPr lang="en-US" i="1" smtClean="0"/>
              <a:t>T</a:t>
            </a:r>
          </a:p>
          <a:p>
            <a:pPr lvl="1" eaLnBrk="1" hangingPunct="1"/>
            <a:r>
              <a:rPr lang="en-US" smtClean="0"/>
              <a:t>Number of comparisons required to insert </a:t>
            </a:r>
            <a:r>
              <a:rPr lang="en-US" i="1" smtClean="0"/>
              <a:t>x</a:t>
            </a:r>
            <a:r>
              <a:rPr lang="en-US" smtClean="0"/>
              <a:t> in </a:t>
            </a:r>
            <a:r>
              <a:rPr lang="en-US" i="1" smtClean="0"/>
              <a:t>T</a:t>
            </a:r>
            <a:r>
              <a:rPr lang="en-US" smtClean="0"/>
              <a:t> </a:t>
            </a:r>
          </a:p>
          <a:p>
            <a:pPr lvl="2" eaLnBrk="1" hangingPunct="1"/>
            <a:r>
              <a:rPr lang="en-US" smtClean="0"/>
              <a:t>Same as number of comparisons made in the unsuccessful search reflecting that </a:t>
            </a:r>
            <a:r>
              <a:rPr lang="en-US" i="1" smtClean="0"/>
              <a:t>x</a:t>
            </a:r>
            <a:r>
              <a:rPr lang="en-US" smtClean="0"/>
              <a:t> is not in </a:t>
            </a:r>
            <a:r>
              <a:rPr lang="en-US" i="1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1617</Words>
  <Application>Microsoft Office PowerPoint</Application>
  <PresentationFormat>On-screen Show (4:3)</PresentationFormat>
  <Paragraphs>273</Paragraphs>
  <Slides>50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Default Design</vt:lpstr>
      <vt:lpstr>1_Default Design</vt:lpstr>
      <vt:lpstr>Binary Trees</vt:lpstr>
      <vt:lpstr>Chapter Contents</vt:lpstr>
      <vt:lpstr>Objectives</vt:lpstr>
      <vt:lpstr>Objectives</vt:lpstr>
      <vt:lpstr>Binary Search Trees (cont’d.)</vt:lpstr>
      <vt:lpstr>Binary Search Trees (cont’d.)</vt:lpstr>
      <vt:lpstr>Binary Search Trees (cont’d.)</vt:lpstr>
      <vt:lpstr>Binary Search Tree: Analysis</vt:lpstr>
      <vt:lpstr>Binary Search Tree: Analysis (cont’d.)</vt:lpstr>
      <vt:lpstr>Binary Search Tree: Analysis (cont’d.)</vt:lpstr>
      <vt:lpstr>Binary Search Tree: Analysis (cont’d.)</vt:lpstr>
      <vt:lpstr>Nonrecursive Inorder Traversal</vt:lpstr>
      <vt:lpstr>Nonrecursive Inorder Traversal (cont’d.)</vt:lpstr>
      <vt:lpstr>Nonrecursive Preorder Traversal</vt:lpstr>
      <vt:lpstr>Nonrecursive Preorder Traversal (cont’d.)</vt:lpstr>
      <vt:lpstr>Nonrecursive Postorder Traversal</vt:lpstr>
      <vt:lpstr>AVL (Height-Balanced) Trees (cont’d.)</vt:lpstr>
      <vt:lpstr>AVL (Height-Balanced) Trees (cont’d.)</vt:lpstr>
      <vt:lpstr>AVL (Height-Balanced) Trees (cont’d.)</vt:lpstr>
      <vt:lpstr>Insertion</vt:lpstr>
      <vt:lpstr>Insertion (cont’d.)</vt:lpstr>
      <vt:lpstr>Insertion (cont’d.)</vt:lpstr>
      <vt:lpstr>AVL Tree Rotations</vt:lpstr>
      <vt:lpstr>Slide 24</vt:lpstr>
      <vt:lpstr>Slide 25</vt:lpstr>
      <vt:lpstr>AVL Tree Rotations (cont’d.)</vt:lpstr>
      <vt:lpstr>Slide 27</vt:lpstr>
      <vt:lpstr>Slide 28</vt:lpstr>
      <vt:lpstr>Slide 29</vt:lpstr>
      <vt:lpstr>AVL Tree Rotations (cont’d.)</vt:lpstr>
      <vt:lpstr>Slide 31</vt:lpstr>
      <vt:lpstr>AVL Tree Rotations (cont’d.)</vt:lpstr>
      <vt:lpstr>Deletion from AVL Trees</vt:lpstr>
      <vt:lpstr>Analysis: AVL Trees</vt:lpstr>
      <vt:lpstr>Analysis: AVL Trees (cont’d.)</vt:lpstr>
      <vt:lpstr>Slide 36</vt:lpstr>
      <vt:lpstr>B-Trees</vt:lpstr>
      <vt:lpstr>B-Trees (cont’d.)</vt:lpstr>
      <vt:lpstr>B-Trees (cont’d.)</vt:lpstr>
      <vt:lpstr>B-Trees (cont’d.)</vt:lpstr>
      <vt:lpstr>Search</vt:lpstr>
      <vt:lpstr>Traversing a B-Tree</vt:lpstr>
      <vt:lpstr>Insertion into a B-Tree</vt:lpstr>
      <vt:lpstr>Insertion into a B-Tree (cont’d.)</vt:lpstr>
      <vt:lpstr>Slide 45</vt:lpstr>
      <vt:lpstr>Slide 46</vt:lpstr>
      <vt:lpstr>Deletion from a B-Tree</vt:lpstr>
      <vt:lpstr>Slide 48</vt:lpstr>
      <vt:lpstr>Slide 49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199</cp:revision>
  <dcterms:created xsi:type="dcterms:W3CDTF">2009-05-28T23:25:02Z</dcterms:created>
  <dcterms:modified xsi:type="dcterms:W3CDTF">2010-11-21T16:37:35Z</dcterms:modified>
</cp:coreProperties>
</file>