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7" r:id="rId3"/>
    <p:sldId id="256" r:id="rId4"/>
    <p:sldId id="258" r:id="rId5"/>
    <p:sldId id="260" r:id="rId6"/>
    <p:sldId id="261" r:id="rId7"/>
    <p:sldId id="262" r:id="rId8"/>
    <p:sldId id="263" r:id="rId9"/>
    <p:sldId id="265" r:id="rId10"/>
    <p:sldId id="264" r:id="rId11"/>
    <p:sldId id="269"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5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AD56E0-C394-462A-854A-6AB0B0D7BCF2}" type="datetimeFigureOut">
              <a:rPr lang="en-US" smtClean="0"/>
              <a:pPr/>
              <a:t>8/24/2011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C58D5-F970-4964-8AE3-AC7CC865F6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F6A9D26-D02D-4E95-918D-5294A29A053B}" type="slidenum">
              <a:rPr lang="en-US">
                <a:solidFill>
                  <a:prstClr val="black"/>
                </a:solidFill>
              </a:rPr>
              <a:pPr/>
              <a:t>1</a:t>
            </a:fld>
            <a:endParaRPr lang="en-US">
              <a:solidFill>
                <a:prstClr val="black"/>
              </a:solidFill>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EC"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65B87FC-CFCC-4C67-88C8-538F5CE1F91A}" type="slidenum">
              <a:rPr lang="en-US" smtClean="0">
                <a:solidFill>
                  <a:prstClr val="black"/>
                </a:solidFill>
              </a:rPr>
              <a:pPr/>
              <a:t>13</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88FE90-C67C-47D0-8833-13DE98DE3B78}" type="datetimeFigureOut">
              <a:rPr lang="en-US" smtClean="0"/>
              <a:pPr/>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8FE90-C67C-47D0-8833-13DE98DE3B78}" type="datetimeFigureOut">
              <a:rPr lang="en-US" smtClean="0"/>
              <a:pPr/>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8FE90-C67C-47D0-8833-13DE98DE3B78}" type="datetimeFigureOut">
              <a:rPr lang="en-US" smtClean="0"/>
              <a:pPr/>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8" name="Rectangle 7"/>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4" name="Rectangle 3"/>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3" name="Rectangle 2"/>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8FE90-C67C-47D0-8833-13DE98DE3B78}" type="datetimeFigureOut">
              <a:rPr lang="en-US" smtClean="0"/>
              <a:pPr/>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6" name="Rectangle 5"/>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a:t> Data Structures Using C++ 2E </a:t>
            </a:r>
          </a:p>
        </p:txBody>
      </p:sp>
      <p:sp>
        <p:nvSpPr>
          <p:cNvPr id="5" name="Rectangle 4"/>
          <p:cNvSpPr>
            <a:spLocks noGrp="1" noChangeArrowheads="1"/>
          </p:cNvSpPr>
          <p:nvPr>
            <p:ph type="sldNum" sz="quarter" idx="11"/>
          </p:nvPr>
        </p:nvSpPr>
        <p:spPr>
          <a:ln/>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88FE90-C67C-47D0-8833-13DE98DE3B78}" type="datetimeFigureOut">
              <a:rPr lang="en-US" smtClean="0"/>
              <a:pPr/>
              <a:t>8/24/2011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88FE90-C67C-47D0-8833-13DE98DE3B78}" type="datetimeFigureOut">
              <a:rPr lang="en-US" smtClean="0"/>
              <a:pPr/>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88FE90-C67C-47D0-8833-13DE98DE3B78}" type="datetimeFigureOut">
              <a:rPr lang="en-US" smtClean="0"/>
              <a:pPr/>
              <a:t>8/24/2011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88FE90-C67C-47D0-8833-13DE98DE3B78}" type="datetimeFigureOut">
              <a:rPr lang="en-US" smtClean="0"/>
              <a:pPr/>
              <a:t>8/24/2011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8FE90-C67C-47D0-8833-13DE98DE3B78}" type="datetimeFigureOut">
              <a:rPr lang="en-US" smtClean="0"/>
              <a:pPr/>
              <a:t>8/24/2011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8FE90-C67C-47D0-8833-13DE98DE3B78}" type="datetimeFigureOut">
              <a:rPr lang="en-US" smtClean="0"/>
              <a:pPr/>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88FE90-C67C-47D0-8833-13DE98DE3B78}" type="datetimeFigureOut">
              <a:rPr lang="en-US" smtClean="0"/>
              <a:pPr/>
              <a:t>8/24/2011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314CBB-050E-4796-A789-64FC33349B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8FE90-C67C-47D0-8833-13DE98DE3B78}" type="datetimeFigureOut">
              <a:rPr lang="en-US" smtClean="0"/>
              <a:pPr/>
              <a:t>8/24/2011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314CBB-050E-4796-A789-64FC33349B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a:solidFill>
                  <a:srgbClr val="222222"/>
                </a:solidFill>
              </a:defRPr>
            </a:lvl1pPr>
          </a:lstStyle>
          <a:p>
            <a:pPr fontAlgn="base">
              <a:spcBef>
                <a:spcPct val="0"/>
              </a:spcBef>
              <a:spcAft>
                <a:spcPct val="0"/>
              </a:spcAft>
              <a:defRPr/>
            </a:pPr>
            <a:r>
              <a:rPr lang="en-US"/>
              <a:t> Data Structures Using C++ 2E </a:t>
            </a:r>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defRPr>
            </a:lvl1pPr>
          </a:lstStyle>
          <a:p>
            <a:pPr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idx="4294967295"/>
          </p:nvPr>
        </p:nvSpPr>
        <p:spPr>
          <a:xfrm>
            <a:off x="609600" y="1447800"/>
            <a:ext cx="8001000" cy="2209800"/>
          </a:xfrm>
        </p:spPr>
        <p:txBody>
          <a:bodyPr/>
          <a:lstStyle/>
          <a:p>
            <a:r>
              <a:rPr lang="en-US" b="1" dirty="0" smtClean="0"/>
              <a:t>Review</a:t>
            </a:r>
            <a:endParaRPr lang="en-US" dirty="0" smtClean="0"/>
          </a:p>
        </p:txBody>
      </p:sp>
      <p:sp>
        <p:nvSpPr>
          <p:cNvPr id="3075" name="Rectangle 1027"/>
          <p:cNvSpPr>
            <a:spLocks noGrp="1" noChangeArrowheads="1"/>
          </p:cNvSpPr>
          <p:nvPr>
            <p:ph type="subTitle" idx="4294967295"/>
          </p:nvPr>
        </p:nvSpPr>
        <p:spPr>
          <a:xfrm>
            <a:off x="682625" y="4524375"/>
            <a:ext cx="7927975" cy="1462088"/>
          </a:xfrm>
        </p:spPr>
        <p:txBody>
          <a:bodyPr/>
          <a:lstStyle/>
          <a:p>
            <a:pPr marL="0" indent="0" algn="ctr">
              <a:lnSpc>
                <a:spcPct val="90000"/>
              </a:lnSpc>
              <a:buFontTx/>
              <a:buNone/>
            </a:pPr>
            <a:r>
              <a:rPr lang="en-US" sz="3400" i="1" dirty="0" smtClean="0"/>
              <a:t>Overview of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Structuring Data</a:t>
            </a:r>
            <a:endParaRPr lang="en-US" dirty="0"/>
          </a:p>
        </p:txBody>
      </p:sp>
      <p:sp>
        <p:nvSpPr>
          <p:cNvPr id="3" name="Content Placeholder 2"/>
          <p:cNvSpPr>
            <a:spLocks noGrp="1"/>
          </p:cNvSpPr>
          <p:nvPr>
            <p:ph idx="1"/>
          </p:nvPr>
        </p:nvSpPr>
        <p:spPr/>
        <p:txBody>
          <a:bodyPr>
            <a:normAutofit/>
          </a:bodyPr>
          <a:lstStyle/>
          <a:p>
            <a:r>
              <a:rPr lang="en-US" dirty="0" smtClean="0">
                <a:solidFill>
                  <a:schemeClr val="accent6">
                    <a:lumMod val="50000"/>
                  </a:schemeClr>
                </a:solidFill>
              </a:rPr>
              <a:t>Data structures </a:t>
            </a:r>
            <a:r>
              <a:rPr lang="en-US" dirty="0" smtClean="0"/>
              <a:t>are collections of related data items</a:t>
            </a:r>
          </a:p>
          <a:p>
            <a:pPr>
              <a:spcBef>
                <a:spcPts val="3600"/>
              </a:spcBef>
            </a:pPr>
            <a:r>
              <a:rPr lang="en-US" dirty="0" smtClean="0"/>
              <a:t>Static Data Structures</a:t>
            </a:r>
          </a:p>
          <a:p>
            <a:pPr lvl="1">
              <a:spcBef>
                <a:spcPts val="1200"/>
              </a:spcBef>
            </a:pPr>
            <a:r>
              <a:rPr lang="en-US" dirty="0" smtClean="0"/>
              <a:t>Arrays</a:t>
            </a:r>
          </a:p>
          <a:p>
            <a:pPr lvl="1">
              <a:spcBef>
                <a:spcPts val="1200"/>
              </a:spcBef>
            </a:pPr>
            <a:r>
              <a:rPr lang="en-US" dirty="0" smtClean="0"/>
              <a:t>Structures and Classes</a:t>
            </a:r>
          </a:p>
          <a:p>
            <a:pPr>
              <a:spcBef>
                <a:spcPts val="3600"/>
              </a:spcBef>
            </a:pPr>
            <a:r>
              <a:rPr lang="en-US" dirty="0" smtClean="0"/>
              <a:t>Dynamic Data Structures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Display Input in Reverse</a:t>
            </a:r>
            <a:endParaRPr lang="en-US" dirty="0"/>
          </a:p>
        </p:txBody>
      </p:sp>
      <p:sp>
        <p:nvSpPr>
          <p:cNvPr id="3" name="Content Placeholder 2"/>
          <p:cNvSpPr>
            <a:spLocks noGrp="1"/>
          </p:cNvSpPr>
          <p:nvPr>
            <p:ph idx="1"/>
          </p:nvPr>
        </p:nvSpPr>
        <p:spPr/>
        <p:txBody>
          <a:bodyPr>
            <a:normAutofit/>
          </a:bodyPr>
          <a:lstStyle/>
          <a:p>
            <a:r>
              <a:rPr lang="en-US" dirty="0" smtClean="0"/>
              <a:t>Develop a program that reads 100 integer values from standard input and then displays the integers in reverse-order. That is, the last integer entered is displayed first and the first integer entered is displayed last.</a:t>
            </a:r>
          </a:p>
          <a:p>
            <a:pPr>
              <a:spcBef>
                <a:spcPts val="3600"/>
              </a:spcBef>
            </a:pPr>
            <a:r>
              <a:rPr lang="en-US" dirty="0" smtClean="0"/>
              <a:t>What control structure(s) would you need?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CD Collection</a:t>
            </a:r>
            <a:endParaRPr lang="en-US" dirty="0"/>
          </a:p>
        </p:txBody>
      </p:sp>
      <p:sp>
        <p:nvSpPr>
          <p:cNvPr id="3" name="Content Placeholder 2"/>
          <p:cNvSpPr>
            <a:spLocks noGrp="1"/>
          </p:cNvSpPr>
          <p:nvPr>
            <p:ph idx="1"/>
          </p:nvPr>
        </p:nvSpPr>
        <p:spPr/>
        <p:txBody>
          <a:bodyPr/>
          <a:lstStyle/>
          <a:p>
            <a:r>
              <a:rPr lang="en-US" dirty="0" smtClean="0"/>
              <a:t>Develop a program that enables your nephew keep track of his CD collection. More specifically, the program will save each CD’s name, the artist’s name, and the CD price in a sequential file. The program will allow your nephew to add information to the file and also remove information from the file.</a:t>
            </a:r>
          </a:p>
          <a:p>
            <a:pPr lvl="0">
              <a:spcBef>
                <a:spcPts val="3600"/>
              </a:spcBef>
            </a:pPr>
            <a:r>
              <a:rPr lang="en-US" dirty="0">
                <a:solidFill>
                  <a:prstClr val="black"/>
                </a:solidFill>
              </a:rPr>
              <a:t>What control structure(s) would you need</a:t>
            </a:r>
            <a:r>
              <a:rPr lang="en-US" dirty="0" smtClean="0">
                <a:solidFill>
                  <a:prstClr val="black"/>
                </a:solidFill>
              </a:rPr>
              <a:t>?</a:t>
            </a:r>
            <a:endParaRPr lang="en-US" dirty="0">
              <a:solidFill>
                <a:prstClr val="blac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lgn="ctr"/>
            <a:endParaRPr lang="en-US" dirty="0"/>
          </a:p>
        </p:txBody>
      </p:sp>
      <p:pic>
        <p:nvPicPr>
          <p:cNvPr id="379907" name="Picture 3"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379908" name="Picture 4"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Tree>
    <p:extLst>
      <p:ext uri="{BB962C8B-B14F-4D97-AF65-F5344CB8AC3E}">
        <p14:creationId xmlns:p14="http://schemas.microsoft.com/office/powerpoint/2010/main" xmlns="" val="352962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Classification of Data Types</a:t>
            </a:r>
            <a:endParaRPr lang="en-US" dirty="0"/>
          </a:p>
        </p:txBody>
      </p:sp>
      <p:sp>
        <p:nvSpPr>
          <p:cNvPr id="5" name="Content Placeholder 4"/>
          <p:cNvSpPr>
            <a:spLocks noGrp="1"/>
          </p:cNvSpPr>
          <p:nvPr>
            <p:ph idx="1"/>
          </p:nvPr>
        </p:nvSpPr>
        <p:spPr/>
        <p:txBody>
          <a:bodyPr>
            <a:normAutofit fontScale="85000" lnSpcReduction="20000"/>
          </a:bodyPr>
          <a:lstStyle/>
          <a:p>
            <a:pPr lvl="0" defTabSz="-13873163" eaLnBrk="0" fontAlgn="base" hangingPunct="0">
              <a:spcAft>
                <a:spcPct val="0"/>
              </a:spcAft>
              <a:buFontTx/>
              <a:buChar char="•"/>
            </a:pPr>
            <a:r>
              <a:rPr kumimoji="0" lang="en-US" sz="2800" b="0" i="0" u="none" strike="noStrike" kern="0" cap="none" spc="0" normalizeH="0" baseline="0" noProof="0" dirty="0" smtClean="0">
                <a:ln>
                  <a:noFill/>
                </a:ln>
                <a:solidFill>
                  <a:srgbClr val="000000"/>
                </a:solidFill>
                <a:effectLst/>
                <a:uLnTx/>
                <a:uFillTx/>
                <a:latin typeface="Arial"/>
                <a:ea typeface="+mn-ea"/>
                <a:cs typeface="+mn-cs"/>
              </a:rPr>
              <a:t>Built-In Data Types</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Fundamental types of data </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C++ has built-in modules for these data types</a:t>
            </a:r>
          </a:p>
          <a:p>
            <a:pPr lvl="2" defTabSz="-13873163" eaLnBrk="0" fontAlgn="base" hangingPunct="0">
              <a:spcBef>
                <a:spcPts val="600"/>
              </a:spcBef>
              <a:spcAft>
                <a:spcPct val="0"/>
              </a:spcAft>
              <a:buFontTx/>
              <a:buChar char="•"/>
            </a:pPr>
            <a:r>
              <a:rPr lang="en-US" kern="0" dirty="0">
                <a:solidFill>
                  <a:srgbClr val="000000"/>
                </a:solidFill>
                <a:latin typeface="Arial"/>
              </a:rPr>
              <a:t>Names (keywords), data representation, operations, etc.</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Examples: </a:t>
            </a:r>
            <a:r>
              <a:rPr kumimoji="0" lang="en-US" sz="2600" b="0" i="0" u="none" strike="noStrike" kern="0" cap="none" spc="0" normalizeH="0" baseline="0" noProof="0" dirty="0" err="1" smtClean="0">
                <a:ln>
                  <a:noFill/>
                </a:ln>
                <a:solidFill>
                  <a:srgbClr val="000000"/>
                </a:solidFill>
                <a:effectLst/>
                <a:uLnTx/>
                <a:uFillTx/>
                <a:latin typeface="Arial"/>
              </a:rPr>
              <a:t>int</a:t>
            </a:r>
            <a:r>
              <a:rPr kumimoji="0" lang="en-US" sz="2600" b="0" i="0" u="none" strike="noStrike" kern="0" cap="none" spc="0" normalizeH="0" baseline="0" noProof="0" dirty="0" smtClean="0">
                <a:ln>
                  <a:noFill/>
                </a:ln>
                <a:solidFill>
                  <a:srgbClr val="000000"/>
                </a:solidFill>
                <a:effectLst/>
                <a:uLnTx/>
                <a:uFillTx/>
                <a:latin typeface="Arial"/>
              </a:rPr>
              <a:t>, float, char, </a:t>
            </a:r>
            <a:r>
              <a:rPr kumimoji="0" lang="en-US" sz="2600" b="0" i="0" u="none" strike="noStrike" kern="0" cap="none" spc="0" normalizeH="0" baseline="0" noProof="0" dirty="0" err="1" smtClean="0">
                <a:ln>
                  <a:noFill/>
                </a:ln>
                <a:solidFill>
                  <a:srgbClr val="000000"/>
                </a:solidFill>
                <a:effectLst/>
                <a:uLnTx/>
                <a:uFillTx/>
                <a:latin typeface="Arial"/>
              </a:rPr>
              <a:t>bool</a:t>
            </a:r>
            <a:r>
              <a:rPr kumimoji="0" lang="en-US" sz="2600" b="0" i="0" u="none" strike="noStrike" kern="0" cap="none" spc="0" normalizeH="0" baseline="0" noProof="0" dirty="0" smtClean="0">
                <a:ln>
                  <a:noFill/>
                </a:ln>
                <a:solidFill>
                  <a:srgbClr val="000000"/>
                </a:solidFill>
                <a:effectLst/>
                <a:uLnTx/>
                <a:uFillTx/>
                <a:latin typeface="Arial"/>
              </a:rPr>
              <a:t>, etc.</a:t>
            </a:r>
          </a:p>
          <a:p>
            <a:pPr lvl="0" defTabSz="-13873163" eaLnBrk="0" fontAlgn="base" hangingPunct="0">
              <a:spcBef>
                <a:spcPts val="3600"/>
              </a:spcBef>
              <a:spcAft>
                <a:spcPct val="0"/>
              </a:spcAft>
              <a:buFontTx/>
              <a:buChar char="•"/>
            </a:pPr>
            <a:r>
              <a:rPr kumimoji="0" lang="en-US" sz="2800" b="0" i="0" u="none" strike="noStrike" kern="0" cap="none" spc="0" normalizeH="0" baseline="0" noProof="0" dirty="0" smtClean="0">
                <a:ln>
                  <a:noFill/>
                </a:ln>
                <a:solidFill>
                  <a:srgbClr val="000000"/>
                </a:solidFill>
                <a:effectLst/>
                <a:uLnTx/>
                <a:uFillTx/>
                <a:latin typeface="Arial"/>
                <a:ea typeface="+mn-ea"/>
                <a:cs typeface="+mn-cs"/>
              </a:rPr>
              <a:t>User-Defined Data Types</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Non-primitive data types</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C++ provides mechanism on how to manage these data types</a:t>
            </a:r>
          </a:p>
          <a:p>
            <a:pPr lvl="1" defTabSz="-13873163" eaLnBrk="0" fontAlgn="base" hangingPunct="0">
              <a:spcBef>
                <a:spcPts val="1200"/>
              </a:spcBef>
              <a:spcAft>
                <a:spcPct val="0"/>
              </a:spcAft>
              <a:buFontTx/>
              <a:buChar char="–"/>
            </a:pPr>
            <a:r>
              <a:rPr kumimoji="0" lang="en-US" sz="2600" b="0" i="0" u="none" strike="noStrike" kern="0" cap="none" spc="0" normalizeH="0" baseline="0" noProof="0" dirty="0" smtClean="0">
                <a:ln>
                  <a:noFill/>
                </a:ln>
                <a:solidFill>
                  <a:srgbClr val="000000"/>
                </a:solidFill>
                <a:effectLst/>
                <a:uLnTx/>
                <a:uFillTx/>
                <a:latin typeface="Arial"/>
              </a:rPr>
              <a:t>Examples: Arrays, Structures, Classes, etc.</a:t>
            </a:r>
            <a:endParaRPr kumimoji="0" lang="en-US" sz="2600" b="0" i="0" u="none" strike="noStrike" kern="0" cap="none" spc="0" normalizeH="0" baseline="0" noProof="0" dirty="0">
              <a:ln>
                <a:noFill/>
              </a:ln>
              <a:solidFill>
                <a:srgbClr val="000000"/>
              </a:solidFill>
              <a:effectLst/>
              <a:uLnTx/>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Control Structures</a:t>
            </a:r>
            <a:endParaRPr lang="en-US" dirty="0"/>
          </a:p>
        </p:txBody>
      </p:sp>
      <p:sp>
        <p:nvSpPr>
          <p:cNvPr id="5" name="Content Placeholder 4"/>
          <p:cNvSpPr>
            <a:spLocks noGrp="1"/>
          </p:cNvSpPr>
          <p:nvPr>
            <p:ph idx="1"/>
          </p:nvPr>
        </p:nvSpPr>
        <p:spPr/>
        <p:txBody>
          <a:bodyPr>
            <a:normAutofit lnSpcReduction="10000"/>
          </a:bodyPr>
          <a:lstStyle/>
          <a:p>
            <a:r>
              <a:rPr lang="en-US" dirty="0" smtClean="0"/>
              <a:t>Sequential Structures</a:t>
            </a:r>
          </a:p>
          <a:p>
            <a:pPr lvl="1">
              <a:lnSpc>
                <a:spcPct val="120000"/>
              </a:lnSpc>
              <a:spcBef>
                <a:spcPts val="600"/>
              </a:spcBef>
            </a:pPr>
            <a:r>
              <a:rPr lang="en-US" dirty="0" smtClean="0"/>
              <a:t>Input, output, assignment, etc.</a:t>
            </a:r>
          </a:p>
          <a:p>
            <a:pPr>
              <a:lnSpc>
                <a:spcPct val="120000"/>
              </a:lnSpc>
              <a:spcBef>
                <a:spcPts val="2400"/>
              </a:spcBef>
            </a:pPr>
            <a:r>
              <a:rPr lang="en-US" dirty="0" smtClean="0"/>
              <a:t>Selection Structures</a:t>
            </a:r>
          </a:p>
          <a:p>
            <a:pPr lvl="1">
              <a:lnSpc>
                <a:spcPct val="120000"/>
              </a:lnSpc>
              <a:spcBef>
                <a:spcPts val="600"/>
              </a:spcBef>
            </a:pPr>
            <a:r>
              <a:rPr lang="en-US" dirty="0" smtClean="0"/>
              <a:t>If Statement, If-Else Statement, and Case Statement</a:t>
            </a:r>
          </a:p>
          <a:p>
            <a:pPr>
              <a:lnSpc>
                <a:spcPct val="120000"/>
              </a:lnSpc>
              <a:spcBef>
                <a:spcPts val="2400"/>
              </a:spcBef>
            </a:pPr>
            <a:r>
              <a:rPr lang="en-US" dirty="0" smtClean="0"/>
              <a:t>Repetition Structures</a:t>
            </a:r>
          </a:p>
          <a:p>
            <a:pPr lvl="1">
              <a:lnSpc>
                <a:spcPct val="120000"/>
              </a:lnSpc>
              <a:spcBef>
                <a:spcPts val="600"/>
              </a:spcBef>
            </a:pPr>
            <a:r>
              <a:rPr lang="en-US" dirty="0" smtClean="0"/>
              <a:t>While Loop, For Loop, and Do-While Loop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Salary Calculator</a:t>
            </a:r>
            <a:endParaRPr lang="en-US" dirty="0"/>
          </a:p>
        </p:txBody>
      </p:sp>
      <p:sp>
        <p:nvSpPr>
          <p:cNvPr id="5" name="Content Placeholder 4"/>
          <p:cNvSpPr>
            <a:spLocks noGrp="1"/>
          </p:cNvSpPr>
          <p:nvPr>
            <p:ph idx="1"/>
          </p:nvPr>
        </p:nvSpPr>
        <p:spPr/>
        <p:txBody>
          <a:bodyPr/>
          <a:lstStyle/>
          <a:p>
            <a:r>
              <a:rPr lang="en-US" dirty="0" smtClean="0"/>
              <a:t>Develop a program to determine the gross pay for an employee. The company pays “straight-time” for the first 40 hours worked by each employee and pays “time-and-a-half” for all hours worked in excess of 40 hours.</a:t>
            </a:r>
          </a:p>
          <a:p>
            <a:pPr>
              <a:spcBef>
                <a:spcPts val="3600"/>
              </a:spcBef>
            </a:pPr>
            <a:r>
              <a:rPr lang="en-US" dirty="0" smtClean="0"/>
              <a:t>What control structure(s) would you need?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Salary Calculator</a:t>
            </a:r>
            <a:endParaRPr lang="en-US" dirty="0"/>
          </a:p>
        </p:txBody>
      </p:sp>
      <p:sp>
        <p:nvSpPr>
          <p:cNvPr id="5" name="Content Placeholder 4"/>
          <p:cNvSpPr>
            <a:spLocks noGrp="1"/>
          </p:cNvSpPr>
          <p:nvPr>
            <p:ph idx="1"/>
          </p:nvPr>
        </p:nvSpPr>
        <p:spPr/>
        <p:txBody>
          <a:bodyPr/>
          <a:lstStyle/>
          <a:p>
            <a:r>
              <a:rPr lang="en-US" dirty="0" smtClean="0"/>
              <a:t>Now, develop a program to determine the gross pay for each of several employees. The company pays “straight-time” for the first 40 hours worked by each employee and pays “time-and-a-half” for all hours worked in excess of 40 hours.</a:t>
            </a:r>
          </a:p>
          <a:p>
            <a:pPr>
              <a:spcBef>
                <a:spcPts val="3600"/>
              </a:spcBef>
            </a:pPr>
            <a:r>
              <a:rPr lang="en-US" dirty="0" smtClean="0"/>
              <a:t>What control structure(s) would you need?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Simple Arrow</a:t>
            </a:r>
            <a:endParaRPr lang="en-US" dirty="0"/>
          </a:p>
        </p:txBody>
      </p:sp>
      <p:sp>
        <p:nvSpPr>
          <p:cNvPr id="3" name="Content Placeholder 2"/>
          <p:cNvSpPr>
            <a:spLocks noGrp="1"/>
          </p:cNvSpPr>
          <p:nvPr>
            <p:ph idx="1"/>
          </p:nvPr>
        </p:nvSpPr>
        <p:spPr/>
        <p:txBody>
          <a:bodyPr/>
          <a:lstStyle/>
          <a:p>
            <a:r>
              <a:rPr lang="en-US" dirty="0"/>
              <a:t>Your niece </a:t>
            </a:r>
            <a:r>
              <a:rPr lang="en-US" dirty="0" smtClean="0"/>
              <a:t>wants </a:t>
            </a:r>
            <a:r>
              <a:rPr lang="en-US" dirty="0"/>
              <a:t>you to write a program for her that will display an arrow made of stars that </a:t>
            </a:r>
            <a:r>
              <a:rPr lang="en-US" dirty="0" smtClean="0"/>
              <a:t>points up. </a:t>
            </a:r>
            <a:r>
              <a:rPr lang="en-US" dirty="0"/>
              <a:t>She specifies </a:t>
            </a:r>
            <a:r>
              <a:rPr lang="en-US" dirty="0" smtClean="0"/>
              <a:t>how </a:t>
            </a:r>
            <a:r>
              <a:rPr lang="en-US" dirty="0"/>
              <a:t>many stars will make up the width of the arrow head, and how many stars should be in the length and the width of the shaft</a:t>
            </a:r>
            <a:r>
              <a:rPr lang="en-US" dirty="0" smtClean="0"/>
              <a:t>.</a:t>
            </a:r>
          </a:p>
          <a:p>
            <a:pPr>
              <a:spcBef>
                <a:spcPts val="3600"/>
              </a:spcBef>
            </a:pPr>
            <a:r>
              <a:rPr lang="en-US" dirty="0" smtClean="0"/>
              <a:t>What control structure(s) would you need?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Displaying an Arrow</a:t>
            </a:r>
            <a:endParaRPr lang="en-US" dirty="0"/>
          </a:p>
        </p:txBody>
      </p:sp>
      <p:sp>
        <p:nvSpPr>
          <p:cNvPr id="3" name="Content Placeholder 2"/>
          <p:cNvSpPr>
            <a:spLocks noGrp="1"/>
          </p:cNvSpPr>
          <p:nvPr>
            <p:ph idx="1"/>
          </p:nvPr>
        </p:nvSpPr>
        <p:spPr/>
        <p:txBody>
          <a:bodyPr/>
          <a:lstStyle/>
          <a:p>
            <a:r>
              <a:rPr lang="en-US" dirty="0"/>
              <a:t>Your niece was </a:t>
            </a:r>
            <a:r>
              <a:rPr lang="en-US" dirty="0" smtClean="0"/>
              <a:t>impressed </a:t>
            </a:r>
            <a:r>
              <a:rPr lang="en-US" dirty="0"/>
              <a:t>with your </a:t>
            </a:r>
            <a:r>
              <a:rPr lang="en-US" dirty="0" smtClean="0"/>
              <a:t>simple arrow program. </a:t>
            </a:r>
            <a:r>
              <a:rPr lang="en-US" dirty="0"/>
              <a:t>Now she wants you to write a program for her that will display an arrow made of stars that can point up, down, left, or right. She specifies the direction of the arrow, how many stars will make up the width of the arrow head, and how many stars should be in the length and the width of the shaft.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Arrow Program 1/2</a:t>
            </a:r>
            <a:endParaRPr lang="en-US" dirty="0"/>
          </a:p>
        </p:txBody>
      </p:sp>
      <p:sp>
        <p:nvSpPr>
          <p:cNvPr id="3" name="Content Placeholder 2"/>
          <p:cNvSpPr>
            <a:spLocks noGrp="1"/>
          </p:cNvSpPr>
          <p:nvPr>
            <p:ph idx="1"/>
          </p:nvPr>
        </p:nvSpPr>
        <p:spPr/>
        <p:txBody>
          <a:bodyPr>
            <a:normAutofit lnSpcReduction="10000"/>
          </a:bodyPr>
          <a:lstStyle/>
          <a:p>
            <a:r>
              <a:rPr lang="en-US" dirty="0"/>
              <a:t>Your niece was so impressed with your programs. Now she wants you to write a program for her that will display an arrow made of stars that can point up, down, left, or right. She specifies the direction of the arrow, how many stars will make up the width of the arrow head, and how many stars should be in the length and the width of the shaft. Your niece insists that the following requirements are met by your program</a:t>
            </a:r>
            <a:r>
              <a:rPr lang="en-US" dirty="0" smtClean="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The Arrow Program 2/2</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lnSpc>
                <a:spcPct val="120000"/>
              </a:lnSpc>
              <a:spcBef>
                <a:spcPts val="1800"/>
              </a:spcBef>
              <a:buFont typeface="+mj-lt"/>
              <a:buAutoNum type="arabicPeriod"/>
            </a:pPr>
            <a:r>
              <a:rPr lang="en-US" dirty="0" smtClean="0"/>
              <a:t>The </a:t>
            </a:r>
            <a:r>
              <a:rPr lang="en-US" dirty="0"/>
              <a:t>direction of the arrow is a character: U, D, L, or R. </a:t>
            </a:r>
          </a:p>
          <a:p>
            <a:pPr marL="514350" indent="-514350">
              <a:lnSpc>
                <a:spcPct val="120000"/>
              </a:lnSpc>
              <a:spcBef>
                <a:spcPts val="1800"/>
              </a:spcBef>
              <a:buFont typeface="+mj-lt"/>
              <a:buAutoNum type="arabicPeriod"/>
            </a:pPr>
            <a:r>
              <a:rPr lang="en-US" dirty="0"/>
              <a:t>If a different direction than up, down, left or right is specified, a warning message is issued and the user is allowed to specify another direction.</a:t>
            </a:r>
          </a:p>
          <a:p>
            <a:pPr marL="514350" indent="-514350">
              <a:lnSpc>
                <a:spcPct val="120000"/>
              </a:lnSpc>
              <a:spcBef>
                <a:spcPts val="1800"/>
              </a:spcBef>
              <a:buFont typeface="+mj-lt"/>
              <a:buAutoNum type="arabicPeriod"/>
            </a:pPr>
            <a:r>
              <a:rPr lang="en-US" dirty="0"/>
              <a:t>The head width, shaft length, and shaft width are all unsigned odd integers. If an even number is specified, the next smaller odd number is used. </a:t>
            </a:r>
          </a:p>
          <a:p>
            <a:pPr marL="514350" indent="-514350">
              <a:lnSpc>
                <a:spcPct val="120000"/>
              </a:lnSpc>
              <a:spcBef>
                <a:spcPts val="1800"/>
              </a:spcBef>
              <a:buFont typeface="+mj-lt"/>
              <a:buAutoNum type="arabicPeriod"/>
            </a:pPr>
            <a:r>
              <a:rPr lang="en-US" dirty="0"/>
              <a:t>The head width must be greater than or equal to the integer 3.</a:t>
            </a:r>
          </a:p>
          <a:p>
            <a:pPr marL="514350" indent="-514350">
              <a:lnSpc>
                <a:spcPct val="120000"/>
              </a:lnSpc>
              <a:spcBef>
                <a:spcPts val="1800"/>
              </a:spcBef>
              <a:buFont typeface="+mj-lt"/>
              <a:buAutoNum type="arabicPeriod"/>
            </a:pPr>
            <a:r>
              <a:rPr lang="en-US" dirty="0"/>
              <a:t>The width of the head is longer than the width and the length of the shaft.</a:t>
            </a:r>
          </a:p>
          <a:p>
            <a:pPr marL="514350" indent="-514350">
              <a:lnSpc>
                <a:spcPct val="120000"/>
              </a:lnSpc>
              <a:spcBef>
                <a:spcPts val="1800"/>
              </a:spcBef>
              <a:buFont typeface="+mj-lt"/>
              <a:buAutoNum type="arabicPeriod"/>
            </a:pPr>
            <a:r>
              <a:rPr lang="en-US" dirty="0"/>
              <a:t>The length of the shaft is at least as long as the width of the </a:t>
            </a:r>
            <a:r>
              <a:rPr lang="en-US" dirty="0" smtClean="0"/>
              <a:t>shaft.</a:t>
            </a:r>
          </a:p>
          <a:p>
            <a:pPr marL="514350" indent="-514350">
              <a:lnSpc>
                <a:spcPct val="120000"/>
              </a:lnSpc>
              <a:spcBef>
                <a:spcPts val="1800"/>
              </a:spcBef>
              <a:buFont typeface="+mj-lt"/>
              <a:buAutoNum type="arabicPeriod"/>
            </a:pPr>
            <a:r>
              <a:rPr lang="en-US" dirty="0" smtClean="0"/>
              <a:t>The </a:t>
            </a:r>
            <a:r>
              <a:rPr lang="en-US" dirty="0"/>
              <a:t>user should be allowed to repeat displaying the arrow as much as they want.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755</Words>
  <Application>Microsoft Office PowerPoint</Application>
  <PresentationFormat>On-screen Show (4:3)</PresentationFormat>
  <Paragraphs>54</Paragraphs>
  <Slides>13</Slides>
  <Notes>2</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Office Theme</vt:lpstr>
      <vt:lpstr>1_Default Design</vt:lpstr>
      <vt:lpstr>Review</vt:lpstr>
      <vt:lpstr>Classification of Data Types</vt:lpstr>
      <vt:lpstr>Control Structures</vt:lpstr>
      <vt:lpstr>Example: Salary Calculator</vt:lpstr>
      <vt:lpstr>Example: Salary Calculator</vt:lpstr>
      <vt:lpstr>Example: Simple Arrow</vt:lpstr>
      <vt:lpstr>Example: Displaying an Arrow</vt:lpstr>
      <vt:lpstr>Example: The Arrow Program 1/2</vt:lpstr>
      <vt:lpstr>Example: The Arrow Program 2/2</vt:lpstr>
      <vt:lpstr>Structuring Data</vt:lpstr>
      <vt:lpstr>Example: Display Input in Reverse</vt:lpstr>
      <vt:lpstr>Example: CD Collection</vt:lpstr>
      <vt:lpstr>Slide 13</vt:lpstr>
    </vt:vector>
  </TitlesOfParts>
  <Company>Ashland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dc:title>
  <dc:creator>Administrator</dc:creator>
  <cp:lastModifiedBy>Administrator</cp:lastModifiedBy>
  <cp:revision>8</cp:revision>
  <dcterms:created xsi:type="dcterms:W3CDTF">2011-08-23T15:12:27Z</dcterms:created>
  <dcterms:modified xsi:type="dcterms:W3CDTF">2011-08-24T12:52:38Z</dcterms:modified>
</cp:coreProperties>
</file>