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 id="2147483665" r:id="rId2"/>
  </p:sldMasterIdLst>
  <p:notesMasterIdLst>
    <p:notesMasterId r:id="rId69"/>
  </p:notesMasterIdLst>
  <p:sldIdLst>
    <p:sldId id="258" r:id="rId3"/>
    <p:sldId id="309" r:id="rId4"/>
    <p:sldId id="311" r:id="rId5"/>
    <p:sldId id="378" r:id="rId6"/>
    <p:sldId id="313" r:id="rId7"/>
    <p:sldId id="375" r:id="rId8"/>
    <p:sldId id="315" r:id="rId9"/>
    <p:sldId id="376" r:id="rId10"/>
    <p:sldId id="317" r:id="rId11"/>
    <p:sldId id="319" r:id="rId12"/>
    <p:sldId id="320" r:id="rId13"/>
    <p:sldId id="276" r:id="rId14"/>
    <p:sldId id="277" r:id="rId15"/>
    <p:sldId id="326" r:id="rId16"/>
    <p:sldId id="379" r:id="rId17"/>
    <p:sldId id="280" r:id="rId18"/>
    <p:sldId id="380" r:id="rId19"/>
    <p:sldId id="381" r:id="rId20"/>
    <p:sldId id="281" r:id="rId21"/>
    <p:sldId id="434" r:id="rId22"/>
    <p:sldId id="435" r:id="rId23"/>
    <p:sldId id="437" r:id="rId24"/>
    <p:sldId id="283" r:id="rId25"/>
    <p:sldId id="382" r:id="rId26"/>
    <p:sldId id="383" r:id="rId27"/>
    <p:sldId id="384" r:id="rId28"/>
    <p:sldId id="385" r:id="rId29"/>
    <p:sldId id="386" r:id="rId30"/>
    <p:sldId id="387" r:id="rId31"/>
    <p:sldId id="388" r:id="rId32"/>
    <p:sldId id="389" r:id="rId33"/>
    <p:sldId id="390" r:id="rId34"/>
    <p:sldId id="391" r:id="rId35"/>
    <p:sldId id="392" r:id="rId36"/>
    <p:sldId id="394" r:id="rId37"/>
    <p:sldId id="395" r:id="rId38"/>
    <p:sldId id="396" r:id="rId39"/>
    <p:sldId id="397" r:id="rId40"/>
    <p:sldId id="398" r:id="rId41"/>
    <p:sldId id="399" r:id="rId42"/>
    <p:sldId id="400" r:id="rId43"/>
    <p:sldId id="401" r:id="rId44"/>
    <p:sldId id="439" r:id="rId45"/>
    <p:sldId id="438" r:id="rId46"/>
    <p:sldId id="405" r:id="rId47"/>
    <p:sldId id="406" r:id="rId48"/>
    <p:sldId id="407" r:id="rId49"/>
    <p:sldId id="408" r:id="rId50"/>
    <p:sldId id="409" r:id="rId51"/>
    <p:sldId id="410" r:id="rId52"/>
    <p:sldId id="411" r:id="rId53"/>
    <p:sldId id="412" r:id="rId54"/>
    <p:sldId id="413" r:id="rId55"/>
    <p:sldId id="414" r:id="rId56"/>
    <p:sldId id="415" r:id="rId57"/>
    <p:sldId id="416" r:id="rId58"/>
    <p:sldId id="417" r:id="rId59"/>
    <p:sldId id="418" r:id="rId60"/>
    <p:sldId id="419" r:id="rId61"/>
    <p:sldId id="421" r:id="rId62"/>
    <p:sldId id="440" r:id="rId63"/>
    <p:sldId id="441" r:id="rId64"/>
    <p:sldId id="423" r:id="rId65"/>
    <p:sldId id="428" r:id="rId66"/>
    <p:sldId id="431" r:id="rId67"/>
    <p:sldId id="433" r:id="rId6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990033"/>
    <a:srgbClr val="CC0000"/>
    <a:srgbClr val="FFFFFF"/>
    <a:srgbClr val="EAEAEA"/>
    <a:srgbClr val="77777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89613" autoAdjust="0"/>
  </p:normalViewPr>
  <p:slideViewPr>
    <p:cSldViewPr>
      <p:cViewPr varScale="1">
        <p:scale>
          <a:sx n="66" d="100"/>
          <a:sy n="66" d="100"/>
        </p:scale>
        <p:origin x="-64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1A8FD42E-2B9B-443B-A78E-9F9EA91D13D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66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7AF89738-30E8-42FF-A454-EDBCE87073B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C2FBF8BD-A9FB-41F0-80B7-BC6FE1CFED2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4E4E8BA2-5F39-4481-9218-1066FC892CD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3902D700-D333-4169-A86D-65435E8C3FB7}"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135B3242-BBB7-4821-BD19-07C29E9E40C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defRPr/>
            </a:pPr>
            <a:fld id="{93C71123-10EC-4171-8C4E-C27CCF4CFEC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8" name="Slide Number Placeholder 5"/>
          <p:cNvSpPr>
            <a:spLocks noGrp="1"/>
          </p:cNvSpPr>
          <p:nvPr>
            <p:ph type="sldNum" sz="quarter" idx="11"/>
          </p:nvPr>
        </p:nvSpPr>
        <p:spPr/>
        <p:txBody>
          <a:bodyPr/>
          <a:lstStyle>
            <a:lvl1pPr>
              <a:defRPr/>
            </a:lvl1pPr>
          </a:lstStyle>
          <a:p>
            <a:pPr>
              <a:defRPr/>
            </a:pPr>
            <a:fld id="{C59E4A99-1B06-4990-B850-4A6B058B4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4" name="Slide Number Placeholder 5"/>
          <p:cNvSpPr>
            <a:spLocks noGrp="1"/>
          </p:cNvSpPr>
          <p:nvPr>
            <p:ph type="sldNum" sz="quarter" idx="11"/>
          </p:nvPr>
        </p:nvSpPr>
        <p:spPr/>
        <p:txBody>
          <a:bodyPr/>
          <a:lstStyle>
            <a:lvl1pPr>
              <a:defRPr/>
            </a:lvl1pPr>
          </a:lstStyle>
          <a:p>
            <a:pPr>
              <a:defRPr/>
            </a:pPr>
            <a:fld id="{03662006-B179-4A07-BF62-EBF8D6AAF77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3" name="Slide Number Placeholder 5"/>
          <p:cNvSpPr>
            <a:spLocks noGrp="1"/>
          </p:cNvSpPr>
          <p:nvPr>
            <p:ph type="sldNum" sz="quarter" idx="11"/>
          </p:nvPr>
        </p:nvSpPr>
        <p:spPr/>
        <p:txBody>
          <a:bodyPr/>
          <a:lstStyle>
            <a:lvl1pPr>
              <a:defRPr/>
            </a:lvl1pPr>
          </a:lstStyle>
          <a:p>
            <a:pPr>
              <a:defRPr/>
            </a:pPr>
            <a:fld id="{B2917874-2375-432E-9C77-D308CD94BA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defRPr/>
            </a:pPr>
            <a:fld id="{8EC6EA5C-4153-404E-BA68-576DCA022E9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defRPr/>
            </a:pPr>
            <a:fld id="{02310CF4-8275-43EE-8AB8-0552780AC19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3">
            <a:duotone>
              <a:schemeClr val="bg2">
                <a:shade val="45000"/>
                <a:satMod val="135000"/>
              </a:schemeClr>
              <a:prstClr val="white"/>
            </a:duotone>
            <a:lum bright="16000"/>
          </a:blip>
          <a:srcRect t="5253" r="6667" b="21206"/>
          <a:stretch>
            <a:fillRect/>
          </a:stretch>
        </p:blipFill>
        <p:spPr bwMode="auto">
          <a:xfrm>
            <a:off x="6349" y="6350"/>
            <a:ext cx="9144001" cy="6858000"/>
          </a:xfrm>
          <a:prstGeom prst="rect">
            <a:avLst/>
          </a:prstGeom>
          <a:noFill/>
          <a:ln w="9525">
            <a:noFill/>
            <a:miter lim="800000"/>
            <a:headEnd/>
            <a:tailEnd/>
          </a:ln>
          <a:effectLst/>
        </p:spPr>
      </p:pic>
      <p:sp>
        <p:nvSpPr>
          <p:cNvPr id="7" name="Round Single Corner Rectangle 6"/>
          <p:cNvSpPr/>
          <p:nvPr/>
        </p:nvSpPr>
        <p:spPr>
          <a:xfrm>
            <a:off x="0" y="6400800"/>
            <a:ext cx="8305800" cy="457200"/>
          </a:xfrm>
          <a:prstGeom prst="round1Rect">
            <a:avLst/>
          </a:prstGeom>
          <a:solidFill>
            <a:srgbClr val="588528"/>
          </a:solidFill>
          <a:ln>
            <a:solidFill>
              <a:srgbClr val="5885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a:p>
        </p:txBody>
      </p:sp>
      <p:cxnSp>
        <p:nvCxnSpPr>
          <p:cNvPr id="9" name="Straight Connector 8"/>
          <p:cNvCxnSpPr/>
          <p:nvPr/>
        </p:nvCxnSpPr>
        <p:spPr>
          <a:xfrm>
            <a:off x="0" y="1143000"/>
            <a:ext cx="8305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0" y="1219200"/>
            <a:ext cx="86868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a:solidFill>
                  <a:schemeClr val="bg1"/>
                </a:solidFill>
                <a:latin typeface="+mn-lt"/>
                <a:cs typeface="+mn-cs"/>
              </a:defRPr>
            </a:lvl1pPr>
          </a:lstStyle>
          <a:p>
            <a:pPr>
              <a:defRPr/>
            </a:pPr>
            <a:r>
              <a:rPr lang="en-US"/>
              <a:t>New Perspectives on HTML and XHTML, Comprehensive</a:t>
            </a:r>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a:latin typeface="+mn-lt"/>
                <a:cs typeface="+mn-cs"/>
              </a:defRPr>
            </a:lvl1pPr>
          </a:lstStyle>
          <a:p>
            <a:pPr>
              <a:defRPr/>
            </a:pPr>
            <a:fld id="{F5C3C130-9709-4482-9E8D-891EF8EF02AD}" type="slidenum">
              <a:rPr lang="en-US"/>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b="1">
                <a:solidFill>
                  <a:schemeClr val="bg1"/>
                </a:solidFill>
                <a:cs typeface="+mn-cs"/>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b="1">
                <a:solidFill>
                  <a:schemeClr val="bg1"/>
                </a:solidFill>
                <a:cs typeface="+mn-cs"/>
              </a:rPr>
              <a:t>XP</a:t>
            </a:r>
          </a:p>
        </p:txBody>
      </p:sp>
      <p:sp>
        <p:nvSpPr>
          <p:cNvPr id="15" name="Text Box 8"/>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b="1">
                <a:solidFill>
                  <a:schemeClr val="bg1"/>
                </a:solidFill>
                <a:cs typeface="+mn-cs"/>
              </a:rPr>
              <a:t>XP</a:t>
            </a:r>
          </a:p>
        </p:txBody>
      </p:sp>
      <p:sp>
        <p:nvSpPr>
          <p:cNvPr id="16" name="Text Box 12"/>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b="1">
                <a:solidFill>
                  <a:schemeClr val="bg1"/>
                </a:solidFill>
                <a:cs typeface="+mn-cs"/>
              </a:rPr>
              <a:t>XP</a:t>
            </a:r>
          </a:p>
        </p:txBody>
      </p:sp>
      <p:pic>
        <p:nvPicPr>
          <p:cNvPr id="1037" name="Picture 4"/>
          <p:cNvPicPr>
            <a:picLocks noChangeAspect="1" noChangeArrowheads="1"/>
          </p:cNvPicPr>
          <p:nvPr/>
        </p:nvPicPr>
        <p:blipFill>
          <a:blip r:embed="rId14">
            <a:clrChange>
              <a:clrFrom>
                <a:srgbClr val="FEFFFF"/>
              </a:clrFrom>
              <a:clrTo>
                <a:srgbClr val="FEFFFF">
                  <a:alpha val="0"/>
                </a:srgbClr>
              </a:clrTo>
            </a:clrChange>
          </a:blip>
          <a:srcRect r="85124"/>
          <a:stretch>
            <a:fillRect/>
          </a:stretch>
        </p:blipFill>
        <p:spPr bwMode="auto">
          <a:xfrm>
            <a:off x="8686800" y="2590800"/>
            <a:ext cx="457200" cy="3073400"/>
          </a:xfrm>
          <a:prstGeom prst="rect">
            <a:avLst/>
          </a:prstGeom>
          <a:noFill/>
          <a:ln w="9525">
            <a:noFill/>
            <a:miter lim="800000"/>
            <a:headEnd/>
            <a:tailEnd/>
          </a:ln>
        </p:spPr>
      </p:pic>
      <p:sp>
        <p:nvSpPr>
          <p:cNvPr id="17" name="Text Box 12"/>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b="1">
                <a:solidFill>
                  <a:schemeClr val="bg1"/>
                </a:solidFill>
                <a:cs typeface="+mn-cs"/>
              </a:rPr>
              <a:t>XP</a:t>
            </a:r>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4" r:id="rId3"/>
    <p:sldLayoutId id="2147483673" r:id="rId4"/>
    <p:sldLayoutId id="2147483672" r:id="rId5"/>
    <p:sldLayoutId id="2147483671" r:id="rId6"/>
    <p:sldLayoutId id="2147483670" r:id="rId7"/>
    <p:sldLayoutId id="2147483669" r:id="rId8"/>
    <p:sldLayoutId id="2147483668" r:id="rId9"/>
    <p:sldLayoutId id="2147483667" r:id="rId10"/>
    <p:sldLayoutId id="2147483666" r:id="rId11"/>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cs typeface="Arial" charset="0"/>
        </a:defRPr>
      </a:lvl2pPr>
      <a:lvl3pPr algn="l" rtl="0" eaLnBrk="0" fontAlgn="base" hangingPunct="0">
        <a:spcBef>
          <a:spcPct val="0"/>
        </a:spcBef>
        <a:spcAft>
          <a:spcPct val="0"/>
        </a:spcAft>
        <a:defRPr sz="4400">
          <a:solidFill>
            <a:schemeClr val="tx1"/>
          </a:solidFill>
          <a:latin typeface="Calibri" pitchFamily="34" charset="0"/>
          <a:cs typeface="Arial" charset="0"/>
        </a:defRPr>
      </a:lvl3pPr>
      <a:lvl4pPr algn="l" rtl="0" eaLnBrk="0" fontAlgn="base" hangingPunct="0">
        <a:spcBef>
          <a:spcPct val="0"/>
        </a:spcBef>
        <a:spcAft>
          <a:spcPct val="0"/>
        </a:spcAft>
        <a:defRPr sz="4400">
          <a:solidFill>
            <a:schemeClr val="tx1"/>
          </a:solidFill>
          <a:latin typeface="Calibri" pitchFamily="34" charset="0"/>
          <a:cs typeface="Arial" charset="0"/>
        </a:defRPr>
      </a:lvl4pPr>
      <a:lvl5pPr algn="l" rtl="0" eaLnBrk="0" fontAlgn="base" hangingPunct="0">
        <a:spcBef>
          <a:spcPct val="0"/>
        </a:spcBef>
        <a:spcAft>
          <a:spcPct val="0"/>
        </a:spcAft>
        <a:defRPr sz="4400">
          <a:solidFill>
            <a:schemeClr val="tx1"/>
          </a:solidFill>
          <a:latin typeface="Calibri" pitchFamily="34" charset="0"/>
          <a:cs typeface="Arial" charset="0"/>
        </a:defRPr>
      </a:lvl5pPr>
      <a:lvl6pPr marL="457200" algn="l" rtl="0" fontAlgn="base">
        <a:spcBef>
          <a:spcPct val="0"/>
        </a:spcBef>
        <a:spcAft>
          <a:spcPct val="0"/>
        </a:spcAft>
        <a:defRPr sz="4400">
          <a:solidFill>
            <a:schemeClr val="tx1"/>
          </a:solidFill>
          <a:latin typeface="Calibri" pitchFamily="34" charset="0"/>
          <a:cs typeface="Arial" charset="0"/>
        </a:defRPr>
      </a:lvl6pPr>
      <a:lvl7pPr marL="914400" algn="l" rtl="0" fontAlgn="base">
        <a:spcBef>
          <a:spcPct val="0"/>
        </a:spcBef>
        <a:spcAft>
          <a:spcPct val="0"/>
        </a:spcAft>
        <a:defRPr sz="4400">
          <a:solidFill>
            <a:schemeClr val="tx1"/>
          </a:solidFill>
          <a:latin typeface="Calibri" pitchFamily="34" charset="0"/>
          <a:cs typeface="Arial" charset="0"/>
        </a:defRPr>
      </a:lvl7pPr>
      <a:lvl8pPr marL="1371600" algn="l" rtl="0" fontAlgn="base">
        <a:spcBef>
          <a:spcPct val="0"/>
        </a:spcBef>
        <a:spcAft>
          <a:spcPct val="0"/>
        </a:spcAft>
        <a:defRPr sz="4400">
          <a:solidFill>
            <a:schemeClr val="tx1"/>
          </a:solidFill>
          <a:latin typeface="Calibri" pitchFamily="34" charset="0"/>
          <a:cs typeface="Arial" charset="0"/>
        </a:defRPr>
      </a:lvl8pPr>
      <a:lvl9pPr marL="1828800" algn="l" rtl="0" fontAlgn="base">
        <a:spcBef>
          <a:spcPct val="0"/>
        </a:spcBef>
        <a:spcAft>
          <a:spcPct val="0"/>
        </a:spcAft>
        <a:defRPr sz="4400">
          <a:solidFill>
            <a:schemeClr val="tx1"/>
          </a:solidFill>
          <a:latin typeface="Calibri" pitchFamily="34" charset="0"/>
          <a:cs typeface="Arial"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 name="Picture 3"/>
          <p:cNvPicPr>
            <a:picLocks noChangeAspect="1" noChangeArrowheads="1"/>
          </p:cNvPicPr>
          <p:nvPr/>
        </p:nvPicPr>
        <p:blipFill>
          <a:blip r:embed="rId13">
            <a:duotone>
              <a:schemeClr val="bg2">
                <a:shade val="45000"/>
                <a:satMod val="135000"/>
              </a:schemeClr>
              <a:prstClr val="white"/>
            </a:duotone>
            <a:lum bright="16000"/>
          </a:blip>
          <a:srcRect t="5253" r="6667" b="21206"/>
          <a:stretch>
            <a:fillRect/>
          </a:stretch>
        </p:blipFill>
        <p:spPr bwMode="auto">
          <a:xfrm>
            <a:off x="6349" y="6350"/>
            <a:ext cx="9144001" cy="6858000"/>
          </a:xfrm>
          <a:prstGeom prst="rect">
            <a:avLst/>
          </a:prstGeom>
          <a:noFill/>
          <a:ln w="9525">
            <a:noFill/>
            <a:miter lim="800000"/>
            <a:headEnd/>
            <a:tailEnd/>
          </a:ln>
          <a:effectLst/>
        </p:spPr>
      </p:pic>
      <p:sp>
        <p:nvSpPr>
          <p:cNvPr id="19" name="Round Single Corner Rectangle 3"/>
          <p:cNvSpPr/>
          <p:nvPr/>
        </p:nvSpPr>
        <p:spPr>
          <a:xfrm flipH="1">
            <a:off x="4876800" y="6324600"/>
            <a:ext cx="4267200" cy="533400"/>
          </a:xfrm>
          <a:prstGeom prst="round1Rect">
            <a:avLst/>
          </a:prstGeom>
          <a:solidFill>
            <a:srgbClr val="588528"/>
          </a:solidFill>
          <a:ln>
            <a:solidFill>
              <a:srgbClr val="5885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a:p>
        </p:txBody>
      </p:sp>
      <p:pic>
        <p:nvPicPr>
          <p:cNvPr id="13316" name="Picture 6"/>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152400" y="6324600"/>
            <a:ext cx="1447800" cy="179388"/>
          </a:xfrm>
          <a:prstGeom prst="rect">
            <a:avLst/>
          </a:prstGeom>
          <a:noFill/>
          <a:ln w="9525">
            <a:noFill/>
            <a:miter lim="800000"/>
            <a:headEnd/>
            <a:tailEnd/>
          </a:ln>
        </p:spPr>
      </p:pic>
      <p:pic>
        <p:nvPicPr>
          <p:cNvPr id="13317" name="Picture 2"/>
          <p:cNvPicPr>
            <a:picLocks noChangeAspect="1" noChangeArrowheads="1"/>
          </p:cNvPicPr>
          <p:nvPr/>
        </p:nvPicPr>
        <p:blipFill>
          <a:blip r:embed="rId15">
            <a:clrChange>
              <a:clrFrom>
                <a:srgbClr val="FFFFFF"/>
              </a:clrFrom>
              <a:clrTo>
                <a:srgbClr val="FFFFFF">
                  <a:alpha val="0"/>
                </a:srgbClr>
              </a:clrTo>
            </a:clrChange>
          </a:blip>
          <a:srcRect/>
          <a:stretch>
            <a:fillRect/>
          </a:stretch>
        </p:blipFill>
        <p:spPr bwMode="auto">
          <a:xfrm>
            <a:off x="5791200" y="381000"/>
            <a:ext cx="3187700" cy="579438"/>
          </a:xfrm>
          <a:prstGeom prst="rect">
            <a:avLst/>
          </a:prstGeom>
          <a:noFill/>
          <a:ln w="9525">
            <a:noFill/>
            <a:miter lim="800000"/>
            <a:headEnd/>
            <a:tailEnd/>
          </a:ln>
        </p:spPr>
      </p:pic>
      <p:pic>
        <p:nvPicPr>
          <p:cNvPr id="13318" name="Picture 3"/>
          <p:cNvPicPr>
            <a:picLocks noChangeAspect="1" noChangeArrowheads="1"/>
          </p:cNvPicPr>
          <p:nvPr/>
        </p:nvPicPr>
        <p:blipFill>
          <a:blip r:embed="rId16">
            <a:clrChange>
              <a:clrFrom>
                <a:srgbClr val="FEFEFE"/>
              </a:clrFrom>
              <a:clrTo>
                <a:srgbClr val="FEFEFE">
                  <a:alpha val="0"/>
                </a:srgbClr>
              </a:clrTo>
            </a:clrChange>
          </a:blip>
          <a:srcRect l="30302"/>
          <a:stretch>
            <a:fillRect/>
          </a:stretch>
        </p:blipFill>
        <p:spPr bwMode="auto">
          <a:xfrm>
            <a:off x="0" y="1219200"/>
            <a:ext cx="1752600" cy="4686300"/>
          </a:xfrm>
          <a:prstGeom prst="rect">
            <a:avLst/>
          </a:prstGeom>
          <a:noFill/>
          <a:ln w="9525">
            <a:noFill/>
            <a:miter lim="800000"/>
            <a:headEnd/>
            <a:tailEnd/>
          </a:ln>
        </p:spPr>
      </p:pic>
      <p:pic>
        <p:nvPicPr>
          <p:cNvPr id="13319" name="Picture 4"/>
          <p:cNvPicPr>
            <a:picLocks noChangeAspect="1" noChangeArrowheads="1"/>
          </p:cNvPicPr>
          <p:nvPr/>
        </p:nvPicPr>
        <p:blipFill>
          <a:blip r:embed="rId17">
            <a:clrChange>
              <a:clrFrom>
                <a:srgbClr val="FEFFFD"/>
              </a:clrFrom>
              <a:clrTo>
                <a:srgbClr val="FEFFFD">
                  <a:alpha val="0"/>
                </a:srgbClr>
              </a:clrTo>
            </a:clrChange>
          </a:blip>
          <a:srcRect r="25620"/>
          <a:stretch>
            <a:fillRect/>
          </a:stretch>
        </p:blipFill>
        <p:spPr bwMode="auto">
          <a:xfrm>
            <a:off x="6858000" y="2286000"/>
            <a:ext cx="2286000" cy="3073400"/>
          </a:xfrm>
          <a:prstGeom prst="rect">
            <a:avLst/>
          </a:prstGeom>
          <a:noFill/>
          <a:ln w="9525">
            <a:noFill/>
            <a:miter lim="800000"/>
            <a:headEnd/>
            <a:tailEnd/>
          </a:ln>
        </p:spPr>
      </p:pic>
      <p:sp>
        <p:nvSpPr>
          <p:cNvPr id="13320" name="Title Placeholder 1"/>
          <p:cNvSpPr>
            <a:spLocks noGrp="1"/>
          </p:cNvSpPr>
          <p:nvPr>
            <p:ph type="title"/>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21" name="Text Placeholder 2"/>
          <p:cNvSpPr>
            <a:spLocks noGrp="1"/>
          </p:cNvSpPr>
          <p:nvPr>
            <p:ph type="body" idx="1"/>
          </p:nvPr>
        </p:nvSpPr>
        <p:spPr bwMode="auto">
          <a:xfrm>
            <a:off x="0" y="1219200"/>
            <a:ext cx="86868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eaLnBrk="0" fontAlgn="base" hangingPunct="0">
        <a:spcBef>
          <a:spcPct val="0"/>
        </a:spcBef>
        <a:spcAft>
          <a:spcPct val="0"/>
        </a:spcAft>
        <a:defRPr sz="4400">
          <a:solidFill>
            <a:schemeClr val="tx1"/>
          </a:solidFill>
          <a:latin typeface="Calibri" pitchFamily="34" charset="0"/>
        </a:defRPr>
      </a:lvl6pPr>
      <a:lvl7pPr marL="914400" algn="l" rtl="0" eaLnBrk="0" fontAlgn="base" hangingPunct="0">
        <a:spcBef>
          <a:spcPct val="0"/>
        </a:spcBef>
        <a:spcAft>
          <a:spcPct val="0"/>
        </a:spcAft>
        <a:defRPr sz="4400">
          <a:solidFill>
            <a:schemeClr val="tx1"/>
          </a:solidFill>
          <a:latin typeface="Calibri" pitchFamily="34" charset="0"/>
        </a:defRPr>
      </a:lvl7pPr>
      <a:lvl8pPr marL="1371600" algn="l" rtl="0" eaLnBrk="0" fontAlgn="base" hangingPunct="0">
        <a:spcBef>
          <a:spcPct val="0"/>
        </a:spcBef>
        <a:spcAft>
          <a:spcPct val="0"/>
        </a:spcAft>
        <a:defRPr sz="4400">
          <a:solidFill>
            <a:schemeClr val="tx1"/>
          </a:solidFill>
          <a:latin typeface="Calibri" pitchFamily="34" charset="0"/>
        </a:defRPr>
      </a:lvl8pPr>
      <a:lvl9pPr marL="1828800" algn="l"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Grp="1" noChangeArrowheads="1"/>
          </p:cNvSpPr>
          <p:nvPr>
            <p:ph type="ctrTitle" idx="4294967295"/>
          </p:nvPr>
        </p:nvSpPr>
        <p:spPr>
          <a:xfrm>
            <a:off x="1676400" y="2438400"/>
            <a:ext cx="5029200" cy="1524000"/>
          </a:xfrm>
        </p:spPr>
        <p:txBody>
          <a:bodyPr/>
          <a:lstStyle/>
          <a:p>
            <a:pPr algn="ctr" eaLnBrk="1" hangingPunct="1"/>
            <a:r>
              <a:rPr lang="en-US" smtClean="0"/>
              <a:t>Tutorial 2</a:t>
            </a:r>
            <a:br>
              <a:rPr lang="en-US" smtClean="0"/>
            </a:br>
            <a:r>
              <a:rPr lang="en-US" smtClean="0"/>
              <a:t/>
            </a:r>
            <a:br>
              <a:rPr lang="en-US" smtClean="0"/>
            </a:br>
            <a:r>
              <a:rPr lang="en-US" smtClean="0"/>
              <a:t>Developing a Basic Web Site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normAutofit fontScale="90000"/>
          </a:bodyPr>
          <a:lstStyle/>
          <a:p>
            <a:pPr eaLnBrk="1" hangingPunct="1"/>
            <a:r>
              <a:rPr lang="en-US" dirty="0" smtClean="0"/>
              <a:t>Web Site with No Coherent Structure</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BB4152D2-4F6E-4D5F-88ED-7C380F77AB44}" type="slidenum">
              <a:rPr lang="en-US"/>
              <a:pPr>
                <a:defRPr/>
              </a:pPr>
              <a:t>10</a:t>
            </a:fld>
            <a:endParaRPr lang="en-US"/>
          </a:p>
        </p:txBody>
      </p:sp>
      <p:sp>
        <p:nvSpPr>
          <p:cNvPr id="7" name="Content Placeholder 6"/>
          <p:cNvSpPr>
            <a:spLocks noGrp="1"/>
          </p:cNvSpPr>
          <p:nvPr>
            <p:ph sz="half" idx="1"/>
          </p:nvPr>
        </p:nvSpPr>
        <p:spPr/>
        <p:txBody>
          <a:bodyPr/>
          <a:lstStyle/>
          <a:p>
            <a:r>
              <a:rPr lang="en-US" dirty="0" smtClean="0"/>
              <a:t>Unstructured Web sites</a:t>
            </a:r>
          </a:p>
          <a:p>
            <a:pPr>
              <a:spcBef>
                <a:spcPts val="2400"/>
              </a:spcBef>
            </a:pPr>
            <a:r>
              <a:rPr lang="en-US" dirty="0" smtClean="0"/>
              <a:t>Difficult and frustrating to use</a:t>
            </a:r>
          </a:p>
          <a:p>
            <a:pPr>
              <a:spcBef>
                <a:spcPts val="2400"/>
              </a:spcBef>
            </a:pPr>
            <a:r>
              <a:rPr lang="en-US" dirty="0" smtClean="0"/>
              <a:t>Confusing</a:t>
            </a:r>
          </a:p>
          <a:p>
            <a:pPr>
              <a:spcBef>
                <a:spcPts val="2400"/>
              </a:spcBef>
            </a:pPr>
            <a:r>
              <a:rPr lang="en-US" dirty="0" smtClean="0"/>
              <a:t>Content and scope are not clear</a:t>
            </a:r>
          </a:p>
          <a:p>
            <a:pPr>
              <a:spcBef>
                <a:spcPts val="2400"/>
              </a:spcBef>
            </a:pPr>
            <a:r>
              <a:rPr lang="en-US" dirty="0" smtClean="0">
                <a:solidFill>
                  <a:srgbClr val="FF0000"/>
                </a:solidFill>
              </a:rPr>
              <a:t>Avoid!</a:t>
            </a:r>
          </a:p>
        </p:txBody>
      </p:sp>
      <p:pic>
        <p:nvPicPr>
          <p:cNvPr id="8" name="Picture 2"/>
          <p:cNvPicPr>
            <a:picLocks noGrp="1" noChangeAspect="1" noChangeArrowheads="1"/>
          </p:cNvPicPr>
          <p:nvPr>
            <p:ph sz="half" idx="2"/>
          </p:nvPr>
        </p:nvPicPr>
        <p:blipFill>
          <a:blip r:embed="rId2"/>
          <a:stretch>
            <a:fillRect/>
          </a:stretch>
        </p:blipFill>
        <p:spPr>
          <a:xfrm>
            <a:off x="4419600" y="2247870"/>
            <a:ext cx="4267200" cy="284962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smtClean="0"/>
              <a:t>Protected Structures</a:t>
            </a:r>
          </a:p>
        </p:txBody>
      </p:sp>
      <p:sp>
        <p:nvSpPr>
          <p:cNvPr id="37890" name="Content Placeholder 2"/>
          <p:cNvSpPr>
            <a:spLocks noGrp="1"/>
          </p:cNvSpPr>
          <p:nvPr>
            <p:ph sz="half" idx="1"/>
          </p:nvPr>
        </p:nvSpPr>
        <p:spPr/>
        <p:txBody>
          <a:bodyPr/>
          <a:lstStyle/>
          <a:p>
            <a:pPr eaLnBrk="1" hangingPunct="1"/>
            <a:r>
              <a:rPr lang="en-US" dirty="0" smtClean="0"/>
              <a:t>Sections of most commercial Web sites are off-limits except to subscribers and registered customers</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B640317C-AF29-4348-9A74-146CEA6FD16F}" type="slidenum">
              <a:rPr lang="en-US"/>
              <a:pPr>
                <a:defRPr/>
              </a:pPr>
              <a:t>11</a:t>
            </a:fld>
            <a:endParaRPr lang="en-US"/>
          </a:p>
        </p:txBody>
      </p:sp>
      <p:pic>
        <p:nvPicPr>
          <p:cNvPr id="8" name="Picture 2"/>
          <p:cNvPicPr>
            <a:picLocks noGrp="1" noChangeAspect="1" noChangeArrowheads="1"/>
          </p:cNvPicPr>
          <p:nvPr>
            <p:ph sz="half" idx="2"/>
          </p:nvPr>
        </p:nvPicPr>
        <p:blipFill>
          <a:blip r:embed="rId2"/>
          <a:srcRect/>
          <a:stretch>
            <a:fillRect/>
          </a:stretch>
        </p:blipFill>
        <p:spPr bwMode="auto">
          <a:xfrm>
            <a:off x="4419600" y="2323580"/>
            <a:ext cx="4267200" cy="26982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smtClean="0"/>
              <a:t>Creating a Hypertext Link</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CF1402F-8995-4FCD-83C3-7315A4458753}" type="slidenum">
              <a:rPr lang="en-US"/>
              <a:pPr>
                <a:defRPr/>
              </a:pPr>
              <a:t>12</a:t>
            </a:fld>
            <a:endParaRPr lang="en-US"/>
          </a:p>
        </p:txBody>
      </p:sp>
      <p:sp>
        <p:nvSpPr>
          <p:cNvPr id="8" name="Content Placeholder 7"/>
          <p:cNvSpPr>
            <a:spLocks noGrp="1"/>
          </p:cNvSpPr>
          <p:nvPr>
            <p:ph sz="half" idx="1"/>
          </p:nvPr>
        </p:nvSpPr>
        <p:spPr/>
        <p:txBody>
          <a:bodyPr>
            <a:normAutofit/>
          </a:bodyPr>
          <a:lstStyle/>
          <a:p>
            <a:r>
              <a:rPr lang="en-US" dirty="0" smtClean="0"/>
              <a:t>A user can select a </a:t>
            </a:r>
            <a:r>
              <a:rPr lang="en-US" b="1" dirty="0" smtClean="0">
                <a:solidFill>
                  <a:srgbClr val="777777"/>
                </a:solidFill>
              </a:rPr>
              <a:t>link</a:t>
            </a:r>
            <a:r>
              <a:rPr lang="en-US" dirty="0" smtClean="0"/>
              <a:t> in a Web page, usually by clicking it with a mouse, to view another topic or document, often called the </a:t>
            </a:r>
            <a:r>
              <a:rPr lang="en-US" b="1" dirty="0" smtClean="0">
                <a:solidFill>
                  <a:srgbClr val="777777"/>
                </a:solidFill>
              </a:rPr>
              <a:t>link’s destination or target</a:t>
            </a:r>
            <a:r>
              <a:rPr lang="en-US" dirty="0" smtClean="0"/>
              <a:t>.</a:t>
            </a:r>
          </a:p>
          <a:p>
            <a:pPr>
              <a:spcBef>
                <a:spcPts val="2400"/>
              </a:spcBef>
            </a:pPr>
            <a:r>
              <a:rPr lang="en-US" dirty="0" smtClean="0"/>
              <a:t>The part of the page that users click is usually called a </a:t>
            </a:r>
            <a:r>
              <a:rPr lang="en-US" b="1" dirty="0" smtClean="0">
                <a:solidFill>
                  <a:srgbClr val="777777"/>
                </a:solidFill>
              </a:rPr>
              <a:t>link’s label</a:t>
            </a:r>
            <a:r>
              <a:rPr lang="en-US" dirty="0" smtClean="0"/>
              <a:t>.</a:t>
            </a:r>
          </a:p>
        </p:txBody>
      </p:sp>
      <p:pic>
        <p:nvPicPr>
          <p:cNvPr id="9" name="Picture 7"/>
          <p:cNvPicPr>
            <a:picLocks noGrp="1" noChangeAspect="1" noChangeArrowheads="1"/>
          </p:cNvPicPr>
          <p:nvPr>
            <p:ph sz="half" idx="2"/>
          </p:nvPr>
        </p:nvPicPr>
        <p:blipFill>
          <a:blip r:embed="rId2"/>
          <a:stretch>
            <a:fillRect/>
          </a:stretch>
        </p:blipFill>
        <p:spPr>
          <a:xfrm>
            <a:off x="4581525" y="2091531"/>
            <a:ext cx="3943350" cy="31623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pPr eaLnBrk="1" hangingPunct="1"/>
            <a:r>
              <a:rPr lang="en-US" smtClean="0"/>
              <a:t>Creating a Hypertext Link</a:t>
            </a:r>
          </a:p>
        </p:txBody>
      </p:sp>
      <p:sp>
        <p:nvSpPr>
          <p:cNvPr id="39938" name="Rectangle 3"/>
          <p:cNvSpPr>
            <a:spLocks noGrp="1" noChangeArrowheads="1"/>
          </p:cNvSpPr>
          <p:nvPr>
            <p:ph idx="4294967295"/>
          </p:nvPr>
        </p:nvSpPr>
        <p:spPr/>
        <p:txBody>
          <a:bodyPr>
            <a:normAutofit lnSpcReduction="10000"/>
          </a:bodyPr>
          <a:lstStyle/>
          <a:p>
            <a:pPr eaLnBrk="1" hangingPunct="1"/>
            <a:r>
              <a:rPr lang="en-US" sz="2800" dirty="0" smtClean="0"/>
              <a:t>To link to a page, you specify the name of the file using the </a:t>
            </a:r>
            <a:r>
              <a:rPr lang="en-US" sz="2800" b="1" dirty="0" err="1" smtClean="0"/>
              <a:t>href</a:t>
            </a:r>
            <a:r>
              <a:rPr lang="en-US" sz="2800" dirty="0" smtClean="0"/>
              <a:t> attribute of the anchor tag: </a:t>
            </a:r>
            <a:r>
              <a:rPr lang="en-US" sz="2800" b="1" dirty="0" smtClean="0"/>
              <a:t>&lt;a&gt;</a:t>
            </a:r>
            <a:endParaRPr lang="en-US" sz="2800" dirty="0" smtClean="0"/>
          </a:p>
          <a:p>
            <a:pPr>
              <a:spcBef>
                <a:spcPts val="2400"/>
              </a:spcBef>
            </a:pPr>
            <a:r>
              <a:rPr lang="en-US" sz="2800" dirty="0" smtClean="0"/>
              <a:t>The anchor tags </a:t>
            </a:r>
            <a:r>
              <a:rPr lang="en-US" sz="2800" b="1" dirty="0" smtClean="0"/>
              <a:t>&lt;a&gt; ... &lt;/a&gt; </a:t>
            </a:r>
            <a:r>
              <a:rPr lang="en-US" sz="2800" dirty="0" smtClean="0"/>
              <a:t>form a container for a link </a:t>
            </a:r>
          </a:p>
          <a:p>
            <a:pPr lvl="1">
              <a:spcBef>
                <a:spcPts val="1800"/>
              </a:spcBef>
            </a:pPr>
            <a:r>
              <a:rPr lang="en-US" sz="2400" dirty="0" smtClean="0"/>
              <a:t>Attribute: </a:t>
            </a:r>
          </a:p>
          <a:p>
            <a:pPr lvl="1">
              <a:buNone/>
            </a:pPr>
            <a:r>
              <a:rPr lang="en-US" sz="2400" dirty="0" smtClean="0">
                <a:solidFill>
                  <a:srgbClr val="3333FF"/>
                </a:solidFill>
              </a:rPr>
              <a:t>				</a:t>
            </a:r>
            <a:r>
              <a:rPr lang="en-US" sz="2400" dirty="0" err="1" smtClean="0">
                <a:solidFill>
                  <a:srgbClr val="3333FF"/>
                </a:solidFill>
              </a:rPr>
              <a:t>href</a:t>
            </a:r>
            <a:r>
              <a:rPr lang="en-US" sz="2400" dirty="0" smtClean="0"/>
              <a:t> = “</a:t>
            </a:r>
            <a:r>
              <a:rPr lang="en-US" sz="2400" i="1" dirty="0" err="1" smtClean="0"/>
              <a:t>fileName</a:t>
            </a:r>
            <a:r>
              <a:rPr lang="en-US" sz="2400" dirty="0" smtClean="0"/>
              <a:t>" </a:t>
            </a:r>
            <a:endParaRPr lang="en-US" sz="2400" dirty="0" smtClean="0">
              <a:solidFill>
                <a:srgbClr val="3333FF"/>
              </a:solidFill>
            </a:endParaRPr>
          </a:p>
          <a:p>
            <a:pPr lvl="1">
              <a:lnSpc>
                <a:spcPct val="110000"/>
              </a:lnSpc>
              <a:spcBef>
                <a:spcPts val="1800"/>
              </a:spcBef>
            </a:pPr>
            <a:r>
              <a:rPr lang="en-US" sz="2400" dirty="0" smtClean="0"/>
              <a:t>Syntax: </a:t>
            </a:r>
          </a:p>
          <a:p>
            <a:pPr lvl="1">
              <a:lnSpc>
                <a:spcPct val="110000"/>
              </a:lnSpc>
              <a:spcBef>
                <a:spcPts val="1200"/>
              </a:spcBef>
              <a:buNone/>
            </a:pPr>
            <a:r>
              <a:rPr lang="en-US" sz="2400" dirty="0" smtClean="0">
                <a:solidFill>
                  <a:srgbClr val="FF0000"/>
                </a:solidFill>
              </a:rPr>
              <a:t>				&lt;a    </a:t>
            </a:r>
            <a:r>
              <a:rPr lang="en-US" sz="2400" dirty="0" err="1" smtClean="0">
                <a:solidFill>
                  <a:srgbClr val="FF0000"/>
                </a:solidFill>
              </a:rPr>
              <a:t>href</a:t>
            </a:r>
            <a:r>
              <a:rPr lang="en-US" sz="2400" dirty="0" smtClean="0">
                <a:solidFill>
                  <a:srgbClr val="FF0000"/>
                </a:solidFill>
              </a:rPr>
              <a:t> = “</a:t>
            </a:r>
            <a:r>
              <a:rPr lang="en-US" sz="2400" dirty="0" err="1" smtClean="0">
                <a:solidFill>
                  <a:srgbClr val="FF0000"/>
                </a:solidFill>
              </a:rPr>
              <a:t>fileName</a:t>
            </a:r>
            <a:r>
              <a:rPr lang="en-US" sz="2400" dirty="0" smtClean="0">
                <a:solidFill>
                  <a:srgbClr val="FF0000"/>
                </a:solidFill>
              </a:rPr>
              <a:t>”&gt; </a:t>
            </a:r>
            <a:r>
              <a:rPr lang="en-US" sz="2400" dirty="0" err="1" smtClean="0">
                <a:solidFill>
                  <a:srgbClr val="FF0000"/>
                </a:solidFill>
              </a:rPr>
              <a:t>linkLabel</a:t>
            </a:r>
            <a:r>
              <a:rPr lang="en-US" sz="2400" dirty="0" smtClean="0">
                <a:solidFill>
                  <a:srgbClr val="FF0000"/>
                </a:solidFill>
              </a:rPr>
              <a:t> &lt;/a&gt;</a:t>
            </a:r>
          </a:p>
          <a:p>
            <a:pPr>
              <a:spcBef>
                <a:spcPts val="2400"/>
              </a:spcBef>
              <a:buFont typeface="Arial" pitchFamily="34" charset="0"/>
              <a:buChar char="•"/>
            </a:pPr>
            <a:r>
              <a:rPr lang="en-US" dirty="0" smtClean="0">
                <a:solidFill>
                  <a:srgbClr val="000000"/>
                </a:solidFill>
                <a:ea typeface="+mn-ea"/>
              </a:rPr>
              <a:t>The </a:t>
            </a:r>
            <a:r>
              <a:rPr lang="en-US" dirty="0" smtClean="0"/>
              <a:t>“</a:t>
            </a:r>
            <a:r>
              <a:rPr lang="en-US" i="1" dirty="0" err="1" smtClean="0"/>
              <a:t>fileName</a:t>
            </a:r>
            <a:r>
              <a:rPr lang="en-US" dirty="0" smtClean="0"/>
              <a:t>" can be a simple file name or a path name</a:t>
            </a:r>
            <a:endParaRPr lang="en-US" dirty="0" smtClean="0">
              <a:solidFill>
                <a:srgbClr val="FF0000"/>
              </a:solidFill>
            </a:endParaRP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24EF50EC-EDE6-4B12-96AE-5F7C284B73A7}"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idx="4294967295"/>
          </p:nvPr>
        </p:nvSpPr>
        <p:spPr/>
        <p:txBody>
          <a:bodyPr/>
          <a:lstStyle/>
          <a:p>
            <a:pPr eaLnBrk="1" hangingPunct="1"/>
            <a:r>
              <a:rPr lang="en-US" smtClean="0"/>
              <a:t>Creating a Hypertext Link</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3036EFFC-F9DA-4612-B0A1-FA1D0EDCD498}" type="slidenum">
              <a:rPr lang="en-US"/>
              <a:pPr>
                <a:defRPr/>
              </a:pPr>
              <a:t>14</a:t>
            </a:fld>
            <a:endParaRPr lang="en-US"/>
          </a:p>
        </p:txBody>
      </p:sp>
      <p:pic>
        <p:nvPicPr>
          <p:cNvPr id="40964" name="Picture 2"/>
          <p:cNvPicPr>
            <a:picLocks noGrp="1" noChangeAspect="1" noChangeArrowheads="1"/>
          </p:cNvPicPr>
          <p:nvPr>
            <p:ph idx="4294967295"/>
          </p:nvPr>
        </p:nvPicPr>
        <p:blipFill>
          <a:blip r:embed="rId2">
            <a:clrChange>
              <a:clrFrom>
                <a:srgbClr val="F5EDD5"/>
              </a:clrFrom>
              <a:clrTo>
                <a:srgbClr val="F5EDD5">
                  <a:alpha val="0"/>
                </a:srgbClr>
              </a:clrTo>
            </a:clrChange>
          </a:blip>
          <a:srcRect/>
          <a:stretch>
            <a:fillRect/>
          </a:stretch>
        </p:blipFill>
        <p:spPr>
          <a:xfrm>
            <a:off x="228600" y="1219200"/>
            <a:ext cx="4781550" cy="2171700"/>
          </a:xfrm>
        </p:spPr>
      </p:pic>
      <p:pic>
        <p:nvPicPr>
          <p:cNvPr id="40965" name="Picture 3"/>
          <p:cNvPicPr>
            <a:picLocks noChangeAspect="1" noChangeArrowheads="1"/>
          </p:cNvPicPr>
          <p:nvPr/>
        </p:nvPicPr>
        <p:blipFill>
          <a:blip r:embed="rId3">
            <a:clrChange>
              <a:clrFrom>
                <a:srgbClr val="F5EDD5"/>
              </a:clrFrom>
              <a:clrTo>
                <a:srgbClr val="F5EDD5">
                  <a:alpha val="0"/>
                </a:srgbClr>
              </a:clrTo>
            </a:clrChange>
          </a:blip>
          <a:srcRect/>
          <a:stretch>
            <a:fillRect/>
          </a:stretch>
        </p:blipFill>
        <p:spPr bwMode="auto">
          <a:xfrm>
            <a:off x="1270000" y="3429000"/>
            <a:ext cx="7369175"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pPr eaLnBrk="1" hangingPunct="1"/>
            <a:r>
              <a:rPr lang="en-US" dirty="0" smtClean="0"/>
              <a:t>A Note on File Names</a:t>
            </a:r>
          </a:p>
        </p:txBody>
      </p:sp>
      <p:sp>
        <p:nvSpPr>
          <p:cNvPr id="39938" name="Rectangle 3"/>
          <p:cNvSpPr>
            <a:spLocks noGrp="1" noChangeArrowheads="1"/>
          </p:cNvSpPr>
          <p:nvPr>
            <p:ph idx="4294967295"/>
          </p:nvPr>
        </p:nvSpPr>
        <p:spPr/>
        <p:txBody>
          <a:bodyPr>
            <a:normAutofit/>
          </a:bodyPr>
          <a:lstStyle/>
          <a:p>
            <a:pPr eaLnBrk="1" hangingPunct="1">
              <a:spcBef>
                <a:spcPts val="1800"/>
              </a:spcBef>
            </a:pPr>
            <a:r>
              <a:rPr lang="en-US" sz="2800" dirty="0" smtClean="0"/>
              <a:t>Filenames are case sensitive on some operating systems, including the UNIX and Macintosh, but not on others</a:t>
            </a:r>
          </a:p>
          <a:p>
            <a:pPr eaLnBrk="1" hangingPunct="1">
              <a:spcBef>
                <a:spcPts val="2400"/>
              </a:spcBef>
            </a:pPr>
            <a:r>
              <a:rPr lang="en-US" sz="2800" dirty="0" smtClean="0"/>
              <a:t>The current standard: </a:t>
            </a:r>
          </a:p>
          <a:p>
            <a:pPr lvl="1" eaLnBrk="1" hangingPunct="1">
              <a:spcBef>
                <a:spcPts val="1200"/>
              </a:spcBef>
            </a:pPr>
            <a:r>
              <a:rPr lang="en-US" sz="2400" dirty="0" smtClean="0"/>
              <a:t>Use lowercase filenames for all files on a Website</a:t>
            </a:r>
          </a:p>
          <a:p>
            <a:pPr lvl="1" eaLnBrk="1" hangingPunct="1">
              <a:spcBef>
                <a:spcPts val="1200"/>
              </a:spcBef>
            </a:pPr>
            <a:r>
              <a:rPr lang="en-US" sz="2400" dirty="0" smtClean="0"/>
              <a:t>Avoid special characters such as blanks and slashes</a:t>
            </a:r>
          </a:p>
          <a:p>
            <a:pPr eaLnBrk="1" hangingPunct="1">
              <a:spcBef>
                <a:spcPts val="2400"/>
              </a:spcBef>
            </a:pPr>
            <a:r>
              <a:rPr lang="en-US" sz="2800" dirty="0" smtClean="0"/>
              <a:t>You should also keep filenames short to avoid typing errors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24EF50EC-EDE6-4B12-96AE-5F7C284B73A7}" type="slidenum">
              <a:rPr lang="en-US"/>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smtClean="0"/>
              <a:t>Specifying a Folder Path</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720EF9AD-D7D7-4F3C-88EC-1117C5DDC1C5}" type="slidenum">
              <a:rPr lang="en-US"/>
              <a:pPr>
                <a:defRPr/>
              </a:pPr>
              <a:t>16</a:t>
            </a:fld>
            <a:endParaRPr lang="en-US"/>
          </a:p>
        </p:txBody>
      </p:sp>
      <p:sp>
        <p:nvSpPr>
          <p:cNvPr id="8" name="Content Placeholder 7"/>
          <p:cNvSpPr>
            <a:spLocks noGrp="1"/>
          </p:cNvSpPr>
          <p:nvPr>
            <p:ph sz="half" idx="1"/>
          </p:nvPr>
        </p:nvSpPr>
        <p:spPr/>
        <p:txBody>
          <a:bodyPr/>
          <a:lstStyle/>
          <a:p>
            <a:r>
              <a:rPr lang="en-US" dirty="0" smtClean="0"/>
              <a:t>To create a link to a file located in a different folder than the current document, you must specify the file’s location, or </a:t>
            </a:r>
            <a:r>
              <a:rPr lang="en-US" b="1" dirty="0" smtClean="0"/>
              <a:t>path</a:t>
            </a:r>
            <a:endParaRPr lang="en-US" dirty="0" smtClean="0"/>
          </a:p>
          <a:p>
            <a:pPr>
              <a:spcBef>
                <a:spcPts val="2400"/>
              </a:spcBef>
            </a:pPr>
            <a:r>
              <a:rPr lang="en-US" dirty="0" smtClean="0"/>
              <a:t>A path can be:</a:t>
            </a:r>
          </a:p>
          <a:p>
            <a:pPr lvl="1">
              <a:spcBef>
                <a:spcPts val="1200"/>
              </a:spcBef>
            </a:pPr>
            <a:r>
              <a:rPr lang="en-US" dirty="0" smtClean="0"/>
              <a:t>Absolute Path</a:t>
            </a:r>
          </a:p>
          <a:p>
            <a:pPr lvl="1">
              <a:spcBef>
                <a:spcPts val="1200"/>
              </a:spcBef>
            </a:pPr>
            <a:r>
              <a:rPr lang="en-US" dirty="0" smtClean="0"/>
              <a:t>Relative Path</a:t>
            </a:r>
            <a:endParaRPr lang="en-US" dirty="0"/>
          </a:p>
        </p:txBody>
      </p:sp>
      <p:pic>
        <p:nvPicPr>
          <p:cNvPr id="9" name="Content Placeholder 8"/>
          <p:cNvPicPr>
            <a:picLocks noGrp="1" noChangeAspect="1" noChangeArrowheads="1"/>
          </p:cNvPicPr>
          <p:nvPr>
            <p:ph sz="half" idx="2"/>
          </p:nvPr>
        </p:nvPicPr>
        <p:blipFill>
          <a:blip r:embed="rId2"/>
          <a:stretch>
            <a:fillRect/>
          </a:stretch>
        </p:blipFill>
        <p:spPr>
          <a:xfrm>
            <a:off x="4877864" y="1219200"/>
            <a:ext cx="3350672" cy="4906963"/>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dirty="0" smtClean="0"/>
              <a:t>Absolute Paths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720EF9AD-D7D7-4F3C-88EC-1117C5DDC1C5}" type="slidenum">
              <a:rPr lang="en-US"/>
              <a:pPr>
                <a:defRPr/>
              </a:pPr>
              <a:t>17</a:t>
            </a:fld>
            <a:endParaRPr lang="en-US"/>
          </a:p>
        </p:txBody>
      </p:sp>
      <p:sp>
        <p:nvSpPr>
          <p:cNvPr id="8" name="Content Placeholder 7"/>
          <p:cNvSpPr>
            <a:spLocks noGrp="1"/>
          </p:cNvSpPr>
          <p:nvPr>
            <p:ph sz="half" idx="1"/>
          </p:nvPr>
        </p:nvSpPr>
        <p:spPr>
          <a:xfrm>
            <a:off x="0" y="1219200"/>
            <a:ext cx="5257800" cy="4906963"/>
          </a:xfrm>
        </p:spPr>
        <p:txBody>
          <a:bodyPr>
            <a:normAutofit/>
          </a:bodyPr>
          <a:lstStyle/>
          <a:p>
            <a:r>
              <a:rPr lang="en-US" dirty="0" smtClean="0"/>
              <a:t>An </a:t>
            </a:r>
            <a:r>
              <a:rPr lang="en-US" b="1" dirty="0" smtClean="0"/>
              <a:t>absolute path</a:t>
            </a:r>
            <a:r>
              <a:rPr lang="en-US" dirty="0" smtClean="0"/>
              <a:t> specifies a file’s precise location within a computer’s entire folder structure</a:t>
            </a:r>
          </a:p>
          <a:p>
            <a:pPr>
              <a:buNone/>
            </a:pPr>
            <a:endParaRPr lang="en-US" dirty="0" smtClean="0"/>
          </a:p>
          <a:p>
            <a:endParaRPr lang="en-US" dirty="0"/>
          </a:p>
        </p:txBody>
      </p:sp>
      <p:pic>
        <p:nvPicPr>
          <p:cNvPr id="9" name="Content Placeholder 8"/>
          <p:cNvPicPr>
            <a:picLocks noGrp="1" noChangeAspect="1" noChangeArrowheads="1"/>
          </p:cNvPicPr>
          <p:nvPr>
            <p:ph sz="half" idx="2"/>
          </p:nvPr>
        </p:nvPicPr>
        <p:blipFill>
          <a:blip r:embed="rId2"/>
          <a:stretch>
            <a:fillRect/>
          </a:stretch>
        </p:blipFill>
        <p:spPr>
          <a:xfrm>
            <a:off x="5334000" y="1219200"/>
            <a:ext cx="3350672" cy="4906963"/>
          </a:xfrm>
        </p:spPr>
      </p:pic>
      <p:pic>
        <p:nvPicPr>
          <p:cNvPr id="7" name="Picture 3"/>
          <p:cNvPicPr>
            <a:picLocks noChangeAspect="1" noChangeArrowheads="1"/>
          </p:cNvPicPr>
          <p:nvPr/>
        </p:nvPicPr>
        <p:blipFill>
          <a:blip r:embed="rId3"/>
          <a:srcRect/>
          <a:stretch>
            <a:fillRect/>
          </a:stretch>
        </p:blipFill>
        <p:spPr bwMode="auto">
          <a:xfrm>
            <a:off x="76200" y="3200400"/>
            <a:ext cx="5243322" cy="15327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dirty="0" smtClean="0"/>
              <a:t>Relative Paths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720EF9AD-D7D7-4F3C-88EC-1117C5DDC1C5}" type="slidenum">
              <a:rPr lang="en-US"/>
              <a:pPr>
                <a:defRPr/>
              </a:pPr>
              <a:t>18</a:t>
            </a:fld>
            <a:endParaRPr lang="en-US"/>
          </a:p>
        </p:txBody>
      </p:sp>
      <p:sp>
        <p:nvSpPr>
          <p:cNvPr id="8" name="Content Placeholder 7"/>
          <p:cNvSpPr>
            <a:spLocks noGrp="1"/>
          </p:cNvSpPr>
          <p:nvPr>
            <p:ph sz="half" idx="1"/>
          </p:nvPr>
        </p:nvSpPr>
        <p:spPr>
          <a:xfrm>
            <a:off x="0" y="1219200"/>
            <a:ext cx="5257800" cy="4906963"/>
          </a:xfrm>
        </p:spPr>
        <p:txBody>
          <a:bodyPr>
            <a:normAutofit/>
          </a:bodyPr>
          <a:lstStyle/>
          <a:p>
            <a:pPr eaLnBrk="1" hangingPunct="1"/>
            <a:r>
              <a:rPr lang="en-US" dirty="0" smtClean="0"/>
              <a:t>A </a:t>
            </a:r>
            <a:r>
              <a:rPr lang="en-US" b="1" dirty="0" smtClean="0"/>
              <a:t>relative</a:t>
            </a:r>
            <a:r>
              <a:rPr lang="en-US" dirty="0" smtClean="0"/>
              <a:t> </a:t>
            </a:r>
            <a:r>
              <a:rPr lang="en-US" b="1" dirty="0" smtClean="0"/>
              <a:t>path</a:t>
            </a:r>
            <a:r>
              <a:rPr lang="en-US" dirty="0" smtClean="0"/>
              <a:t> specifies a file’s location in relation to the location of the current document</a:t>
            </a:r>
          </a:p>
          <a:p>
            <a:pPr eaLnBrk="1" hangingPunct="1"/>
            <a:endParaRPr lang="en-US" dirty="0" smtClean="0"/>
          </a:p>
          <a:p>
            <a:pPr eaLnBrk="1" hangingPunct="1"/>
            <a:endParaRPr lang="en-US" dirty="0" smtClean="0"/>
          </a:p>
          <a:p>
            <a:pPr eaLnBrk="1" hangingPunct="1"/>
            <a:endParaRPr lang="en-US" dirty="0" smtClean="0"/>
          </a:p>
          <a:p>
            <a:pPr eaLnBrk="1" hangingPunct="1">
              <a:buNone/>
            </a:pPr>
            <a:endParaRPr lang="en-US" dirty="0" smtClean="0"/>
          </a:p>
          <a:p>
            <a:pPr eaLnBrk="1" hangingPunct="1"/>
            <a:r>
              <a:rPr lang="en-US" dirty="0" smtClean="0"/>
              <a:t>You should almost always use </a:t>
            </a:r>
            <a:r>
              <a:rPr lang="en-US" b="1" dirty="0" smtClean="0"/>
              <a:t>relative paths</a:t>
            </a:r>
            <a:r>
              <a:rPr lang="en-US" dirty="0" smtClean="0"/>
              <a:t> in your links</a:t>
            </a:r>
          </a:p>
          <a:p>
            <a:pPr eaLnBrk="1" hangingPunct="1"/>
            <a:endParaRPr lang="en-US" dirty="0" smtClean="0"/>
          </a:p>
          <a:p>
            <a:pPr>
              <a:buNone/>
            </a:pPr>
            <a:endParaRPr lang="en-US" dirty="0" smtClean="0"/>
          </a:p>
          <a:p>
            <a:endParaRPr lang="en-US" dirty="0"/>
          </a:p>
        </p:txBody>
      </p:sp>
      <p:pic>
        <p:nvPicPr>
          <p:cNvPr id="9" name="Content Placeholder 8"/>
          <p:cNvPicPr>
            <a:picLocks noGrp="1" noChangeAspect="1" noChangeArrowheads="1"/>
          </p:cNvPicPr>
          <p:nvPr>
            <p:ph sz="half" idx="2"/>
          </p:nvPr>
        </p:nvPicPr>
        <p:blipFill>
          <a:blip r:embed="rId2"/>
          <a:stretch>
            <a:fillRect/>
          </a:stretch>
        </p:blipFill>
        <p:spPr>
          <a:xfrm>
            <a:off x="5334000" y="1219200"/>
            <a:ext cx="3350672" cy="4906963"/>
          </a:xfrm>
        </p:spPr>
      </p:pic>
      <p:pic>
        <p:nvPicPr>
          <p:cNvPr id="10" name="Picture 2"/>
          <p:cNvPicPr>
            <a:picLocks noChangeAspect="1" noChangeArrowheads="1"/>
          </p:cNvPicPr>
          <p:nvPr/>
        </p:nvPicPr>
        <p:blipFill>
          <a:blip r:embed="rId3"/>
          <a:srcRect/>
          <a:stretch>
            <a:fillRect/>
          </a:stretch>
        </p:blipFill>
        <p:spPr bwMode="auto">
          <a:xfrm>
            <a:off x="76200" y="3200400"/>
            <a:ext cx="52578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dirty="0" smtClean="0"/>
              <a:t>Specifying a Folder Path</a:t>
            </a:r>
          </a:p>
        </p:txBody>
      </p:sp>
      <p:sp>
        <p:nvSpPr>
          <p:cNvPr id="43010" name="Rectangle 3"/>
          <p:cNvSpPr>
            <a:spLocks noGrp="1" noChangeArrowheads="1"/>
          </p:cNvSpPr>
          <p:nvPr>
            <p:ph sz="half" idx="1"/>
          </p:nvPr>
        </p:nvSpPr>
        <p:spPr>
          <a:xfrm>
            <a:off x="0" y="1219200"/>
            <a:ext cx="5257800" cy="4906963"/>
          </a:xfrm>
        </p:spPr>
        <p:txBody>
          <a:bodyPr>
            <a:normAutofit/>
          </a:bodyPr>
          <a:lstStyle/>
          <a:p>
            <a:pPr eaLnBrk="1" hangingPunct="1"/>
            <a:r>
              <a:rPr lang="en-US" sz="2800" dirty="0" smtClean="0"/>
              <a:t>If the file is in the same location as the current document, you do not have to specify the folder name</a:t>
            </a:r>
          </a:p>
          <a:p>
            <a:pPr eaLnBrk="1" hangingPunct="1">
              <a:spcBef>
                <a:spcPts val="2400"/>
              </a:spcBef>
            </a:pPr>
            <a:r>
              <a:rPr lang="en-US" dirty="0" smtClean="0"/>
              <a:t>Examples:</a:t>
            </a:r>
            <a:endParaRPr lang="en-US" sz="2800" dirty="0" smtClean="0"/>
          </a:p>
          <a:p>
            <a:pPr eaLnBrk="1" hangingPunct="1">
              <a:spcBef>
                <a:spcPts val="2400"/>
              </a:spcBef>
              <a:buNone/>
            </a:pPr>
            <a:r>
              <a:rPr lang="en-US" sz="2400" dirty="0" smtClean="0">
                <a:solidFill>
                  <a:srgbClr val="3333FF"/>
                </a:solidFill>
              </a:rPr>
              <a:t>	</a:t>
            </a:r>
            <a:r>
              <a:rPr lang="en-US" sz="2200" dirty="0" smtClean="0">
                <a:solidFill>
                  <a:srgbClr val="3333FF"/>
                </a:solidFill>
              </a:rPr>
              <a:t>&lt;a </a:t>
            </a:r>
            <a:r>
              <a:rPr lang="en-US" sz="2200" dirty="0" err="1" smtClean="0">
                <a:solidFill>
                  <a:srgbClr val="3333FF"/>
                </a:solidFill>
              </a:rPr>
              <a:t>href</a:t>
            </a:r>
            <a:r>
              <a:rPr lang="en-US" sz="2200" dirty="0" smtClean="0">
                <a:solidFill>
                  <a:srgbClr val="3333FF"/>
                </a:solidFill>
              </a:rPr>
              <a:t>=“tips2.htm”&gt;Link to Tips2&lt;/a&gt;</a:t>
            </a:r>
          </a:p>
          <a:p>
            <a:pPr eaLnBrk="1" hangingPunct="1">
              <a:spcBef>
                <a:spcPts val="2400"/>
              </a:spcBef>
              <a:buNone/>
            </a:pPr>
            <a:r>
              <a:rPr lang="en-US" sz="2200" dirty="0" smtClean="0">
                <a:solidFill>
                  <a:srgbClr val="3333FF"/>
                </a:solidFill>
              </a:rPr>
              <a:t>	&lt;a </a:t>
            </a:r>
            <a:r>
              <a:rPr lang="en-US" sz="2200" dirty="0" err="1" smtClean="0">
                <a:solidFill>
                  <a:srgbClr val="3333FF"/>
                </a:solidFill>
              </a:rPr>
              <a:t>href</a:t>
            </a:r>
            <a:r>
              <a:rPr lang="en-US" sz="2200" dirty="0" smtClean="0">
                <a:solidFill>
                  <a:srgbClr val="3333FF"/>
                </a:solidFill>
              </a:rPr>
              <a:t>=“tips1.htm”&gt;Link to Tips1&lt;/a&gt;</a:t>
            </a:r>
          </a:p>
          <a:p>
            <a:pPr eaLnBrk="1" hangingPunct="1">
              <a:spcBef>
                <a:spcPts val="2400"/>
              </a:spcBef>
            </a:pPr>
            <a:endParaRPr lang="en-US" sz="2800"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F0A462A5-925A-421E-A792-D249FE9F94A5}" type="slidenum">
              <a:rPr lang="en-US"/>
              <a:pPr>
                <a:defRPr/>
              </a:pPr>
              <a:t>19</a:t>
            </a:fld>
            <a:endParaRPr lang="en-US"/>
          </a:p>
        </p:txBody>
      </p:sp>
      <p:pic>
        <p:nvPicPr>
          <p:cNvPr id="8" name="Content Placeholder 8"/>
          <p:cNvPicPr>
            <a:picLocks noGrp="1" noChangeAspect="1" noChangeArrowheads="1"/>
          </p:cNvPicPr>
          <p:nvPr>
            <p:ph sz="half" idx="2"/>
          </p:nvPr>
        </p:nvPicPr>
        <p:blipFill>
          <a:blip r:embed="rId2"/>
          <a:stretch>
            <a:fillRect/>
          </a:stretch>
        </p:blipFill>
        <p:spPr>
          <a:xfrm>
            <a:off x="5334000" y="1219200"/>
            <a:ext cx="3350672" cy="490696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dirty="0" smtClean="0"/>
              <a:t>Objectives</a:t>
            </a:r>
          </a:p>
        </p:txBody>
      </p:sp>
      <p:sp>
        <p:nvSpPr>
          <p:cNvPr id="27650" name="Content Placeholder 2"/>
          <p:cNvSpPr>
            <a:spLocks noGrp="1"/>
          </p:cNvSpPr>
          <p:nvPr>
            <p:ph idx="4294967295"/>
          </p:nvPr>
        </p:nvSpPr>
        <p:spPr/>
        <p:txBody>
          <a:bodyPr/>
          <a:lstStyle/>
          <a:p>
            <a:pPr eaLnBrk="1" hangingPunct="1">
              <a:spcBef>
                <a:spcPts val="2400"/>
              </a:spcBef>
            </a:pPr>
            <a:r>
              <a:rPr lang="en-US" dirty="0" smtClean="0"/>
              <a:t>Learn how to storyboard various Web site structures</a:t>
            </a:r>
          </a:p>
          <a:p>
            <a:pPr eaLnBrk="1" hangingPunct="1">
              <a:spcBef>
                <a:spcPts val="2400"/>
              </a:spcBef>
            </a:pPr>
            <a:r>
              <a:rPr lang="en-US" dirty="0" smtClean="0"/>
              <a:t>Create links among documents in a Web site</a:t>
            </a:r>
          </a:p>
          <a:p>
            <a:pPr eaLnBrk="1" hangingPunct="1">
              <a:spcBef>
                <a:spcPts val="2400"/>
              </a:spcBef>
            </a:pPr>
            <a:r>
              <a:rPr lang="en-US" dirty="0" smtClean="0"/>
              <a:t>Understand relative and absolute folder paths</a:t>
            </a:r>
          </a:p>
          <a:p>
            <a:pPr eaLnBrk="1" hangingPunct="1">
              <a:spcBef>
                <a:spcPts val="2400"/>
              </a:spcBef>
            </a:pPr>
            <a:r>
              <a:rPr lang="en-US" dirty="0" smtClean="0"/>
              <a:t>Work with the base element</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C95BD67E-81FE-4C54-B842-0DF761A00EF8}"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dirty="0" smtClean="0"/>
              <a:t>Specifying a Folder Path</a:t>
            </a:r>
          </a:p>
        </p:txBody>
      </p:sp>
      <p:sp>
        <p:nvSpPr>
          <p:cNvPr id="43010" name="Rectangle 3"/>
          <p:cNvSpPr>
            <a:spLocks noGrp="1" noChangeArrowheads="1"/>
          </p:cNvSpPr>
          <p:nvPr>
            <p:ph sz="half" idx="1"/>
          </p:nvPr>
        </p:nvSpPr>
        <p:spPr>
          <a:xfrm>
            <a:off x="0" y="1219200"/>
            <a:ext cx="5257800" cy="4906963"/>
          </a:xfrm>
        </p:spPr>
        <p:txBody>
          <a:bodyPr>
            <a:normAutofit/>
          </a:bodyPr>
          <a:lstStyle/>
          <a:p>
            <a:pPr eaLnBrk="1" hangingPunct="1">
              <a:spcBef>
                <a:spcPts val="1800"/>
              </a:spcBef>
            </a:pPr>
            <a:r>
              <a:rPr lang="en-US" sz="2800" dirty="0" smtClean="0"/>
              <a:t>If the file is in a subfolder of the current document, you have to include the name of the subfolder</a:t>
            </a:r>
          </a:p>
          <a:p>
            <a:pPr eaLnBrk="1" hangingPunct="1">
              <a:spcBef>
                <a:spcPts val="2400"/>
              </a:spcBef>
            </a:pPr>
            <a:r>
              <a:rPr lang="en-US" dirty="0" smtClean="0"/>
              <a:t>Examples:</a:t>
            </a:r>
          </a:p>
          <a:p>
            <a:pPr eaLnBrk="1" hangingPunct="1">
              <a:spcBef>
                <a:spcPts val="2400"/>
              </a:spcBef>
              <a:buNone/>
            </a:pPr>
            <a:r>
              <a:rPr lang="en-US" sz="2800" dirty="0" smtClean="0"/>
              <a:t>	</a:t>
            </a:r>
            <a:r>
              <a:rPr lang="en-US" sz="2200" dirty="0" smtClean="0">
                <a:solidFill>
                  <a:srgbClr val="3333FF"/>
                </a:solidFill>
              </a:rPr>
              <a:t>&lt;a </a:t>
            </a:r>
            <a:r>
              <a:rPr lang="en-US" sz="2200" dirty="0" err="1" smtClean="0">
                <a:solidFill>
                  <a:srgbClr val="3333FF"/>
                </a:solidFill>
              </a:rPr>
              <a:t>href</a:t>
            </a:r>
            <a:r>
              <a:rPr lang="en-US" sz="2200" dirty="0" smtClean="0">
                <a:solidFill>
                  <a:srgbClr val="3333FF"/>
                </a:solidFill>
              </a:rPr>
              <a:t>=“images/myCar.jpg”&gt;My Car&lt;/a&gt;</a:t>
            </a:r>
          </a:p>
          <a:p>
            <a:pPr eaLnBrk="1" hangingPunct="1">
              <a:spcBef>
                <a:spcPts val="2400"/>
              </a:spcBef>
              <a:buNone/>
            </a:pPr>
            <a:r>
              <a:rPr lang="en-US" sz="2200" dirty="0" smtClean="0">
                <a:solidFill>
                  <a:srgbClr val="3333FF"/>
                </a:solidFill>
              </a:rPr>
              <a:t>	</a:t>
            </a:r>
            <a:r>
              <a:rPr lang="en-US" sz="1800" dirty="0" smtClean="0">
                <a:solidFill>
                  <a:srgbClr val="3333FF"/>
                </a:solidFill>
              </a:rPr>
              <a:t>&lt;a </a:t>
            </a:r>
            <a:r>
              <a:rPr lang="en-US" sz="1800" dirty="0" err="1" smtClean="0">
                <a:solidFill>
                  <a:srgbClr val="3333FF"/>
                </a:solidFill>
              </a:rPr>
              <a:t>href</a:t>
            </a:r>
            <a:r>
              <a:rPr lang="en-US" sz="1800" dirty="0" smtClean="0">
                <a:solidFill>
                  <a:srgbClr val="3333FF"/>
                </a:solidFill>
              </a:rPr>
              <a:t>=“pages/glossary/glossary.htm”&gt;Glossary Page&lt;/a&gt;</a:t>
            </a:r>
          </a:p>
          <a:p>
            <a:pPr eaLnBrk="1" hangingPunct="1">
              <a:spcBef>
                <a:spcPts val="2400"/>
              </a:spcBef>
              <a:buNone/>
            </a:pPr>
            <a:r>
              <a:rPr lang="en-US" sz="1800" dirty="0" smtClean="0">
                <a:solidFill>
                  <a:srgbClr val="3333FF"/>
                </a:solidFill>
              </a:rPr>
              <a:t>	</a:t>
            </a:r>
            <a:r>
              <a:rPr lang="en-US" sz="2000" dirty="0" smtClean="0">
                <a:solidFill>
                  <a:srgbClr val="3333FF"/>
                </a:solidFill>
              </a:rPr>
              <a:t>&lt;a </a:t>
            </a:r>
            <a:r>
              <a:rPr lang="en-US" sz="2000" dirty="0" err="1" smtClean="0">
                <a:solidFill>
                  <a:srgbClr val="3333FF"/>
                </a:solidFill>
              </a:rPr>
              <a:t>href</a:t>
            </a:r>
            <a:r>
              <a:rPr lang="en-US" sz="2000" dirty="0" smtClean="0">
                <a:solidFill>
                  <a:srgbClr val="3333FF"/>
                </a:solidFill>
              </a:rPr>
              <a:t>=“pages/tips/tips1.htm”&gt;Tips 1&lt;/a&gt;</a:t>
            </a:r>
            <a:endParaRPr lang="en-US" sz="2000"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F0A462A5-925A-421E-A792-D249FE9F94A5}" type="slidenum">
              <a:rPr lang="en-US"/>
              <a:pPr>
                <a:defRPr/>
              </a:pPr>
              <a:t>20</a:t>
            </a:fld>
            <a:endParaRPr lang="en-US"/>
          </a:p>
        </p:txBody>
      </p:sp>
      <p:pic>
        <p:nvPicPr>
          <p:cNvPr id="8" name="Content Placeholder 8"/>
          <p:cNvPicPr>
            <a:picLocks noGrp="1" noChangeAspect="1" noChangeArrowheads="1"/>
          </p:cNvPicPr>
          <p:nvPr>
            <p:ph sz="half" idx="2"/>
          </p:nvPr>
        </p:nvPicPr>
        <p:blipFill>
          <a:blip r:embed="rId2"/>
          <a:stretch>
            <a:fillRect/>
          </a:stretch>
        </p:blipFill>
        <p:spPr>
          <a:xfrm>
            <a:off x="5334000" y="1219200"/>
            <a:ext cx="3350672" cy="4906963"/>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dirty="0" smtClean="0"/>
              <a:t>Specifying a Folder Path</a:t>
            </a:r>
          </a:p>
        </p:txBody>
      </p:sp>
      <p:sp>
        <p:nvSpPr>
          <p:cNvPr id="43010" name="Rectangle 3"/>
          <p:cNvSpPr>
            <a:spLocks noGrp="1" noChangeArrowheads="1"/>
          </p:cNvSpPr>
          <p:nvPr>
            <p:ph sz="half" idx="1"/>
          </p:nvPr>
        </p:nvSpPr>
        <p:spPr>
          <a:xfrm>
            <a:off x="0" y="1219200"/>
            <a:ext cx="5257800" cy="4906963"/>
          </a:xfrm>
        </p:spPr>
        <p:txBody>
          <a:bodyPr>
            <a:normAutofit lnSpcReduction="10000"/>
          </a:bodyPr>
          <a:lstStyle/>
          <a:p>
            <a:pPr eaLnBrk="1" hangingPunct="1">
              <a:lnSpc>
                <a:spcPct val="110000"/>
              </a:lnSpc>
              <a:spcBef>
                <a:spcPts val="1800"/>
              </a:spcBef>
            </a:pPr>
            <a:r>
              <a:rPr lang="en-US" sz="2800" dirty="0" smtClean="0"/>
              <a:t>If you want to go one level up the folder tree, you start the </a:t>
            </a:r>
            <a:r>
              <a:rPr lang="en-US" sz="2800" b="1" dirty="0" smtClean="0"/>
              <a:t>relative path</a:t>
            </a:r>
            <a:r>
              <a:rPr lang="en-US" sz="2800" dirty="0" smtClean="0"/>
              <a:t> with a double period (..), a forward slash, and then provide the name of the file</a:t>
            </a:r>
          </a:p>
          <a:p>
            <a:pPr eaLnBrk="1" hangingPunct="1">
              <a:lnSpc>
                <a:spcPct val="110000"/>
              </a:lnSpc>
              <a:spcBef>
                <a:spcPts val="2400"/>
              </a:spcBef>
            </a:pPr>
            <a:r>
              <a:rPr lang="en-US" dirty="0" smtClean="0"/>
              <a:t>Examples:</a:t>
            </a:r>
          </a:p>
          <a:p>
            <a:pPr eaLnBrk="1" hangingPunct="1">
              <a:lnSpc>
                <a:spcPct val="110000"/>
              </a:lnSpc>
              <a:spcBef>
                <a:spcPts val="1800"/>
              </a:spcBef>
              <a:buNone/>
            </a:pPr>
            <a:r>
              <a:rPr lang="en-US" sz="2800" dirty="0" smtClean="0"/>
              <a:t>	</a:t>
            </a:r>
            <a:r>
              <a:rPr lang="en-US" sz="2400" dirty="0" smtClean="0">
                <a:solidFill>
                  <a:srgbClr val="3333FF"/>
                </a:solidFill>
              </a:rPr>
              <a:t>&lt;a </a:t>
            </a:r>
            <a:r>
              <a:rPr lang="en-US" sz="2400" dirty="0" err="1" smtClean="0">
                <a:solidFill>
                  <a:srgbClr val="3333FF"/>
                </a:solidFill>
              </a:rPr>
              <a:t>href</a:t>
            </a:r>
            <a:r>
              <a:rPr lang="en-US" sz="2400" dirty="0" smtClean="0">
                <a:solidFill>
                  <a:srgbClr val="3333FF"/>
                </a:solidFill>
              </a:rPr>
              <a:t>=“../index.htm”&gt;Home&lt;/a&gt;</a:t>
            </a:r>
          </a:p>
          <a:p>
            <a:pPr eaLnBrk="1" hangingPunct="1">
              <a:lnSpc>
                <a:spcPct val="110000"/>
              </a:lnSpc>
              <a:spcBef>
                <a:spcPts val="1800"/>
              </a:spcBef>
              <a:buNone/>
            </a:pPr>
            <a:r>
              <a:rPr lang="en-US" sz="2400" dirty="0" smtClean="0">
                <a:solidFill>
                  <a:srgbClr val="3333FF"/>
                </a:solidFill>
              </a:rPr>
              <a:t>	&lt;a </a:t>
            </a:r>
            <a:r>
              <a:rPr lang="en-US" sz="2400" dirty="0" err="1" smtClean="0">
                <a:solidFill>
                  <a:srgbClr val="3333FF"/>
                </a:solidFill>
              </a:rPr>
              <a:t>href</a:t>
            </a:r>
            <a:r>
              <a:rPr lang="en-US" sz="2400" dirty="0" smtClean="0">
                <a:solidFill>
                  <a:srgbClr val="3333FF"/>
                </a:solidFill>
              </a:rPr>
              <a:t>=“../../index.htm”&gt;Home&lt;/a&gt;</a:t>
            </a:r>
            <a:endParaRPr lang="en-US" sz="2400"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F0A462A5-925A-421E-A792-D249FE9F94A5}" type="slidenum">
              <a:rPr lang="en-US"/>
              <a:pPr>
                <a:defRPr/>
              </a:pPr>
              <a:t>21</a:t>
            </a:fld>
            <a:endParaRPr lang="en-US"/>
          </a:p>
        </p:txBody>
      </p:sp>
      <p:pic>
        <p:nvPicPr>
          <p:cNvPr id="8" name="Content Placeholder 8"/>
          <p:cNvPicPr>
            <a:picLocks noGrp="1" noChangeAspect="1" noChangeArrowheads="1"/>
          </p:cNvPicPr>
          <p:nvPr>
            <p:ph sz="half" idx="2"/>
          </p:nvPr>
        </p:nvPicPr>
        <p:blipFill>
          <a:blip r:embed="rId2"/>
          <a:stretch>
            <a:fillRect/>
          </a:stretch>
        </p:blipFill>
        <p:spPr>
          <a:xfrm>
            <a:off x="5334000" y="1219200"/>
            <a:ext cx="3350672" cy="4906963"/>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dirty="0" smtClean="0"/>
              <a:t>Specifying a Folder Path</a:t>
            </a:r>
          </a:p>
        </p:txBody>
      </p:sp>
      <p:sp>
        <p:nvSpPr>
          <p:cNvPr id="43010" name="Rectangle 3"/>
          <p:cNvSpPr>
            <a:spLocks noGrp="1" noChangeArrowheads="1"/>
          </p:cNvSpPr>
          <p:nvPr>
            <p:ph sz="half" idx="1"/>
          </p:nvPr>
        </p:nvSpPr>
        <p:spPr>
          <a:xfrm>
            <a:off x="0" y="1219200"/>
            <a:ext cx="5257800" cy="4906963"/>
          </a:xfrm>
        </p:spPr>
        <p:txBody>
          <a:bodyPr>
            <a:normAutofit fontScale="85000" lnSpcReduction="10000"/>
          </a:bodyPr>
          <a:lstStyle/>
          <a:p>
            <a:pPr eaLnBrk="1" hangingPunct="1">
              <a:lnSpc>
                <a:spcPct val="110000"/>
              </a:lnSpc>
              <a:spcBef>
                <a:spcPts val="1800"/>
              </a:spcBef>
            </a:pPr>
            <a:r>
              <a:rPr lang="en-US" dirty="0" smtClean="0"/>
              <a:t>To specify a different folder on the same level, known as a </a:t>
            </a:r>
            <a:r>
              <a:rPr lang="en-US" b="1" dirty="0" smtClean="0"/>
              <a:t>sibling folder</a:t>
            </a:r>
            <a:r>
              <a:rPr lang="en-US" dirty="0" smtClean="0"/>
              <a:t>, you move up the folder tree using the double period (..) and then down the tree using the name of the </a:t>
            </a:r>
            <a:r>
              <a:rPr lang="en-US" b="1" dirty="0" smtClean="0"/>
              <a:t>sibling folder</a:t>
            </a:r>
          </a:p>
          <a:p>
            <a:pPr eaLnBrk="1" hangingPunct="1">
              <a:lnSpc>
                <a:spcPct val="110000"/>
              </a:lnSpc>
              <a:spcBef>
                <a:spcPts val="2400"/>
              </a:spcBef>
            </a:pPr>
            <a:r>
              <a:rPr lang="en-US" dirty="0" smtClean="0"/>
              <a:t>Examples:</a:t>
            </a:r>
          </a:p>
          <a:p>
            <a:pPr eaLnBrk="1" hangingPunct="1">
              <a:lnSpc>
                <a:spcPct val="110000"/>
              </a:lnSpc>
              <a:spcBef>
                <a:spcPts val="1800"/>
              </a:spcBef>
              <a:buNone/>
            </a:pPr>
            <a:r>
              <a:rPr lang="en-US" sz="2800" dirty="0" smtClean="0"/>
              <a:t>	</a:t>
            </a:r>
            <a:r>
              <a:rPr lang="en-US" sz="2600" dirty="0" smtClean="0">
                <a:solidFill>
                  <a:srgbClr val="3333FF"/>
                </a:solidFill>
              </a:rPr>
              <a:t>&lt;a </a:t>
            </a:r>
            <a:r>
              <a:rPr lang="en-US" sz="2600" dirty="0" err="1" smtClean="0">
                <a:solidFill>
                  <a:srgbClr val="3333FF"/>
                </a:solidFill>
              </a:rPr>
              <a:t>href</a:t>
            </a:r>
            <a:r>
              <a:rPr lang="en-US" sz="2600" dirty="0" smtClean="0">
                <a:solidFill>
                  <a:srgbClr val="3333FF"/>
                </a:solidFill>
              </a:rPr>
              <a:t>=“../tips/tips1.htm”&gt;Tips 1&lt;/a&gt;</a:t>
            </a:r>
          </a:p>
          <a:p>
            <a:pPr eaLnBrk="1" hangingPunct="1">
              <a:lnSpc>
                <a:spcPct val="110000"/>
              </a:lnSpc>
              <a:spcBef>
                <a:spcPts val="1800"/>
              </a:spcBef>
              <a:buNone/>
            </a:pPr>
            <a:r>
              <a:rPr lang="en-US" dirty="0" smtClean="0">
                <a:solidFill>
                  <a:srgbClr val="3333FF"/>
                </a:solidFill>
              </a:rPr>
              <a:t>	</a:t>
            </a:r>
            <a:r>
              <a:rPr lang="en-US" sz="2100" dirty="0" smtClean="0">
                <a:solidFill>
                  <a:srgbClr val="3333FF"/>
                </a:solidFill>
              </a:rPr>
              <a:t>&lt;a </a:t>
            </a:r>
            <a:r>
              <a:rPr lang="en-US" sz="2100" dirty="0" err="1" smtClean="0">
                <a:solidFill>
                  <a:srgbClr val="3333FF"/>
                </a:solidFill>
              </a:rPr>
              <a:t>href</a:t>
            </a:r>
            <a:r>
              <a:rPr lang="en-US" sz="2100" dirty="0" smtClean="0">
                <a:solidFill>
                  <a:srgbClr val="3333FF"/>
                </a:solidFill>
              </a:rPr>
              <a:t>=“../glossary/glossary.htm”&gt;Glossary&lt;/a&gt;</a:t>
            </a:r>
          </a:p>
          <a:p>
            <a:pPr eaLnBrk="1" hangingPunct="1">
              <a:lnSpc>
                <a:spcPct val="110000"/>
              </a:lnSpc>
              <a:spcBef>
                <a:spcPts val="1800"/>
              </a:spcBef>
              <a:buNone/>
            </a:pPr>
            <a:r>
              <a:rPr lang="en-US" dirty="0" smtClean="0">
                <a:solidFill>
                  <a:srgbClr val="3333FF"/>
                </a:solidFill>
              </a:rPr>
              <a:t>	</a:t>
            </a:r>
            <a:endParaRPr lang="en-US" sz="2800"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F0A462A5-925A-421E-A792-D249FE9F94A5}" type="slidenum">
              <a:rPr lang="en-US"/>
              <a:pPr>
                <a:defRPr/>
              </a:pPr>
              <a:t>22</a:t>
            </a:fld>
            <a:endParaRPr lang="en-US"/>
          </a:p>
        </p:txBody>
      </p:sp>
      <p:pic>
        <p:nvPicPr>
          <p:cNvPr id="8" name="Content Placeholder 8"/>
          <p:cNvPicPr>
            <a:picLocks noGrp="1" noChangeAspect="1" noChangeArrowheads="1"/>
          </p:cNvPicPr>
          <p:nvPr>
            <p:ph sz="half" idx="2"/>
          </p:nvPr>
        </p:nvPicPr>
        <p:blipFill>
          <a:blip r:embed="rId2"/>
          <a:stretch>
            <a:fillRect/>
          </a:stretch>
        </p:blipFill>
        <p:spPr>
          <a:xfrm>
            <a:off x="5334000" y="1219200"/>
            <a:ext cx="3350672" cy="490696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p:txBody>
          <a:bodyPr/>
          <a:lstStyle/>
          <a:p>
            <a:pPr eaLnBrk="1" hangingPunct="1"/>
            <a:r>
              <a:rPr lang="en-US" smtClean="0"/>
              <a:t>Changing the Base</a:t>
            </a:r>
          </a:p>
        </p:txBody>
      </p:sp>
      <p:sp>
        <p:nvSpPr>
          <p:cNvPr id="46082" name="Rectangle 3"/>
          <p:cNvSpPr>
            <a:spLocks noGrp="1" noChangeArrowheads="1"/>
          </p:cNvSpPr>
          <p:nvPr>
            <p:ph idx="4294967295"/>
          </p:nvPr>
        </p:nvSpPr>
        <p:spPr/>
        <p:txBody>
          <a:bodyPr/>
          <a:lstStyle/>
          <a:p>
            <a:pPr eaLnBrk="1" hangingPunct="1"/>
            <a:r>
              <a:rPr lang="en-US" dirty="0" smtClean="0"/>
              <a:t>The </a:t>
            </a:r>
            <a:r>
              <a:rPr lang="en-US" b="1" dirty="0" smtClean="0"/>
              <a:t>base element</a:t>
            </a:r>
            <a:r>
              <a:rPr lang="en-US" dirty="0" smtClean="0"/>
              <a:t> is useful when a document is moved to a new folder.  Rather than rewriting all of the relative paths to reflect the document’s new location, the base element can redirect browsers to the document’s old location, allowing any relative paths to be resolved</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83C25C65-B3B1-47D1-8C4E-C044712FE799}"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p:txBody>
          <a:bodyPr/>
          <a:lstStyle/>
          <a:p>
            <a:pPr eaLnBrk="1" hangingPunct="1"/>
            <a:r>
              <a:rPr lang="en-US" dirty="0" smtClean="0"/>
              <a:t>The Base Tag</a:t>
            </a:r>
          </a:p>
        </p:txBody>
      </p:sp>
      <p:sp>
        <p:nvSpPr>
          <p:cNvPr id="46082" name="Rectangle 3"/>
          <p:cNvSpPr>
            <a:spLocks noGrp="1" noChangeArrowheads="1"/>
          </p:cNvSpPr>
          <p:nvPr>
            <p:ph idx="4294967295"/>
          </p:nvPr>
        </p:nvSpPr>
        <p:spPr/>
        <p:txBody>
          <a:bodyPr>
            <a:normAutofit fontScale="85000" lnSpcReduction="20000"/>
          </a:bodyPr>
          <a:lstStyle/>
          <a:p>
            <a:pPr eaLnBrk="1" hangingPunct="1"/>
            <a:r>
              <a:rPr lang="en-US" dirty="0" smtClean="0"/>
              <a:t>The </a:t>
            </a:r>
            <a:r>
              <a:rPr lang="en-US" b="1" dirty="0" smtClean="0"/>
              <a:t>base element</a:t>
            </a:r>
            <a:r>
              <a:rPr lang="en-US" dirty="0" smtClean="0"/>
              <a:t> is a one sided tag</a:t>
            </a:r>
          </a:p>
          <a:p>
            <a:pPr eaLnBrk="1" hangingPunct="1">
              <a:spcBef>
                <a:spcPts val="2400"/>
              </a:spcBef>
            </a:pPr>
            <a:r>
              <a:rPr lang="en-US" dirty="0" smtClean="0"/>
              <a:t>Add the </a:t>
            </a:r>
            <a:r>
              <a:rPr lang="en-US" b="1" dirty="0" smtClean="0"/>
              <a:t>base tag </a:t>
            </a:r>
            <a:r>
              <a:rPr lang="en-US" dirty="0" smtClean="0"/>
              <a:t>to the document head section</a:t>
            </a:r>
          </a:p>
          <a:p>
            <a:pPr eaLnBrk="1" hangingPunct="1">
              <a:spcBef>
                <a:spcPts val="2400"/>
              </a:spcBef>
            </a:pPr>
            <a:r>
              <a:rPr lang="en-US" dirty="0" smtClean="0"/>
              <a:t>Syntax:</a:t>
            </a:r>
          </a:p>
          <a:p>
            <a:pPr algn="ctr" eaLnBrk="1" hangingPunct="1">
              <a:spcBef>
                <a:spcPts val="2400"/>
              </a:spcBef>
              <a:buNone/>
            </a:pPr>
            <a:r>
              <a:rPr lang="en-US" dirty="0" smtClean="0">
                <a:solidFill>
                  <a:srgbClr val="FF0000"/>
                </a:solidFill>
              </a:rPr>
              <a:t>&lt;base   </a:t>
            </a:r>
            <a:r>
              <a:rPr lang="en-US" dirty="0" err="1" smtClean="0">
                <a:solidFill>
                  <a:srgbClr val="FF0000"/>
                </a:solidFill>
              </a:rPr>
              <a:t>href</a:t>
            </a:r>
            <a:r>
              <a:rPr lang="en-US" dirty="0" smtClean="0">
                <a:solidFill>
                  <a:srgbClr val="FF0000"/>
                </a:solidFill>
              </a:rPr>
              <a:t>=“path”  /&gt;</a:t>
            </a:r>
          </a:p>
          <a:p>
            <a:pPr eaLnBrk="1" hangingPunct="1">
              <a:spcBef>
                <a:spcPts val="2400"/>
              </a:spcBef>
              <a:buNone/>
            </a:pPr>
            <a:r>
              <a:rPr lang="en-US" dirty="0" smtClean="0">
                <a:solidFill>
                  <a:srgbClr val="FF0000"/>
                </a:solidFill>
              </a:rPr>
              <a:t>	</a:t>
            </a:r>
            <a:r>
              <a:rPr lang="en-US" dirty="0" smtClean="0"/>
              <a:t>where “</a:t>
            </a:r>
            <a:r>
              <a:rPr lang="en-US" i="1" dirty="0" smtClean="0"/>
              <a:t>path</a:t>
            </a:r>
            <a:r>
              <a:rPr lang="en-US" dirty="0" smtClean="0"/>
              <a:t>” is the folder location that you want the browser to use when resolving relative paths in the current document</a:t>
            </a:r>
          </a:p>
          <a:p>
            <a:pPr eaLnBrk="1" hangingPunct="1">
              <a:spcBef>
                <a:spcPts val="2400"/>
              </a:spcBef>
            </a:pPr>
            <a:r>
              <a:rPr lang="en-US" dirty="0" smtClean="0"/>
              <a:t>Example:</a:t>
            </a:r>
          </a:p>
          <a:p>
            <a:pPr algn="ctr" eaLnBrk="1" hangingPunct="1">
              <a:spcBef>
                <a:spcPts val="2400"/>
              </a:spcBef>
              <a:buNone/>
            </a:pPr>
            <a:r>
              <a:rPr lang="en-US" sz="2400" dirty="0" smtClean="0">
                <a:solidFill>
                  <a:srgbClr val="3333FF"/>
                </a:solidFill>
              </a:rPr>
              <a:t>&lt;base   </a:t>
            </a:r>
            <a:r>
              <a:rPr lang="en-US" sz="2400" dirty="0" err="1" smtClean="0">
                <a:solidFill>
                  <a:srgbClr val="3333FF"/>
                </a:solidFill>
              </a:rPr>
              <a:t>href</a:t>
            </a:r>
            <a:r>
              <a:rPr lang="en-US" sz="2400" dirty="0" smtClean="0">
                <a:solidFill>
                  <a:srgbClr val="3333FF"/>
                </a:solidFill>
              </a:rPr>
              <a:t>="http://personal.ashland.edu/iajwa/" /&gt;</a:t>
            </a:r>
          </a:p>
          <a:p>
            <a:pPr eaLnBrk="1" hangingPunct="1">
              <a:spcBef>
                <a:spcPts val="1800"/>
              </a:spcBef>
              <a:buNone/>
            </a:pPr>
            <a:endParaRPr lang="en-US"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83C25C65-B3B1-47D1-8C4E-C044712FE799}"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Session </a:t>
            </a:r>
            <a:r>
              <a:rPr lang="en-US" dirty="0" smtClean="0"/>
              <a:t>2.1 </a:t>
            </a:r>
            <a:r>
              <a:rPr lang="en-US" dirty="0"/>
              <a:t>- End</a:t>
            </a:r>
          </a:p>
        </p:txBody>
      </p:sp>
      <p:pic>
        <p:nvPicPr>
          <p:cNvPr id="236555" name="Picture 11" descr="Stop"/>
          <p:cNvPicPr>
            <a:picLocks noGrp="1" noChangeAspect="1" noChangeArrowheads="1"/>
          </p:cNvPicPr>
          <p:nvPr>
            <p:ph idx="1"/>
          </p:nvPr>
        </p:nvPicPr>
        <p:blipFill>
          <a:blip r:embed="rId3"/>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a:srcRect/>
          <a:stretch>
            <a:fillRect/>
          </a:stretch>
        </p:blipFill>
        <p:spPr>
          <a:xfrm>
            <a:off x="4343400" y="3429000"/>
            <a:ext cx="949325" cy="909638"/>
          </a:xfrm>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dirty="0" smtClean="0"/>
              <a:t>Objectives</a:t>
            </a:r>
          </a:p>
        </p:txBody>
      </p:sp>
      <p:sp>
        <p:nvSpPr>
          <p:cNvPr id="27650" name="Content Placeholder 2"/>
          <p:cNvSpPr>
            <a:spLocks noGrp="1"/>
          </p:cNvSpPr>
          <p:nvPr>
            <p:ph idx="4294967295"/>
          </p:nvPr>
        </p:nvSpPr>
        <p:spPr/>
        <p:txBody>
          <a:bodyPr>
            <a:normAutofit/>
          </a:bodyPr>
          <a:lstStyle/>
          <a:p>
            <a:pPr eaLnBrk="1" hangingPunct="1">
              <a:spcBef>
                <a:spcPts val="2400"/>
              </a:spcBef>
            </a:pPr>
            <a:r>
              <a:rPr lang="en-US" dirty="0" smtClean="0"/>
              <a:t>Mark a location with the </a:t>
            </a:r>
            <a:r>
              <a:rPr lang="en-US" b="1" dirty="0" smtClean="0"/>
              <a:t>id</a:t>
            </a:r>
            <a:r>
              <a:rPr lang="en-US" dirty="0" smtClean="0"/>
              <a:t> attribute</a:t>
            </a:r>
          </a:p>
          <a:p>
            <a:pPr eaLnBrk="1" hangingPunct="1">
              <a:spcBef>
                <a:spcPts val="2400"/>
              </a:spcBef>
            </a:pPr>
            <a:r>
              <a:rPr lang="en-US" dirty="0" smtClean="0"/>
              <a:t>Create a link to an </a:t>
            </a:r>
            <a:r>
              <a:rPr lang="en-US" b="1" dirty="0" smtClean="0"/>
              <a:t>id</a:t>
            </a:r>
          </a:p>
          <a:p>
            <a:pPr eaLnBrk="1" hangingPunct="1">
              <a:spcBef>
                <a:spcPts val="2400"/>
              </a:spcBef>
            </a:pPr>
            <a:r>
              <a:rPr lang="en-US" dirty="0" smtClean="0"/>
              <a:t>Mark an image as a link</a:t>
            </a:r>
          </a:p>
          <a:p>
            <a:pPr eaLnBrk="1" hangingPunct="1">
              <a:spcBef>
                <a:spcPts val="2400"/>
              </a:spcBef>
            </a:pPr>
            <a:r>
              <a:rPr lang="en-US" dirty="0" smtClean="0"/>
              <a:t>Create an image map from an inline image</a:t>
            </a:r>
          </a:p>
          <a:p>
            <a:pPr eaLnBrk="1" hangingPunct="1">
              <a:spcBef>
                <a:spcPts val="2400"/>
              </a:spcBef>
            </a:pPr>
            <a:r>
              <a:rPr lang="en-US" dirty="0" smtClean="0"/>
              <a:t>Remove an image border</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C95BD67E-81FE-4C54-B842-0DF761A00EF8}"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smtClean="0"/>
              <a:t>Internal Links</a:t>
            </a:r>
          </a:p>
        </p:txBody>
      </p:sp>
      <p:sp>
        <p:nvSpPr>
          <p:cNvPr id="9" name="Content Placeholder 8"/>
          <p:cNvSpPr>
            <a:spLocks noGrp="1"/>
          </p:cNvSpPr>
          <p:nvPr>
            <p:ph idx="1"/>
          </p:nvPr>
        </p:nvSpPr>
        <p:spPr/>
        <p:txBody>
          <a:bodyPr>
            <a:normAutofit/>
          </a:bodyPr>
          <a:lstStyle/>
          <a:p>
            <a:r>
              <a:rPr lang="en-US" dirty="0" smtClean="0"/>
              <a:t>Using a </a:t>
            </a:r>
            <a:r>
              <a:rPr lang="en-US" b="1" dirty="0" smtClean="0">
                <a:solidFill>
                  <a:srgbClr val="777777"/>
                </a:solidFill>
              </a:rPr>
              <a:t>link</a:t>
            </a:r>
            <a:r>
              <a:rPr lang="en-US" dirty="0" smtClean="0"/>
              <a:t> is a quicker way to access information at the bottom of a Web page than scrolling down. </a:t>
            </a:r>
          </a:p>
          <a:p>
            <a:pPr>
              <a:buNone/>
            </a:pPr>
            <a:endParaRPr lang="en-US"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1A3289E0-80E1-41D8-9034-74161B65BE15}" type="slidenum">
              <a:rPr lang="en-US"/>
              <a:pPr>
                <a:defRPr/>
              </a:pPr>
              <a:t>27</a:t>
            </a:fld>
            <a:endParaRPr lang="en-US"/>
          </a:p>
        </p:txBody>
      </p:sp>
      <p:pic>
        <p:nvPicPr>
          <p:cNvPr id="11" name="Picture 3"/>
          <p:cNvPicPr>
            <a:picLocks noChangeAspect="1" noChangeArrowheads="1"/>
          </p:cNvPicPr>
          <p:nvPr/>
        </p:nvPicPr>
        <p:blipFill>
          <a:blip r:embed="rId2">
            <a:clrChange>
              <a:clrFrom>
                <a:srgbClr val="F5EDD5"/>
              </a:clrFrom>
              <a:clrTo>
                <a:srgbClr val="F5EDD5">
                  <a:alpha val="0"/>
                </a:srgbClr>
              </a:clrTo>
            </a:clrChange>
          </a:blip>
          <a:srcRect/>
          <a:stretch>
            <a:fillRect/>
          </a:stretch>
        </p:blipFill>
        <p:spPr bwMode="auto">
          <a:xfrm>
            <a:off x="838200" y="3276600"/>
            <a:ext cx="7115175" cy="234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smtClean="0"/>
              <a:t>Internal Links</a:t>
            </a:r>
          </a:p>
        </p:txBody>
      </p:sp>
      <p:sp>
        <p:nvSpPr>
          <p:cNvPr id="9" name="Content Placeholder 8"/>
          <p:cNvSpPr>
            <a:spLocks noGrp="1"/>
          </p:cNvSpPr>
          <p:nvPr>
            <p:ph idx="1"/>
          </p:nvPr>
        </p:nvSpPr>
        <p:spPr/>
        <p:txBody>
          <a:bodyPr>
            <a:normAutofit/>
          </a:bodyPr>
          <a:lstStyle/>
          <a:p>
            <a:r>
              <a:rPr lang="en-US" dirty="0" smtClean="0"/>
              <a:t>Internal links are used to link to a place within the same document </a:t>
            </a:r>
          </a:p>
          <a:p>
            <a:pPr>
              <a:spcBef>
                <a:spcPts val="2400"/>
              </a:spcBef>
            </a:pPr>
            <a:r>
              <a:rPr lang="en-US" dirty="0" smtClean="0"/>
              <a:t>Steps: </a:t>
            </a:r>
          </a:p>
          <a:p>
            <a:pPr lvl="1"/>
            <a:r>
              <a:rPr lang="en-US" dirty="0" smtClean="0"/>
              <a:t>Mark or identify the desired location</a:t>
            </a:r>
          </a:p>
          <a:p>
            <a:pPr lvl="1"/>
            <a:r>
              <a:rPr lang="en-US" dirty="0" smtClean="0"/>
              <a:t>Link to the location</a:t>
            </a:r>
            <a:endParaRPr lang="en-US" dirty="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1A3289E0-80E1-41D8-9034-74161B65BE15}"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smtClean="0"/>
              <a:t>Marking the Desired Location</a:t>
            </a:r>
          </a:p>
        </p:txBody>
      </p:sp>
      <p:sp>
        <p:nvSpPr>
          <p:cNvPr id="47106" name="Rectangle 3"/>
          <p:cNvSpPr>
            <a:spLocks noGrp="1" noChangeArrowheads="1"/>
          </p:cNvSpPr>
          <p:nvPr>
            <p:ph idx="1"/>
          </p:nvPr>
        </p:nvSpPr>
        <p:spPr/>
        <p:txBody>
          <a:bodyPr>
            <a:normAutofit/>
          </a:bodyPr>
          <a:lstStyle/>
          <a:p>
            <a:pPr eaLnBrk="1" hangingPunct="1"/>
            <a:r>
              <a:rPr lang="en-US" dirty="0" smtClean="0"/>
              <a:t>To jump to a specific location within a document, you first need to mark that location</a:t>
            </a:r>
          </a:p>
          <a:p>
            <a:pPr eaLnBrk="1" hangingPunct="1">
              <a:spcBef>
                <a:spcPts val="2400"/>
              </a:spcBef>
            </a:pPr>
            <a:r>
              <a:rPr lang="en-US" dirty="0" smtClean="0"/>
              <a:t>One way to identify elements in an HTML document is to use the </a:t>
            </a:r>
            <a:r>
              <a:rPr lang="en-US" b="1" dirty="0" smtClean="0"/>
              <a:t>id attribute</a:t>
            </a:r>
            <a:endParaRPr lang="en-US"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1A3289E0-80E1-41D8-9034-74161B65BE15}" type="slidenum">
              <a:rPr lang="en-US"/>
              <a:pPr>
                <a:defRPr/>
              </a:pPr>
              <a:t>29</a:t>
            </a:fld>
            <a:endParaRPr lang="en-US"/>
          </a:p>
        </p:txBody>
      </p:sp>
      <p:pic>
        <p:nvPicPr>
          <p:cNvPr id="10" name="Picture 2"/>
          <p:cNvPicPr>
            <a:picLocks noChangeAspect="1" noChangeArrowheads="1"/>
          </p:cNvPicPr>
          <p:nvPr/>
        </p:nvPicPr>
        <p:blipFill>
          <a:blip r:embed="rId2">
            <a:clrChange>
              <a:clrFrom>
                <a:srgbClr val="F5EDD5"/>
              </a:clrFrom>
              <a:clrTo>
                <a:srgbClr val="F5EDD5">
                  <a:alpha val="0"/>
                </a:srgbClr>
              </a:clrTo>
            </a:clrChange>
          </a:blip>
          <a:srcRect/>
          <a:stretch>
            <a:fillRect/>
          </a:stretch>
        </p:blipFill>
        <p:spPr bwMode="auto">
          <a:xfrm>
            <a:off x="1905000" y="3505200"/>
            <a:ext cx="5873646" cy="278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p:txBody>
          <a:bodyPr/>
          <a:lstStyle/>
          <a:p>
            <a:pPr eaLnBrk="1" hangingPunct="1"/>
            <a:r>
              <a:rPr lang="en-US" smtClean="0"/>
              <a:t>Working with Web Site Structures</a:t>
            </a:r>
          </a:p>
        </p:txBody>
      </p:sp>
      <p:sp>
        <p:nvSpPr>
          <p:cNvPr id="29698" name="Rectangle 3"/>
          <p:cNvSpPr>
            <a:spLocks noGrp="1" noChangeArrowheads="1"/>
          </p:cNvSpPr>
          <p:nvPr>
            <p:ph idx="4294967295"/>
          </p:nvPr>
        </p:nvSpPr>
        <p:spPr/>
        <p:txBody>
          <a:bodyPr>
            <a:normAutofit/>
          </a:bodyPr>
          <a:lstStyle/>
          <a:p>
            <a:pPr eaLnBrk="1" hangingPunct="1">
              <a:spcBef>
                <a:spcPts val="1800"/>
              </a:spcBef>
            </a:pPr>
            <a:r>
              <a:rPr lang="en-US" sz="2800" dirty="0" smtClean="0"/>
              <a:t>A well-designed structure can ensure that users will be able to navigate the site without getting lost or missing important information</a:t>
            </a:r>
          </a:p>
          <a:p>
            <a:pPr eaLnBrk="1" hangingPunct="1">
              <a:spcBef>
                <a:spcPts val="2400"/>
              </a:spcBef>
            </a:pPr>
            <a:r>
              <a:rPr lang="en-US" sz="2800" dirty="0" smtClean="0"/>
              <a:t>A </a:t>
            </a:r>
            <a:r>
              <a:rPr lang="en-US" sz="2800" b="1" dirty="0" smtClean="0"/>
              <a:t>site index</a:t>
            </a:r>
            <a:r>
              <a:rPr lang="en-US" sz="2800" dirty="0" smtClean="0"/>
              <a:t> is a page containing an outline of the entire site and its contents</a:t>
            </a:r>
          </a:p>
          <a:p>
            <a:pPr eaLnBrk="1" hangingPunct="1">
              <a:spcBef>
                <a:spcPts val="1800"/>
              </a:spcBef>
              <a:buNone/>
            </a:pPr>
            <a:endParaRPr lang="en-US" sz="2800"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6D5C3EF4-869C-47AF-8A32-686C26912426}"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smtClean="0"/>
              <a:t>Using the </a:t>
            </a:r>
            <a:r>
              <a:rPr lang="en-US" b="1" dirty="0" smtClean="0"/>
              <a:t>id</a:t>
            </a:r>
            <a:r>
              <a:rPr lang="en-US" dirty="0" smtClean="0"/>
              <a:t> Attribute</a:t>
            </a:r>
          </a:p>
        </p:txBody>
      </p:sp>
      <p:sp>
        <p:nvSpPr>
          <p:cNvPr id="47106" name="Rectangle 3"/>
          <p:cNvSpPr>
            <a:spLocks noGrp="1" noChangeArrowheads="1"/>
          </p:cNvSpPr>
          <p:nvPr>
            <p:ph idx="1"/>
          </p:nvPr>
        </p:nvSpPr>
        <p:spPr/>
        <p:txBody>
          <a:bodyPr>
            <a:normAutofit/>
          </a:bodyPr>
          <a:lstStyle/>
          <a:p>
            <a:pPr eaLnBrk="1" hangingPunct="1"/>
            <a:r>
              <a:rPr lang="en-US" dirty="0" smtClean="0"/>
              <a:t>The </a:t>
            </a:r>
            <a:r>
              <a:rPr lang="en-US" b="1" dirty="0" smtClean="0"/>
              <a:t>id attribute </a:t>
            </a:r>
            <a:r>
              <a:rPr lang="en-US" dirty="0" smtClean="0"/>
              <a:t>is an attribute of </a:t>
            </a:r>
            <a:r>
              <a:rPr lang="en-US" u="sng" dirty="0" smtClean="0"/>
              <a:t>ALL</a:t>
            </a:r>
            <a:r>
              <a:rPr lang="en-US" dirty="0" smtClean="0"/>
              <a:t> HTML/XHTML tags or elements:</a:t>
            </a:r>
          </a:p>
          <a:p>
            <a:pPr eaLnBrk="1" hangingPunct="1">
              <a:spcBef>
                <a:spcPts val="1800"/>
              </a:spcBef>
              <a:buNone/>
            </a:pPr>
            <a:r>
              <a:rPr lang="en-US" dirty="0" smtClean="0"/>
              <a:t>		</a:t>
            </a:r>
            <a:r>
              <a:rPr lang="en-US" dirty="0" smtClean="0">
                <a:solidFill>
                  <a:srgbClr val="FF0000"/>
                </a:solidFill>
              </a:rPr>
              <a:t>&lt;element	id=“</a:t>
            </a:r>
            <a:r>
              <a:rPr lang="en-US" dirty="0" err="1" smtClean="0">
                <a:solidFill>
                  <a:srgbClr val="FF0000"/>
                </a:solidFill>
              </a:rPr>
              <a:t>idName</a:t>
            </a:r>
            <a:r>
              <a:rPr lang="en-US" dirty="0" smtClean="0">
                <a:solidFill>
                  <a:srgbClr val="FF0000"/>
                </a:solidFill>
              </a:rPr>
              <a:t>”&gt;…&lt;/element&gt;</a:t>
            </a:r>
          </a:p>
          <a:p>
            <a:pPr eaLnBrk="1" hangingPunct="1">
              <a:spcBef>
                <a:spcPts val="1800"/>
              </a:spcBef>
              <a:buNone/>
            </a:pPr>
            <a:r>
              <a:rPr lang="en-US" dirty="0" smtClean="0">
                <a:solidFill>
                  <a:srgbClr val="FF0000"/>
                </a:solidFill>
              </a:rPr>
              <a:t>		&lt;element	id=“</a:t>
            </a:r>
            <a:r>
              <a:rPr lang="en-US" dirty="0" err="1" smtClean="0">
                <a:solidFill>
                  <a:srgbClr val="FF0000"/>
                </a:solidFill>
              </a:rPr>
              <a:t>idName</a:t>
            </a:r>
            <a:r>
              <a:rPr lang="en-US" dirty="0" smtClean="0">
                <a:solidFill>
                  <a:srgbClr val="FF0000"/>
                </a:solidFill>
              </a:rPr>
              <a:t>”	/&gt;</a:t>
            </a:r>
            <a:endParaRPr lang="en-US" dirty="0" smtClean="0"/>
          </a:p>
          <a:p>
            <a:pPr eaLnBrk="1" hangingPunct="1">
              <a:spcBef>
                <a:spcPts val="1800"/>
              </a:spcBef>
            </a:pPr>
            <a:r>
              <a:rPr lang="en-US" b="1" dirty="0" smtClean="0"/>
              <a:t>Id</a:t>
            </a:r>
            <a:r>
              <a:rPr lang="en-US" dirty="0" smtClean="0"/>
              <a:t> </a:t>
            </a:r>
            <a:r>
              <a:rPr lang="en-US" b="1" dirty="0" smtClean="0"/>
              <a:t>names</a:t>
            </a:r>
            <a:r>
              <a:rPr lang="en-US" dirty="0" smtClean="0"/>
              <a:t> must be unique</a:t>
            </a:r>
          </a:p>
          <a:p>
            <a:pPr eaLnBrk="1" hangingPunct="1">
              <a:spcBef>
                <a:spcPts val="1800"/>
              </a:spcBef>
            </a:pPr>
            <a:r>
              <a:rPr lang="en-US" b="1" dirty="0" smtClean="0"/>
              <a:t>Id</a:t>
            </a:r>
            <a:r>
              <a:rPr lang="en-US" dirty="0" smtClean="0"/>
              <a:t> </a:t>
            </a:r>
            <a:r>
              <a:rPr lang="en-US" b="1" dirty="0" smtClean="0"/>
              <a:t>names</a:t>
            </a:r>
            <a:r>
              <a:rPr lang="en-US" dirty="0" smtClean="0"/>
              <a:t> are not case sensitive</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1A3289E0-80E1-41D8-9034-74161B65BE15}"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p:txBody>
          <a:bodyPr>
            <a:normAutofit fontScale="90000"/>
          </a:bodyPr>
          <a:lstStyle/>
          <a:p>
            <a:pPr eaLnBrk="1" hangingPunct="1"/>
            <a:r>
              <a:rPr lang="en-US" dirty="0" smtClean="0"/>
              <a:t>Linking to Locations within Documents</a:t>
            </a:r>
          </a:p>
        </p:txBody>
      </p:sp>
      <p:sp>
        <p:nvSpPr>
          <p:cNvPr id="48130" name="Rectangle 3"/>
          <p:cNvSpPr>
            <a:spLocks noGrp="1" noChangeArrowheads="1"/>
          </p:cNvSpPr>
          <p:nvPr>
            <p:ph idx="4294967295"/>
          </p:nvPr>
        </p:nvSpPr>
        <p:spPr/>
        <p:txBody>
          <a:bodyPr/>
          <a:lstStyle/>
          <a:p>
            <a:pPr eaLnBrk="1" hangingPunct="1"/>
            <a:r>
              <a:rPr lang="en-US" dirty="0" smtClean="0"/>
              <a:t>Now that you have marked (identified) the desired location with an </a:t>
            </a:r>
            <a:r>
              <a:rPr lang="en-US" i="1" dirty="0" err="1" smtClean="0"/>
              <a:t>idName</a:t>
            </a:r>
            <a:r>
              <a:rPr lang="en-US" dirty="0" smtClean="0"/>
              <a:t>, you want to link to it</a:t>
            </a:r>
          </a:p>
          <a:p>
            <a:pPr eaLnBrk="1" hangingPunct="1">
              <a:spcBef>
                <a:spcPts val="2400"/>
              </a:spcBef>
            </a:pPr>
            <a:r>
              <a:rPr lang="en-US" dirty="0" smtClean="0"/>
              <a:t>To create a link within a document, you enclose the content that you want to format as a link in an </a:t>
            </a:r>
            <a:r>
              <a:rPr lang="en-US" b="1" dirty="0" smtClean="0"/>
              <a:t>&lt;a&gt;</a:t>
            </a:r>
            <a:r>
              <a:rPr lang="en-US" dirty="0" smtClean="0"/>
              <a:t> tag, and use the </a:t>
            </a:r>
            <a:r>
              <a:rPr lang="en-US" b="1" dirty="0" err="1" smtClean="0"/>
              <a:t>href</a:t>
            </a:r>
            <a:r>
              <a:rPr lang="en-US" dirty="0" smtClean="0"/>
              <a:t> attribute to identify the link target</a:t>
            </a:r>
          </a:p>
          <a:p>
            <a:pPr eaLnBrk="1" hangingPunct="1">
              <a:buNone/>
            </a:pPr>
            <a:r>
              <a:rPr lang="en-US" dirty="0" smtClean="0"/>
              <a:t>			</a:t>
            </a:r>
            <a:r>
              <a:rPr lang="en-US" dirty="0" smtClean="0">
                <a:solidFill>
                  <a:srgbClr val="FF0000"/>
                </a:solidFill>
              </a:rPr>
              <a:t>&lt;a </a:t>
            </a:r>
            <a:r>
              <a:rPr lang="en-US" dirty="0" err="1" smtClean="0">
                <a:solidFill>
                  <a:srgbClr val="FF0000"/>
                </a:solidFill>
              </a:rPr>
              <a:t>href</a:t>
            </a:r>
            <a:r>
              <a:rPr lang="en-US" dirty="0" smtClean="0">
                <a:solidFill>
                  <a:srgbClr val="FF0000"/>
                </a:solidFill>
              </a:rPr>
              <a:t>="#</a:t>
            </a:r>
            <a:r>
              <a:rPr lang="en-US" dirty="0" err="1" smtClean="0">
                <a:solidFill>
                  <a:srgbClr val="FF0000"/>
                </a:solidFill>
              </a:rPr>
              <a:t>idName</a:t>
            </a:r>
            <a:r>
              <a:rPr lang="en-US" dirty="0" smtClean="0">
                <a:solidFill>
                  <a:srgbClr val="FF0000"/>
                </a:solidFill>
              </a:rPr>
              <a:t>"&gt;</a:t>
            </a:r>
            <a:r>
              <a:rPr lang="en-US" dirty="0" err="1" smtClean="0">
                <a:solidFill>
                  <a:srgbClr val="FF0000"/>
                </a:solidFill>
              </a:rPr>
              <a:t>linkLabel</a:t>
            </a:r>
            <a:r>
              <a:rPr lang="en-US" dirty="0" smtClean="0">
                <a:solidFill>
                  <a:srgbClr val="FF0000"/>
                </a:solidFill>
              </a:rPr>
              <a:t>&lt;/a&gt;</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0F742B99-CCCD-42B4-9727-C35FC3058261}"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idx="4294967295"/>
          </p:nvPr>
        </p:nvSpPr>
        <p:spPr/>
        <p:txBody>
          <a:bodyPr/>
          <a:lstStyle/>
          <a:p>
            <a:pPr eaLnBrk="1" hangingPunct="1"/>
            <a:r>
              <a:rPr lang="en-US" dirty="0" smtClean="0"/>
              <a:t>Creating Links Between Documents</a:t>
            </a:r>
          </a:p>
        </p:txBody>
      </p:sp>
      <p:sp>
        <p:nvSpPr>
          <p:cNvPr id="50178" name="Content Placeholder 2"/>
          <p:cNvSpPr>
            <a:spLocks noGrp="1"/>
          </p:cNvSpPr>
          <p:nvPr>
            <p:ph idx="4294967295"/>
          </p:nvPr>
        </p:nvSpPr>
        <p:spPr/>
        <p:txBody>
          <a:bodyPr/>
          <a:lstStyle/>
          <a:p>
            <a:pPr eaLnBrk="1" hangingPunct="1"/>
            <a:r>
              <a:rPr lang="en-US" dirty="0" smtClean="0"/>
              <a:t>To create a link to a specific location in another file, enter the code</a:t>
            </a:r>
          </a:p>
          <a:p>
            <a:pPr algn="ctr" eaLnBrk="1" hangingPunct="1">
              <a:spcBef>
                <a:spcPts val="2400"/>
              </a:spcBef>
              <a:spcAft>
                <a:spcPts val="1800"/>
              </a:spcAft>
              <a:buFont typeface="Arial" charset="0"/>
              <a:buNone/>
            </a:pPr>
            <a:r>
              <a:rPr lang="en-US" dirty="0" smtClean="0"/>
              <a:t>	</a:t>
            </a:r>
            <a:r>
              <a:rPr lang="en-US" sz="2800" dirty="0" smtClean="0">
                <a:solidFill>
                  <a:srgbClr val="FF0000"/>
                </a:solidFill>
                <a:latin typeface="Calibri" pitchFamily="34" charset="0"/>
                <a:cs typeface="Courier New" pitchFamily="49" charset="0"/>
              </a:rPr>
              <a:t>&lt;a </a:t>
            </a:r>
            <a:r>
              <a:rPr lang="en-US" sz="2800" dirty="0" err="1" smtClean="0">
                <a:solidFill>
                  <a:srgbClr val="FF0000"/>
                </a:solidFill>
                <a:latin typeface="Calibri" pitchFamily="34" charset="0"/>
                <a:cs typeface="Courier New" pitchFamily="49" charset="0"/>
              </a:rPr>
              <a:t>href</a:t>
            </a:r>
            <a:r>
              <a:rPr lang="en-US" sz="2800" dirty="0" smtClean="0">
                <a:solidFill>
                  <a:srgbClr val="FF0000"/>
                </a:solidFill>
                <a:latin typeface="Calibri" pitchFamily="34" charset="0"/>
                <a:cs typeface="Courier New" pitchFamily="49" charset="0"/>
              </a:rPr>
              <a:t>=“</a:t>
            </a:r>
            <a:r>
              <a:rPr lang="en-US" sz="2800" dirty="0" err="1" smtClean="0">
                <a:solidFill>
                  <a:srgbClr val="FF0000"/>
                </a:solidFill>
                <a:latin typeface="Calibri" pitchFamily="34" charset="0"/>
                <a:cs typeface="Courier New" pitchFamily="49" charset="0"/>
              </a:rPr>
              <a:t>fileName#idName</a:t>
            </a:r>
            <a:r>
              <a:rPr lang="en-US" sz="2800" dirty="0" smtClean="0">
                <a:solidFill>
                  <a:srgbClr val="FF0000"/>
                </a:solidFill>
                <a:latin typeface="Calibri" pitchFamily="34" charset="0"/>
                <a:cs typeface="Courier New" pitchFamily="49" charset="0"/>
              </a:rPr>
              <a:t>"&gt;</a:t>
            </a:r>
            <a:r>
              <a:rPr lang="en-US" sz="2800" dirty="0" err="1" smtClean="0">
                <a:solidFill>
                  <a:srgbClr val="FF0000"/>
                </a:solidFill>
                <a:latin typeface="Calibri" pitchFamily="34" charset="0"/>
                <a:cs typeface="Courier New" pitchFamily="49" charset="0"/>
              </a:rPr>
              <a:t>linkLabel</a:t>
            </a:r>
            <a:r>
              <a:rPr lang="en-US" sz="2800" dirty="0" smtClean="0">
                <a:solidFill>
                  <a:srgbClr val="FF0000"/>
                </a:solidFill>
                <a:latin typeface="Calibri" pitchFamily="34" charset="0"/>
                <a:cs typeface="Courier New" pitchFamily="49" charset="0"/>
              </a:rPr>
              <a:t>&lt;/a&gt;</a:t>
            </a:r>
            <a:endParaRPr lang="en-US" dirty="0" smtClean="0">
              <a:solidFill>
                <a:srgbClr val="FF0000"/>
              </a:solidFill>
              <a:latin typeface="Calibri" pitchFamily="34" charset="0"/>
              <a:cs typeface="Courier New" pitchFamily="49" charset="0"/>
            </a:endParaRPr>
          </a:p>
          <a:p>
            <a:pPr eaLnBrk="1" hangingPunct="1">
              <a:spcBef>
                <a:spcPts val="2400"/>
              </a:spcBef>
              <a:buFont typeface="Arial" charset="0"/>
              <a:buNone/>
            </a:pPr>
            <a:r>
              <a:rPr lang="en-US" dirty="0" smtClean="0"/>
              <a:t>	where </a:t>
            </a:r>
            <a:r>
              <a:rPr lang="en-US" dirty="0" err="1" smtClean="0">
                <a:solidFill>
                  <a:srgbClr val="FF0000"/>
                </a:solidFill>
              </a:rPr>
              <a:t>fileName</a:t>
            </a:r>
            <a:r>
              <a:rPr lang="en-US" dirty="0" smtClean="0"/>
              <a:t> is the name of the targeted (destination) HTML or XHTML file and </a:t>
            </a:r>
            <a:r>
              <a:rPr lang="en-US" dirty="0" err="1" smtClean="0">
                <a:solidFill>
                  <a:srgbClr val="FF0000"/>
                </a:solidFill>
              </a:rPr>
              <a:t>idName</a:t>
            </a:r>
            <a:r>
              <a:rPr lang="en-US" dirty="0" smtClean="0"/>
              <a:t> is the id of an element marked within that file</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AC6930AD-F134-4285-AEDA-98418E8B1D39}"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idx="4294967295"/>
          </p:nvPr>
        </p:nvSpPr>
        <p:spPr/>
        <p:txBody>
          <a:bodyPr/>
          <a:lstStyle/>
          <a:p>
            <a:pPr eaLnBrk="1" hangingPunct="1"/>
            <a:r>
              <a:rPr lang="en-US" dirty="0" smtClean="0"/>
              <a:t>Creating Links Between Documents</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5428AF6C-864B-445A-9326-DEA96037011E}" type="slidenum">
              <a:rPr lang="en-US"/>
              <a:pPr>
                <a:defRPr/>
              </a:pPr>
              <a:t>33</a:t>
            </a:fld>
            <a:endParaRPr lang="en-US"/>
          </a:p>
        </p:txBody>
      </p:sp>
      <p:pic>
        <p:nvPicPr>
          <p:cNvPr id="51204" name="Picture 2"/>
          <p:cNvPicPr>
            <a:picLocks noGrp="1" noChangeAspect="1" noChangeArrowheads="1"/>
          </p:cNvPicPr>
          <p:nvPr>
            <p:ph idx="4294967295"/>
          </p:nvPr>
        </p:nvPicPr>
        <p:blipFill>
          <a:blip r:embed="rId2">
            <a:clrChange>
              <a:clrFrom>
                <a:srgbClr val="F5EDD5"/>
              </a:clrFrom>
              <a:clrTo>
                <a:srgbClr val="F5EDD5">
                  <a:alpha val="0"/>
                </a:srgbClr>
              </a:clrTo>
            </a:clrChange>
          </a:blip>
          <a:srcRect/>
          <a:stretch>
            <a:fillRect/>
          </a:stretch>
        </p:blipFill>
        <p:spPr>
          <a:xfrm>
            <a:off x="1676400" y="2395538"/>
            <a:ext cx="5334000" cy="25527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idx="4294967295"/>
          </p:nvPr>
        </p:nvSpPr>
        <p:spPr/>
        <p:txBody>
          <a:bodyPr>
            <a:normAutofit/>
          </a:bodyPr>
          <a:lstStyle/>
          <a:p>
            <a:pPr eaLnBrk="1" hangingPunct="1"/>
            <a:r>
              <a:rPr lang="en-US" dirty="0" smtClean="0"/>
              <a:t>Working with Linked Images</a:t>
            </a:r>
          </a:p>
        </p:txBody>
      </p:sp>
      <p:sp>
        <p:nvSpPr>
          <p:cNvPr id="52226" name="Content Placeholder 2"/>
          <p:cNvSpPr>
            <a:spLocks noGrp="1"/>
          </p:cNvSpPr>
          <p:nvPr>
            <p:ph idx="4294967295"/>
          </p:nvPr>
        </p:nvSpPr>
        <p:spPr/>
        <p:txBody>
          <a:bodyPr/>
          <a:lstStyle/>
          <a:p>
            <a:pPr eaLnBrk="1" hangingPunct="1"/>
            <a:r>
              <a:rPr lang="en-US" dirty="0" smtClean="0"/>
              <a:t>A standard practice on the Web is to turn the Web site’s logo into a hypertext link pointing to the home page</a:t>
            </a:r>
          </a:p>
          <a:p>
            <a:pPr eaLnBrk="1" hangingPunct="1">
              <a:spcBef>
                <a:spcPts val="1800"/>
              </a:spcBef>
              <a:spcAft>
                <a:spcPts val="1800"/>
              </a:spcAft>
              <a:buFont typeface="Arial" charset="0"/>
              <a:buNone/>
            </a:pPr>
            <a:r>
              <a:rPr lang="en-US" dirty="0" smtClean="0"/>
              <a:t>	</a:t>
            </a:r>
            <a:r>
              <a:rPr lang="en-US" sz="2800" dirty="0" smtClean="0">
                <a:solidFill>
                  <a:srgbClr val="FF0000"/>
                </a:solidFill>
              </a:rPr>
              <a:t>&lt;a </a:t>
            </a:r>
            <a:r>
              <a:rPr lang="en-US" sz="2800" dirty="0" err="1" smtClean="0">
                <a:solidFill>
                  <a:srgbClr val="FF0000"/>
                </a:solidFill>
              </a:rPr>
              <a:t>href</a:t>
            </a:r>
            <a:r>
              <a:rPr lang="en-US" sz="2800" dirty="0" smtClean="0">
                <a:solidFill>
                  <a:srgbClr val="FF0000"/>
                </a:solidFill>
              </a:rPr>
              <a:t>="</a:t>
            </a:r>
            <a:r>
              <a:rPr lang="en-US" sz="2800" i="1" dirty="0" smtClean="0">
                <a:solidFill>
                  <a:srgbClr val="FF0000"/>
                </a:solidFill>
              </a:rPr>
              <a:t>reference</a:t>
            </a:r>
            <a:r>
              <a:rPr lang="en-US" sz="2800" dirty="0" smtClean="0">
                <a:solidFill>
                  <a:srgbClr val="FF0000"/>
                </a:solidFill>
              </a:rPr>
              <a:t>"&gt;&lt;</a:t>
            </a:r>
            <a:r>
              <a:rPr lang="en-US" sz="2800" dirty="0" err="1" smtClean="0">
                <a:solidFill>
                  <a:srgbClr val="FF0000"/>
                </a:solidFill>
              </a:rPr>
              <a:t>img</a:t>
            </a:r>
            <a:r>
              <a:rPr lang="en-US" sz="2800" dirty="0" smtClean="0">
                <a:solidFill>
                  <a:srgbClr val="FF0000"/>
                </a:solidFill>
              </a:rPr>
              <a:t> </a:t>
            </a:r>
            <a:r>
              <a:rPr lang="en-US" sz="2800" dirty="0" err="1" smtClean="0">
                <a:solidFill>
                  <a:srgbClr val="FF0000"/>
                </a:solidFill>
              </a:rPr>
              <a:t>src</a:t>
            </a:r>
            <a:r>
              <a:rPr lang="en-US" sz="2800" dirty="0" smtClean="0">
                <a:solidFill>
                  <a:srgbClr val="FF0000"/>
                </a:solidFill>
              </a:rPr>
              <a:t>="</a:t>
            </a:r>
            <a:r>
              <a:rPr lang="en-US" sz="2800" i="1" dirty="0" smtClean="0">
                <a:solidFill>
                  <a:srgbClr val="FF0000"/>
                </a:solidFill>
              </a:rPr>
              <a:t>file</a:t>
            </a:r>
            <a:r>
              <a:rPr lang="en-US" sz="2800" dirty="0" smtClean="0">
                <a:solidFill>
                  <a:srgbClr val="FF0000"/>
                </a:solidFill>
              </a:rPr>
              <a:t>" alt="</a:t>
            </a:r>
            <a:r>
              <a:rPr lang="en-US" sz="2800" i="1" dirty="0" smtClean="0">
                <a:solidFill>
                  <a:srgbClr val="FF0000"/>
                </a:solidFill>
              </a:rPr>
              <a:t>text</a:t>
            </a:r>
            <a:r>
              <a:rPr lang="en-US" sz="2800" dirty="0" smtClean="0">
                <a:solidFill>
                  <a:srgbClr val="FF0000"/>
                </a:solidFill>
              </a:rPr>
              <a:t>" /&gt;&lt;/a&gt;</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079AB499-A6C3-466A-BD03-708632878BBC}"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normAutofit/>
          </a:bodyPr>
          <a:lstStyle/>
          <a:p>
            <a:pPr eaLnBrk="1" hangingPunct="1"/>
            <a:r>
              <a:rPr lang="en-US" dirty="0" smtClean="0"/>
              <a:t>Working with Image Maps</a:t>
            </a:r>
          </a:p>
        </p:txBody>
      </p:sp>
      <p:sp>
        <p:nvSpPr>
          <p:cNvPr id="7" name="Content Placeholder 6"/>
          <p:cNvSpPr>
            <a:spLocks noGrp="1"/>
          </p:cNvSpPr>
          <p:nvPr>
            <p:ph idx="1"/>
          </p:nvPr>
        </p:nvSpPr>
        <p:spPr/>
        <p:txBody>
          <a:bodyPr/>
          <a:lstStyle/>
          <a:p>
            <a:r>
              <a:rPr lang="en-US" dirty="0" smtClean="0"/>
              <a:t>HTML also allows you to divide an image into different zones, or </a:t>
            </a:r>
            <a:r>
              <a:rPr lang="en-US" b="1" dirty="0" smtClean="0"/>
              <a:t>hotspots</a:t>
            </a:r>
            <a:r>
              <a:rPr lang="en-US" dirty="0" smtClean="0"/>
              <a:t>, each linked to a different destination</a:t>
            </a:r>
          </a:p>
          <a:p>
            <a:endParaRPr lang="en-US" dirty="0"/>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EC94BF8A-CB25-467D-8CBA-70F31A625B22}" type="slidenum">
              <a:rPr lang="en-US"/>
              <a:pPr>
                <a:defRPr/>
              </a:pPr>
              <a:t>35</a:t>
            </a:fld>
            <a:endParaRPr lang="en-US"/>
          </a:p>
        </p:txBody>
      </p:sp>
      <p:pic>
        <p:nvPicPr>
          <p:cNvPr id="8" name="Picture 2"/>
          <p:cNvPicPr>
            <a:picLocks noGrp="1" noChangeAspect="1" noChangeArrowheads="1"/>
          </p:cNvPicPr>
          <p:nvPr>
            <p:ph sz="half" idx="4294967295"/>
          </p:nvPr>
        </p:nvPicPr>
        <p:blipFill>
          <a:blip r:embed="rId2"/>
          <a:stretch>
            <a:fillRect/>
          </a:stretch>
        </p:blipFill>
        <p:spPr>
          <a:xfrm>
            <a:off x="1905000" y="2819400"/>
            <a:ext cx="5562600" cy="3458001"/>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idx="4294967295"/>
          </p:nvPr>
        </p:nvSpPr>
        <p:spPr/>
        <p:txBody>
          <a:bodyPr>
            <a:normAutofit/>
          </a:bodyPr>
          <a:lstStyle/>
          <a:p>
            <a:pPr eaLnBrk="1" hangingPunct="1"/>
            <a:r>
              <a:rPr lang="en-US" dirty="0" smtClean="0"/>
              <a:t>Working with Image Maps</a:t>
            </a:r>
          </a:p>
        </p:txBody>
      </p:sp>
      <p:sp>
        <p:nvSpPr>
          <p:cNvPr id="54274" name="Content Placeholder 2"/>
          <p:cNvSpPr>
            <a:spLocks noGrp="1"/>
          </p:cNvSpPr>
          <p:nvPr>
            <p:ph idx="4294967295"/>
          </p:nvPr>
        </p:nvSpPr>
        <p:spPr/>
        <p:txBody>
          <a:bodyPr/>
          <a:lstStyle/>
          <a:p>
            <a:pPr eaLnBrk="1" hangingPunct="1"/>
            <a:r>
              <a:rPr lang="en-US" dirty="0" smtClean="0"/>
              <a:t>To define these hotspots, you create an </a:t>
            </a:r>
            <a:r>
              <a:rPr lang="en-US" b="1" dirty="0" smtClean="0"/>
              <a:t>image map </a:t>
            </a:r>
            <a:r>
              <a:rPr lang="en-US" dirty="0" smtClean="0"/>
              <a:t>that matches a specified region of the inline image to a specific destination</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B4D5D997-C0E4-4E41-B125-845E011634BB}" type="slidenum">
              <a:rPr lang="en-US"/>
              <a:pPr>
                <a:defRPr/>
              </a:pPr>
              <a:t>36</a:t>
            </a:fld>
            <a:endParaRPr lang="en-US"/>
          </a:p>
        </p:txBody>
      </p:sp>
      <p:pic>
        <p:nvPicPr>
          <p:cNvPr id="6" name="Picture 2"/>
          <p:cNvPicPr>
            <a:picLocks noChangeAspect="1" noChangeArrowheads="1"/>
          </p:cNvPicPr>
          <p:nvPr/>
        </p:nvPicPr>
        <p:blipFill>
          <a:blip r:embed="rId2"/>
          <a:stretch>
            <a:fillRect/>
          </a:stretch>
        </p:blipFill>
        <p:spPr bwMode="auto">
          <a:xfrm>
            <a:off x="1905000" y="2819400"/>
            <a:ext cx="5562600" cy="34580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idx="4294967295"/>
          </p:nvPr>
        </p:nvSpPr>
        <p:spPr/>
        <p:txBody>
          <a:bodyPr/>
          <a:lstStyle/>
          <a:p>
            <a:pPr eaLnBrk="1" hangingPunct="1"/>
            <a:r>
              <a:rPr lang="en-US" dirty="0" smtClean="0"/>
              <a:t>Creating Image Maps</a:t>
            </a:r>
          </a:p>
        </p:txBody>
      </p:sp>
      <p:sp>
        <p:nvSpPr>
          <p:cNvPr id="55298" name="Content Placeholder 2"/>
          <p:cNvSpPr>
            <a:spLocks noGrp="1"/>
          </p:cNvSpPr>
          <p:nvPr>
            <p:ph idx="4294967295"/>
          </p:nvPr>
        </p:nvSpPr>
        <p:spPr/>
        <p:txBody>
          <a:bodyPr>
            <a:normAutofit/>
          </a:bodyPr>
          <a:lstStyle/>
          <a:p>
            <a:pPr eaLnBrk="1" hangingPunct="1"/>
            <a:r>
              <a:rPr lang="en-US" dirty="0" smtClean="0"/>
              <a:t>To create an image map, use the &lt;map&gt;…&lt;/map&gt; tags:</a:t>
            </a:r>
          </a:p>
          <a:p>
            <a:pPr eaLnBrk="1" hangingPunct="1">
              <a:spcBef>
                <a:spcPts val="2400"/>
              </a:spcBef>
              <a:buNone/>
            </a:pPr>
            <a:r>
              <a:rPr lang="en-US" dirty="0" smtClean="0"/>
              <a:t>	</a:t>
            </a:r>
            <a:r>
              <a:rPr lang="en-US" dirty="0" smtClean="0">
                <a:solidFill>
                  <a:srgbClr val="3333FF"/>
                </a:solidFill>
              </a:rPr>
              <a:t>&lt;map id=“</a:t>
            </a:r>
            <a:r>
              <a:rPr lang="en-US" dirty="0" err="1" smtClean="0">
                <a:solidFill>
                  <a:srgbClr val="3333FF"/>
                </a:solidFill>
              </a:rPr>
              <a:t>mapName</a:t>
            </a:r>
            <a:r>
              <a:rPr lang="en-US" dirty="0" smtClean="0">
                <a:solidFill>
                  <a:srgbClr val="3333FF"/>
                </a:solidFill>
              </a:rPr>
              <a:t>” name=“</a:t>
            </a:r>
            <a:r>
              <a:rPr lang="en-US" dirty="0" err="1" smtClean="0">
                <a:solidFill>
                  <a:srgbClr val="3333FF"/>
                </a:solidFill>
              </a:rPr>
              <a:t>mapName</a:t>
            </a:r>
            <a:r>
              <a:rPr lang="en-US" dirty="0" smtClean="0">
                <a:solidFill>
                  <a:srgbClr val="3333FF"/>
                </a:solidFill>
              </a:rPr>
              <a:t>”&gt;</a:t>
            </a:r>
          </a:p>
          <a:p>
            <a:pPr eaLnBrk="1" hangingPunct="1">
              <a:buNone/>
            </a:pPr>
            <a:r>
              <a:rPr lang="en-US" dirty="0" smtClean="0">
                <a:solidFill>
                  <a:srgbClr val="3333FF"/>
                </a:solidFill>
              </a:rPr>
              <a:t>		</a:t>
            </a:r>
            <a:r>
              <a:rPr lang="en-US" i="1" dirty="0" smtClean="0">
                <a:solidFill>
                  <a:srgbClr val="3333FF"/>
                </a:solidFill>
              </a:rPr>
              <a:t>hotspot definition</a:t>
            </a:r>
          </a:p>
          <a:p>
            <a:pPr eaLnBrk="1" hangingPunct="1">
              <a:buNone/>
            </a:pPr>
            <a:r>
              <a:rPr lang="en-US" i="1" dirty="0" smtClean="0">
                <a:solidFill>
                  <a:srgbClr val="3333FF"/>
                </a:solidFill>
              </a:rPr>
              <a:t>		hotspot definition</a:t>
            </a:r>
          </a:p>
          <a:p>
            <a:pPr eaLnBrk="1" hangingPunct="1">
              <a:buNone/>
            </a:pPr>
            <a:r>
              <a:rPr lang="en-US" i="1" dirty="0" smtClean="0">
                <a:solidFill>
                  <a:srgbClr val="3333FF"/>
                </a:solidFill>
              </a:rPr>
              <a:t>			…</a:t>
            </a:r>
          </a:p>
          <a:p>
            <a:pPr eaLnBrk="1" hangingPunct="1">
              <a:buNone/>
            </a:pPr>
            <a:r>
              <a:rPr lang="en-US" i="1" dirty="0" smtClean="0">
                <a:solidFill>
                  <a:srgbClr val="3333FF"/>
                </a:solidFill>
              </a:rPr>
              <a:t>		hotspot definition</a:t>
            </a:r>
          </a:p>
          <a:p>
            <a:pPr eaLnBrk="1" hangingPunct="1">
              <a:buNone/>
            </a:pPr>
            <a:r>
              <a:rPr lang="en-US" i="1" dirty="0" smtClean="0">
                <a:solidFill>
                  <a:srgbClr val="3333FF"/>
                </a:solidFill>
              </a:rPr>
              <a:t>	</a:t>
            </a:r>
            <a:r>
              <a:rPr lang="en-US" dirty="0" smtClean="0">
                <a:solidFill>
                  <a:srgbClr val="3333FF"/>
                </a:solidFill>
              </a:rPr>
              <a:t>&lt;/map&gt;</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D9AA42AC-1EF6-4BB2-A964-BE105ED2831A}" type="slidenum">
              <a:rPr lang="en-US"/>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idx="4294967295"/>
          </p:nvPr>
        </p:nvSpPr>
        <p:spPr/>
        <p:txBody>
          <a:bodyPr/>
          <a:lstStyle/>
          <a:p>
            <a:pPr eaLnBrk="1" hangingPunct="1"/>
            <a:r>
              <a:rPr lang="en-US" smtClean="0"/>
              <a:t>Defining Hotspots</a:t>
            </a:r>
          </a:p>
        </p:txBody>
      </p:sp>
      <p:sp>
        <p:nvSpPr>
          <p:cNvPr id="56322" name="Content Placeholder 2"/>
          <p:cNvSpPr>
            <a:spLocks noGrp="1"/>
          </p:cNvSpPr>
          <p:nvPr>
            <p:ph idx="4294967295"/>
          </p:nvPr>
        </p:nvSpPr>
        <p:spPr/>
        <p:txBody>
          <a:bodyPr/>
          <a:lstStyle/>
          <a:p>
            <a:pPr eaLnBrk="1" hangingPunct="1"/>
            <a:r>
              <a:rPr lang="en-US" dirty="0" smtClean="0"/>
              <a:t>Define a hotspot using two properties:</a:t>
            </a:r>
          </a:p>
          <a:p>
            <a:pPr lvl="1" eaLnBrk="1" hangingPunct="1">
              <a:spcBef>
                <a:spcPts val="1200"/>
              </a:spcBef>
            </a:pPr>
            <a:r>
              <a:rPr lang="en-US" sz="3200" dirty="0" smtClean="0"/>
              <a:t>Its location in the image</a:t>
            </a:r>
          </a:p>
          <a:p>
            <a:pPr lvl="1" eaLnBrk="1" hangingPunct="1">
              <a:spcBef>
                <a:spcPts val="1200"/>
              </a:spcBef>
            </a:pPr>
            <a:r>
              <a:rPr lang="en-US" sz="3200" dirty="0" smtClean="0"/>
              <a:t>Its shape</a:t>
            </a:r>
          </a:p>
          <a:p>
            <a:pPr eaLnBrk="1" hangingPunct="1">
              <a:spcBef>
                <a:spcPts val="2400"/>
              </a:spcBef>
            </a:pPr>
            <a:r>
              <a:rPr lang="en-US" dirty="0" smtClean="0"/>
              <a:t>Syntax of the hotspot element:</a:t>
            </a:r>
          </a:p>
          <a:p>
            <a:pPr algn="ctr" eaLnBrk="1" hangingPunct="1">
              <a:spcBef>
                <a:spcPts val="1200"/>
              </a:spcBef>
              <a:buFontTx/>
              <a:buNone/>
            </a:pPr>
            <a:r>
              <a:rPr lang="en-US" sz="2400" dirty="0" smtClean="0">
                <a:solidFill>
                  <a:srgbClr val="FF0000"/>
                </a:solidFill>
                <a:latin typeface="Calibri" pitchFamily="34" charset="0"/>
              </a:rPr>
              <a:t>&lt;area shape=</a:t>
            </a:r>
            <a:r>
              <a:rPr lang="en-US" sz="2400" i="1" dirty="0" smtClean="0">
                <a:solidFill>
                  <a:srgbClr val="FF0000"/>
                </a:solidFill>
                <a:latin typeface="Calibri" pitchFamily="34" charset="0"/>
              </a:rPr>
              <a:t>“shape”</a:t>
            </a:r>
            <a:r>
              <a:rPr lang="en-US" sz="2400" dirty="0" smtClean="0">
                <a:solidFill>
                  <a:srgbClr val="FF0000"/>
                </a:solidFill>
                <a:latin typeface="Calibri" pitchFamily="34" charset="0"/>
              </a:rPr>
              <a:t> </a:t>
            </a:r>
            <a:r>
              <a:rPr lang="en-US" sz="2400" dirty="0" err="1" smtClean="0">
                <a:solidFill>
                  <a:srgbClr val="FF0000"/>
                </a:solidFill>
                <a:latin typeface="Calibri" pitchFamily="34" charset="0"/>
              </a:rPr>
              <a:t>coords</a:t>
            </a:r>
            <a:r>
              <a:rPr lang="en-US" sz="2400" dirty="0" smtClean="0">
                <a:solidFill>
                  <a:srgbClr val="FF0000"/>
                </a:solidFill>
                <a:latin typeface="Calibri" pitchFamily="34" charset="0"/>
              </a:rPr>
              <a:t>=</a:t>
            </a:r>
            <a:r>
              <a:rPr lang="en-US" sz="2400" i="1" dirty="0" smtClean="0">
                <a:solidFill>
                  <a:srgbClr val="FF0000"/>
                </a:solidFill>
                <a:latin typeface="Calibri" pitchFamily="34" charset="0"/>
              </a:rPr>
              <a:t>“coordinates”</a:t>
            </a:r>
            <a:r>
              <a:rPr lang="en-US" sz="2400" dirty="0" smtClean="0">
                <a:solidFill>
                  <a:srgbClr val="FF0000"/>
                </a:solidFill>
                <a:latin typeface="Calibri" pitchFamily="34" charset="0"/>
              </a:rPr>
              <a:t> </a:t>
            </a:r>
            <a:r>
              <a:rPr lang="en-US" sz="2400" dirty="0" err="1" smtClean="0">
                <a:solidFill>
                  <a:srgbClr val="FF0000"/>
                </a:solidFill>
                <a:latin typeface="Calibri" pitchFamily="34" charset="0"/>
              </a:rPr>
              <a:t>href</a:t>
            </a:r>
            <a:r>
              <a:rPr lang="en-US" sz="2400" dirty="0" smtClean="0">
                <a:solidFill>
                  <a:srgbClr val="FF0000"/>
                </a:solidFill>
                <a:latin typeface="Calibri" pitchFamily="34" charset="0"/>
              </a:rPr>
              <a:t>=</a:t>
            </a:r>
            <a:r>
              <a:rPr lang="en-US" sz="2400" i="1" dirty="0" smtClean="0">
                <a:solidFill>
                  <a:srgbClr val="FF0000"/>
                </a:solidFill>
                <a:latin typeface="Calibri" pitchFamily="34" charset="0"/>
              </a:rPr>
              <a:t>“</a:t>
            </a:r>
            <a:r>
              <a:rPr lang="en-US" sz="2400" i="1" dirty="0" err="1" smtClean="0">
                <a:solidFill>
                  <a:srgbClr val="FF0000"/>
                </a:solidFill>
                <a:latin typeface="Calibri" pitchFamily="34" charset="0"/>
              </a:rPr>
              <a:t>url</a:t>
            </a:r>
            <a:r>
              <a:rPr lang="en-US" sz="2400" i="1" dirty="0" smtClean="0">
                <a:solidFill>
                  <a:srgbClr val="FF0000"/>
                </a:solidFill>
                <a:latin typeface="Calibri" pitchFamily="34" charset="0"/>
              </a:rPr>
              <a:t>” </a:t>
            </a:r>
            <a:r>
              <a:rPr lang="en-US" sz="2400" dirty="0" smtClean="0">
                <a:solidFill>
                  <a:srgbClr val="FF0000"/>
                </a:solidFill>
                <a:latin typeface="Calibri" pitchFamily="34" charset="0"/>
              </a:rPr>
              <a:t>alt=</a:t>
            </a:r>
            <a:r>
              <a:rPr lang="en-US" sz="2400" i="1" dirty="0" smtClean="0">
                <a:solidFill>
                  <a:srgbClr val="FF0000"/>
                </a:solidFill>
                <a:latin typeface="Calibri" pitchFamily="34" charset="0"/>
              </a:rPr>
              <a:t>“text”</a:t>
            </a:r>
            <a:r>
              <a:rPr lang="en-US" sz="2400" dirty="0" smtClean="0">
                <a:solidFill>
                  <a:srgbClr val="FF0000"/>
                </a:solidFill>
                <a:latin typeface="Calibri" pitchFamily="34" charset="0"/>
              </a:rPr>
              <a:t> /&gt;</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6069907A-CC35-4924-AB76-14A8DE8AE0A6}" type="slidenum">
              <a:rPr lang="en-US"/>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idx="4294967295"/>
          </p:nvPr>
        </p:nvSpPr>
        <p:spPr/>
        <p:txBody>
          <a:bodyPr/>
          <a:lstStyle/>
          <a:p>
            <a:pPr eaLnBrk="1" hangingPunct="1"/>
            <a:r>
              <a:rPr lang="en-US" dirty="0" smtClean="0"/>
              <a:t>Creating a Rectangular Hotspot</a:t>
            </a:r>
          </a:p>
        </p:txBody>
      </p:sp>
      <p:sp>
        <p:nvSpPr>
          <p:cNvPr id="57346" name="Content Placeholder 2"/>
          <p:cNvSpPr>
            <a:spLocks noGrp="1"/>
          </p:cNvSpPr>
          <p:nvPr>
            <p:ph idx="4294967295"/>
          </p:nvPr>
        </p:nvSpPr>
        <p:spPr/>
        <p:txBody>
          <a:bodyPr>
            <a:normAutofit fontScale="92500" lnSpcReduction="10000"/>
          </a:bodyPr>
          <a:lstStyle/>
          <a:p>
            <a:pPr eaLnBrk="1" hangingPunct="1">
              <a:lnSpc>
                <a:spcPct val="90000"/>
              </a:lnSpc>
            </a:pPr>
            <a:r>
              <a:rPr lang="en-US" sz="2800" dirty="0" smtClean="0"/>
              <a:t>Two points define a </a:t>
            </a:r>
            <a:r>
              <a:rPr lang="en-US" sz="2800" b="1" dirty="0" smtClean="0"/>
              <a:t>rectangular hotspot</a:t>
            </a:r>
            <a:r>
              <a:rPr lang="en-US" sz="2800" dirty="0" smtClean="0"/>
              <a:t>:</a:t>
            </a:r>
          </a:p>
          <a:p>
            <a:pPr lvl="1" eaLnBrk="1" hangingPunct="1">
              <a:lnSpc>
                <a:spcPct val="90000"/>
              </a:lnSpc>
            </a:pPr>
            <a:r>
              <a:rPr lang="en-US" sz="2400" dirty="0" smtClean="0"/>
              <a:t>the upper-left corner</a:t>
            </a:r>
          </a:p>
          <a:p>
            <a:pPr lvl="1" eaLnBrk="1" hangingPunct="1">
              <a:lnSpc>
                <a:spcPct val="90000"/>
              </a:lnSpc>
            </a:pPr>
            <a:r>
              <a:rPr lang="en-US" sz="2400" dirty="0" smtClean="0"/>
              <a:t>the lower-right corner</a:t>
            </a:r>
          </a:p>
          <a:p>
            <a:pPr eaLnBrk="1" hangingPunct="1">
              <a:lnSpc>
                <a:spcPct val="90000"/>
              </a:lnSpc>
              <a:spcBef>
                <a:spcPts val="2400"/>
              </a:spcBef>
            </a:pPr>
            <a:r>
              <a:rPr lang="en-US" sz="2800" dirty="0" smtClean="0"/>
              <a:t>A sample code for a </a:t>
            </a:r>
            <a:r>
              <a:rPr lang="en-US" sz="2800" b="1" dirty="0" smtClean="0"/>
              <a:t>rectangular hotspot</a:t>
            </a:r>
            <a:r>
              <a:rPr lang="en-US" sz="2800" dirty="0" smtClean="0"/>
              <a:t> is:</a:t>
            </a:r>
          </a:p>
          <a:p>
            <a:pPr eaLnBrk="1" hangingPunct="1">
              <a:lnSpc>
                <a:spcPct val="90000"/>
              </a:lnSpc>
              <a:spcBef>
                <a:spcPts val="2400"/>
              </a:spcBef>
              <a:buNone/>
            </a:pPr>
            <a:r>
              <a:rPr lang="en-US" sz="2800" dirty="0" smtClean="0">
                <a:solidFill>
                  <a:srgbClr val="3333FF"/>
                </a:solidFill>
              </a:rPr>
              <a:t>	</a:t>
            </a:r>
            <a:r>
              <a:rPr lang="en-US" sz="2400" dirty="0" smtClean="0">
                <a:solidFill>
                  <a:srgbClr val="3333FF"/>
                </a:solidFill>
              </a:rPr>
              <a:t>&lt;area shape=“</a:t>
            </a:r>
            <a:r>
              <a:rPr lang="en-US" sz="2400" dirty="0" err="1" smtClean="0">
                <a:solidFill>
                  <a:srgbClr val="3333FF"/>
                </a:solidFill>
              </a:rPr>
              <a:t>rect</a:t>
            </a:r>
            <a:r>
              <a:rPr lang="en-US" sz="2400" dirty="0" smtClean="0">
                <a:solidFill>
                  <a:srgbClr val="3333FF"/>
                </a:solidFill>
              </a:rPr>
              <a:t>” </a:t>
            </a:r>
            <a:r>
              <a:rPr lang="en-US" sz="2400" dirty="0" err="1" smtClean="0">
                <a:solidFill>
                  <a:srgbClr val="3333FF"/>
                </a:solidFill>
              </a:rPr>
              <a:t>coords</a:t>
            </a:r>
            <a:r>
              <a:rPr lang="en-US" sz="2400" dirty="0" smtClean="0">
                <a:solidFill>
                  <a:srgbClr val="3333FF"/>
                </a:solidFill>
              </a:rPr>
              <a:t>=“384,61,499,271” </a:t>
            </a:r>
            <a:r>
              <a:rPr lang="en-US" sz="2400" dirty="0" err="1" smtClean="0">
                <a:solidFill>
                  <a:srgbClr val="3333FF"/>
                </a:solidFill>
              </a:rPr>
              <a:t>href</a:t>
            </a:r>
            <a:r>
              <a:rPr lang="en-US" sz="2400" dirty="0" smtClean="0">
                <a:solidFill>
                  <a:srgbClr val="3333FF"/>
                </a:solidFill>
              </a:rPr>
              <a:t>=“water.htm”&gt;</a:t>
            </a:r>
          </a:p>
          <a:p>
            <a:pPr lvl="1" eaLnBrk="1" hangingPunct="1">
              <a:lnSpc>
                <a:spcPct val="90000"/>
              </a:lnSpc>
              <a:spcBef>
                <a:spcPts val="1800"/>
              </a:spcBef>
            </a:pPr>
            <a:r>
              <a:rPr lang="en-US" sz="2400" b="1" i="1" dirty="0" smtClean="0"/>
              <a:t>Coordinates</a:t>
            </a:r>
            <a:r>
              <a:rPr lang="en-US" sz="2400" dirty="0" smtClean="0"/>
              <a:t> (</a:t>
            </a:r>
            <a:r>
              <a:rPr lang="en-US" sz="2400" dirty="0" err="1" smtClean="0">
                <a:solidFill>
                  <a:srgbClr val="3333FF"/>
                </a:solidFill>
              </a:rPr>
              <a:t>coords</a:t>
            </a:r>
            <a:r>
              <a:rPr lang="en-US" sz="2400" dirty="0" smtClean="0"/>
              <a:t>) are entered as a series of four numbers separated by commas</a:t>
            </a:r>
          </a:p>
          <a:p>
            <a:pPr lvl="1" eaLnBrk="1" hangingPunct="1">
              <a:lnSpc>
                <a:spcPct val="90000"/>
              </a:lnSpc>
              <a:spcBef>
                <a:spcPts val="1800"/>
              </a:spcBef>
            </a:pPr>
            <a:r>
              <a:rPr lang="en-US" sz="2400" dirty="0" smtClean="0"/>
              <a:t>HTML expects that the first two numbers represent the coordinates for the upper-left corner of the rectangle, and the second two numbers indicate the location of the lower-right corner</a:t>
            </a:r>
          </a:p>
          <a:p>
            <a:pPr lvl="1" eaLnBrk="1" hangingPunct="1">
              <a:lnSpc>
                <a:spcPct val="90000"/>
              </a:lnSpc>
              <a:spcBef>
                <a:spcPts val="1800"/>
              </a:spcBef>
            </a:pPr>
            <a:r>
              <a:rPr lang="en-US" sz="2400" dirty="0" smtClean="0"/>
              <a:t>The </a:t>
            </a:r>
            <a:r>
              <a:rPr lang="en-US" sz="2400" b="1" i="1" dirty="0" smtClean="0"/>
              <a:t>hotspot</a:t>
            </a:r>
            <a:r>
              <a:rPr lang="en-US" sz="2400" dirty="0" smtClean="0"/>
              <a:t> is a hypertext link to </a:t>
            </a:r>
            <a:r>
              <a:rPr lang="en-US" sz="2400" dirty="0" smtClean="0">
                <a:solidFill>
                  <a:srgbClr val="3333FF"/>
                </a:solidFill>
              </a:rPr>
              <a:t>water.htm</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54F3E080-B03A-4DA1-9AA9-F4C1F32CC0C2}" type="slidenum">
              <a:rPr lang="en-US"/>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p:txBody>
          <a:bodyPr/>
          <a:lstStyle/>
          <a:p>
            <a:pPr eaLnBrk="1" hangingPunct="1"/>
            <a:r>
              <a:rPr lang="en-US" dirty="0" smtClean="0"/>
              <a:t>Working with Web Site Structures</a:t>
            </a:r>
          </a:p>
        </p:txBody>
      </p:sp>
      <p:sp>
        <p:nvSpPr>
          <p:cNvPr id="29698" name="Rectangle 3"/>
          <p:cNvSpPr>
            <a:spLocks noGrp="1" noChangeArrowheads="1"/>
          </p:cNvSpPr>
          <p:nvPr>
            <p:ph idx="4294967295"/>
          </p:nvPr>
        </p:nvSpPr>
        <p:spPr/>
        <p:txBody>
          <a:bodyPr>
            <a:normAutofit lnSpcReduction="10000"/>
          </a:bodyPr>
          <a:lstStyle/>
          <a:p>
            <a:pPr eaLnBrk="1" hangingPunct="1"/>
            <a:r>
              <a:rPr lang="en-US" sz="2800" dirty="0" smtClean="0"/>
              <a:t>A </a:t>
            </a:r>
            <a:r>
              <a:rPr lang="en-US" sz="2800" b="1" dirty="0" smtClean="0"/>
              <a:t>storyboard</a:t>
            </a:r>
            <a:r>
              <a:rPr lang="en-US" sz="2800" dirty="0" smtClean="0"/>
              <a:t> is a diagram of a Web site’s structure, showing all the pages in the site and indicating how they are linked together</a:t>
            </a:r>
          </a:p>
          <a:p>
            <a:pPr eaLnBrk="1" hangingPunct="1">
              <a:spcBef>
                <a:spcPts val="2400"/>
              </a:spcBef>
            </a:pPr>
            <a:r>
              <a:rPr lang="en-US" sz="2800" dirty="0" smtClean="0"/>
              <a:t>It is important to </a:t>
            </a:r>
            <a:r>
              <a:rPr lang="en-US" sz="2800" b="1" dirty="0" smtClean="0"/>
              <a:t>storyboard</a:t>
            </a:r>
            <a:r>
              <a:rPr lang="en-US" sz="2800" dirty="0" smtClean="0"/>
              <a:t> your Web site before you start creating your pages in order to determine which structure works best for the type of information the site contains</a:t>
            </a:r>
          </a:p>
          <a:p>
            <a:pPr eaLnBrk="1" hangingPunct="1">
              <a:spcBef>
                <a:spcPts val="2400"/>
              </a:spcBef>
            </a:pPr>
            <a:r>
              <a:rPr lang="en-US" sz="2800" dirty="0" smtClean="0"/>
              <a:t>Types of  Web Site Structures:</a:t>
            </a:r>
          </a:p>
          <a:p>
            <a:pPr lvl="1" eaLnBrk="1" hangingPunct="1">
              <a:spcBef>
                <a:spcPts val="1200"/>
              </a:spcBef>
            </a:pPr>
            <a:r>
              <a:rPr lang="en-US" sz="2400" dirty="0" smtClean="0"/>
              <a:t>Linear Structures</a:t>
            </a:r>
          </a:p>
          <a:p>
            <a:pPr lvl="1" eaLnBrk="1" hangingPunct="1">
              <a:spcBef>
                <a:spcPts val="1200"/>
              </a:spcBef>
            </a:pPr>
            <a:r>
              <a:rPr lang="en-US" sz="2400" dirty="0" smtClean="0"/>
              <a:t>Hierarchical Structures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6D5C3EF4-869C-47AF-8A32-686C26912426}"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idx="4294967295"/>
          </p:nvPr>
        </p:nvSpPr>
        <p:spPr/>
        <p:txBody>
          <a:bodyPr/>
          <a:lstStyle/>
          <a:p>
            <a:pPr eaLnBrk="1" hangingPunct="1"/>
            <a:r>
              <a:rPr lang="en-US" dirty="0" smtClean="0"/>
              <a:t>Creating a Circular Hotspot</a:t>
            </a:r>
          </a:p>
        </p:txBody>
      </p:sp>
      <p:sp>
        <p:nvSpPr>
          <p:cNvPr id="58370" name="Content Placeholder 2"/>
          <p:cNvSpPr>
            <a:spLocks noGrp="1"/>
          </p:cNvSpPr>
          <p:nvPr>
            <p:ph idx="4294967295"/>
          </p:nvPr>
        </p:nvSpPr>
        <p:spPr/>
        <p:txBody>
          <a:bodyPr>
            <a:normAutofit fontScale="85000" lnSpcReduction="20000"/>
          </a:bodyPr>
          <a:lstStyle/>
          <a:p>
            <a:pPr eaLnBrk="1" hangingPunct="1"/>
            <a:r>
              <a:rPr lang="en-US" dirty="0" smtClean="0"/>
              <a:t>A </a:t>
            </a:r>
            <a:r>
              <a:rPr lang="en-US" b="1" dirty="0" smtClean="0"/>
              <a:t>circular hotspot</a:t>
            </a:r>
            <a:r>
              <a:rPr lang="en-US" dirty="0" smtClean="0"/>
              <a:t> is defined by </a:t>
            </a:r>
          </a:p>
          <a:p>
            <a:pPr lvl="1" eaLnBrk="1" hangingPunct="1"/>
            <a:r>
              <a:rPr lang="en-US" dirty="0" smtClean="0"/>
              <a:t>the location of its </a:t>
            </a:r>
            <a:r>
              <a:rPr lang="en-US" u="sng" dirty="0" smtClean="0"/>
              <a:t>center</a:t>
            </a:r>
            <a:r>
              <a:rPr lang="en-US" dirty="0" smtClean="0"/>
              <a:t> and </a:t>
            </a:r>
          </a:p>
          <a:p>
            <a:pPr lvl="1" eaLnBrk="1" hangingPunct="1"/>
            <a:r>
              <a:rPr lang="en-US" dirty="0" smtClean="0"/>
              <a:t>its radius</a:t>
            </a:r>
          </a:p>
          <a:p>
            <a:pPr eaLnBrk="1" hangingPunct="1">
              <a:spcBef>
                <a:spcPts val="2400"/>
              </a:spcBef>
            </a:pPr>
            <a:r>
              <a:rPr lang="en-US" dirty="0" smtClean="0"/>
              <a:t>A sample code for a </a:t>
            </a:r>
            <a:r>
              <a:rPr lang="en-US" b="1" dirty="0" smtClean="0"/>
              <a:t>circular hotspot</a:t>
            </a:r>
            <a:r>
              <a:rPr lang="en-US" dirty="0" smtClean="0"/>
              <a:t> is:</a:t>
            </a:r>
          </a:p>
          <a:p>
            <a:pPr eaLnBrk="1" hangingPunct="1">
              <a:spcBef>
                <a:spcPts val="2400"/>
              </a:spcBef>
              <a:buNone/>
            </a:pPr>
            <a:r>
              <a:rPr lang="en-US" sz="2400" dirty="0" smtClean="0">
                <a:solidFill>
                  <a:srgbClr val="3333FF"/>
                </a:solidFill>
              </a:rPr>
              <a:t>	&lt;area shape=“circle” </a:t>
            </a:r>
            <a:r>
              <a:rPr lang="en-US" sz="2400" dirty="0" err="1" smtClean="0">
                <a:solidFill>
                  <a:srgbClr val="3333FF"/>
                </a:solidFill>
              </a:rPr>
              <a:t>coords</a:t>
            </a:r>
            <a:r>
              <a:rPr lang="en-US" sz="2400" dirty="0" smtClean="0">
                <a:solidFill>
                  <a:srgbClr val="3333FF"/>
                </a:solidFill>
              </a:rPr>
              <a:t>=“307,137,66” </a:t>
            </a:r>
            <a:r>
              <a:rPr lang="en-US" sz="2400" dirty="0" err="1" smtClean="0">
                <a:solidFill>
                  <a:srgbClr val="3333FF"/>
                </a:solidFill>
              </a:rPr>
              <a:t>href</a:t>
            </a:r>
            <a:r>
              <a:rPr lang="en-US" sz="2400" dirty="0" smtClean="0">
                <a:solidFill>
                  <a:srgbClr val="3333FF"/>
                </a:solidFill>
              </a:rPr>
              <a:t>=“karts.htm”&gt;</a:t>
            </a:r>
          </a:p>
          <a:p>
            <a:pPr lvl="1" eaLnBrk="1" hangingPunct="1">
              <a:lnSpc>
                <a:spcPct val="90000"/>
              </a:lnSpc>
              <a:spcBef>
                <a:spcPts val="1800"/>
              </a:spcBef>
            </a:pPr>
            <a:r>
              <a:rPr lang="en-US" b="1" i="1" dirty="0" smtClean="0"/>
              <a:t>Coordinates</a:t>
            </a:r>
            <a:r>
              <a:rPr lang="en-US" dirty="0" smtClean="0"/>
              <a:t> (</a:t>
            </a:r>
            <a:r>
              <a:rPr lang="en-US" dirty="0" err="1" smtClean="0">
                <a:solidFill>
                  <a:srgbClr val="3333FF"/>
                </a:solidFill>
              </a:rPr>
              <a:t>coords</a:t>
            </a:r>
            <a:r>
              <a:rPr lang="en-US" dirty="0" smtClean="0"/>
              <a:t>) are entered as a series of three numbers separated by commas. </a:t>
            </a:r>
          </a:p>
          <a:p>
            <a:pPr lvl="1" eaLnBrk="1" hangingPunct="1">
              <a:lnSpc>
                <a:spcPct val="90000"/>
              </a:lnSpc>
              <a:spcBef>
                <a:spcPts val="1800"/>
              </a:spcBef>
            </a:pPr>
            <a:r>
              <a:rPr lang="en-US" dirty="0" smtClean="0"/>
              <a:t>HTML expects that the first two numbers represent the coordinates for the center of the circle, and the third number indicate the </a:t>
            </a:r>
            <a:r>
              <a:rPr lang="en-US" dirty="0" err="1" smtClean="0"/>
              <a:t>raduis</a:t>
            </a:r>
            <a:endParaRPr lang="en-US" dirty="0" smtClean="0"/>
          </a:p>
          <a:p>
            <a:pPr lvl="1" eaLnBrk="1" hangingPunct="1">
              <a:spcBef>
                <a:spcPts val="1800"/>
              </a:spcBef>
            </a:pPr>
            <a:r>
              <a:rPr lang="en-US" dirty="0" smtClean="0"/>
              <a:t>The </a:t>
            </a:r>
            <a:r>
              <a:rPr lang="en-US" b="1" i="1" dirty="0" smtClean="0"/>
              <a:t>hotspot</a:t>
            </a:r>
            <a:r>
              <a:rPr lang="en-US" dirty="0" smtClean="0"/>
              <a:t> is a hypertext link to </a:t>
            </a:r>
            <a:r>
              <a:rPr lang="en-US" dirty="0" smtClean="0">
                <a:solidFill>
                  <a:srgbClr val="3333FF"/>
                </a:solidFill>
              </a:rPr>
              <a:t>karts.htm</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67D5DE39-64D9-44B9-B509-9464F32343B0}" type="slidenum">
              <a:rPr lang="en-US"/>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idx="4294967295"/>
          </p:nvPr>
        </p:nvSpPr>
        <p:spPr/>
        <p:txBody>
          <a:bodyPr/>
          <a:lstStyle/>
          <a:p>
            <a:pPr eaLnBrk="1" hangingPunct="1"/>
            <a:r>
              <a:rPr lang="en-US" dirty="0" smtClean="0"/>
              <a:t>Creating a Polygonal Hotspot</a:t>
            </a:r>
          </a:p>
        </p:txBody>
      </p:sp>
      <p:sp>
        <p:nvSpPr>
          <p:cNvPr id="59394" name="Content Placeholder 2"/>
          <p:cNvSpPr>
            <a:spLocks noGrp="1"/>
          </p:cNvSpPr>
          <p:nvPr>
            <p:ph idx="4294967295"/>
          </p:nvPr>
        </p:nvSpPr>
        <p:spPr/>
        <p:txBody>
          <a:bodyPr/>
          <a:lstStyle/>
          <a:p>
            <a:pPr eaLnBrk="1" hangingPunct="1"/>
            <a:r>
              <a:rPr lang="en-US" dirty="0" smtClean="0"/>
              <a:t>To create a polygonal hotspot, you enter the coordinates for each vertex in the shape</a:t>
            </a:r>
          </a:p>
          <a:p>
            <a:pPr eaLnBrk="1" hangingPunct="1">
              <a:spcBef>
                <a:spcPts val="2400"/>
              </a:spcBef>
            </a:pPr>
            <a:r>
              <a:rPr lang="en-US" dirty="0" smtClean="0"/>
              <a:t>A sample code for a </a:t>
            </a:r>
            <a:r>
              <a:rPr lang="en-US" b="1" dirty="0" smtClean="0"/>
              <a:t>polygonal hotspot</a:t>
            </a:r>
            <a:r>
              <a:rPr lang="en-US" dirty="0" smtClean="0"/>
              <a:t> is:</a:t>
            </a:r>
          </a:p>
          <a:p>
            <a:pPr eaLnBrk="1" hangingPunct="1">
              <a:spcBef>
                <a:spcPts val="2400"/>
              </a:spcBef>
              <a:buNone/>
            </a:pPr>
            <a:r>
              <a:rPr lang="en-US" sz="2200" dirty="0" smtClean="0">
                <a:solidFill>
                  <a:srgbClr val="3333FF"/>
                </a:solidFill>
              </a:rPr>
              <a:t>	&lt;area shape=“poly” </a:t>
            </a:r>
            <a:r>
              <a:rPr lang="en-US" sz="2200" dirty="0" err="1" smtClean="0">
                <a:solidFill>
                  <a:srgbClr val="3333FF"/>
                </a:solidFill>
              </a:rPr>
              <a:t>coords</a:t>
            </a:r>
            <a:r>
              <a:rPr lang="en-US" sz="2200" dirty="0" smtClean="0">
                <a:solidFill>
                  <a:srgbClr val="3333FF"/>
                </a:solidFill>
              </a:rPr>
              <a:t>=“13,60,13,270,370,270,370,225,230,225,230,60” </a:t>
            </a:r>
            <a:r>
              <a:rPr lang="en-US" sz="2200" dirty="0" err="1" smtClean="0">
                <a:solidFill>
                  <a:srgbClr val="3333FF"/>
                </a:solidFill>
              </a:rPr>
              <a:t>href</a:t>
            </a:r>
            <a:r>
              <a:rPr lang="en-US" sz="2200" dirty="0" smtClean="0">
                <a:solidFill>
                  <a:srgbClr val="3333FF"/>
                </a:solidFill>
              </a:rPr>
              <a:t>=“rides.htm”&gt;</a:t>
            </a:r>
          </a:p>
          <a:p>
            <a:pPr lvl="1" eaLnBrk="1" hangingPunct="1">
              <a:spcBef>
                <a:spcPts val="1800"/>
              </a:spcBef>
            </a:pPr>
            <a:r>
              <a:rPr lang="en-US" b="1" i="1" dirty="0" smtClean="0"/>
              <a:t>Coordinates</a:t>
            </a:r>
            <a:r>
              <a:rPr lang="en-US" dirty="0" smtClean="0"/>
              <a:t> (</a:t>
            </a:r>
            <a:r>
              <a:rPr lang="en-US" dirty="0" err="1" smtClean="0">
                <a:solidFill>
                  <a:srgbClr val="3333FF"/>
                </a:solidFill>
              </a:rPr>
              <a:t>coords</a:t>
            </a:r>
            <a:r>
              <a:rPr lang="en-US" dirty="0" smtClean="0"/>
              <a:t>) are for each vertex in the shape</a:t>
            </a:r>
          </a:p>
          <a:p>
            <a:pPr lvl="1" eaLnBrk="1" hangingPunct="1">
              <a:spcBef>
                <a:spcPts val="1800"/>
              </a:spcBef>
            </a:pPr>
            <a:r>
              <a:rPr lang="en-US" dirty="0" smtClean="0"/>
              <a:t>The </a:t>
            </a:r>
            <a:r>
              <a:rPr lang="en-US" b="1" i="1" dirty="0" smtClean="0"/>
              <a:t>hotspot</a:t>
            </a:r>
            <a:r>
              <a:rPr lang="en-US" dirty="0" smtClean="0"/>
              <a:t> is a hypertext link to </a:t>
            </a:r>
            <a:r>
              <a:rPr lang="en-US" dirty="0" smtClean="0">
                <a:solidFill>
                  <a:srgbClr val="3333FF"/>
                </a:solidFill>
              </a:rPr>
              <a:t>rides.htm</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1AF6B1E8-E739-4A1D-8086-DB4AE757C903}" type="slidenum">
              <a:rPr lang="en-US"/>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idx="4294967295"/>
          </p:nvPr>
        </p:nvSpPr>
        <p:spPr/>
        <p:txBody>
          <a:bodyPr/>
          <a:lstStyle/>
          <a:p>
            <a:pPr eaLnBrk="1" hangingPunct="1"/>
            <a:r>
              <a:rPr lang="en-US" dirty="0" smtClean="0"/>
              <a:t>Creating a Default Hotspot</a:t>
            </a:r>
          </a:p>
        </p:txBody>
      </p:sp>
      <p:sp>
        <p:nvSpPr>
          <p:cNvPr id="60418" name="Content Placeholder 2"/>
          <p:cNvSpPr>
            <a:spLocks noGrp="1"/>
          </p:cNvSpPr>
          <p:nvPr>
            <p:ph idx="4294967295"/>
          </p:nvPr>
        </p:nvSpPr>
        <p:spPr/>
        <p:txBody>
          <a:bodyPr/>
          <a:lstStyle/>
          <a:p>
            <a:pPr eaLnBrk="1" hangingPunct="1"/>
            <a:r>
              <a:rPr lang="en-US" dirty="0" smtClean="0"/>
              <a:t>To define the default hotspot for the image:</a:t>
            </a:r>
          </a:p>
          <a:p>
            <a:pPr eaLnBrk="1" hangingPunct="1">
              <a:spcBef>
                <a:spcPts val="2400"/>
              </a:spcBef>
              <a:buNone/>
            </a:pPr>
            <a:r>
              <a:rPr lang="en-US" dirty="0" smtClean="0"/>
              <a:t>	</a:t>
            </a:r>
            <a:r>
              <a:rPr lang="en-US" dirty="0" smtClean="0">
                <a:solidFill>
                  <a:srgbClr val="3333FF"/>
                </a:solidFill>
              </a:rPr>
              <a:t>&lt;area shape="default" </a:t>
            </a:r>
            <a:r>
              <a:rPr lang="en-US" dirty="0" err="1" smtClean="0">
                <a:solidFill>
                  <a:srgbClr val="3333FF"/>
                </a:solidFill>
              </a:rPr>
              <a:t>coords</a:t>
            </a:r>
            <a:r>
              <a:rPr lang="en-US" dirty="0" smtClean="0">
                <a:solidFill>
                  <a:srgbClr val="3333FF"/>
                </a:solidFill>
              </a:rPr>
              <a:t>="0, 0, </a:t>
            </a:r>
            <a:r>
              <a:rPr lang="en-US" b="1" i="1" dirty="0" smtClean="0">
                <a:solidFill>
                  <a:srgbClr val="3333FF"/>
                </a:solidFill>
              </a:rPr>
              <a:t>x</a:t>
            </a:r>
            <a:r>
              <a:rPr lang="en-US" i="1" dirty="0" smtClean="0">
                <a:solidFill>
                  <a:srgbClr val="3333FF"/>
                </a:solidFill>
              </a:rPr>
              <a:t>, </a:t>
            </a:r>
            <a:r>
              <a:rPr lang="en-US" b="1" i="1" dirty="0" smtClean="0">
                <a:solidFill>
                  <a:srgbClr val="3333FF"/>
                </a:solidFill>
              </a:rPr>
              <a:t>y</a:t>
            </a:r>
            <a:r>
              <a:rPr lang="en-US" i="1" dirty="0" smtClean="0">
                <a:solidFill>
                  <a:srgbClr val="3333FF"/>
                </a:solidFill>
              </a:rPr>
              <a:t>" </a:t>
            </a:r>
            <a:r>
              <a:rPr lang="en-US" dirty="0" err="1" smtClean="0">
                <a:solidFill>
                  <a:srgbClr val="3333FF"/>
                </a:solidFill>
              </a:rPr>
              <a:t>href</a:t>
            </a:r>
            <a:r>
              <a:rPr lang="en-US" dirty="0" smtClean="0">
                <a:solidFill>
                  <a:srgbClr val="3333FF"/>
                </a:solidFill>
              </a:rPr>
              <a:t>=“reference”</a:t>
            </a:r>
            <a:r>
              <a:rPr lang="en-US" i="1" dirty="0" smtClean="0">
                <a:solidFill>
                  <a:srgbClr val="3333FF"/>
                </a:solidFill>
              </a:rPr>
              <a:t> /&gt;</a:t>
            </a:r>
          </a:p>
          <a:p>
            <a:pPr eaLnBrk="1" hangingPunct="1">
              <a:spcBef>
                <a:spcPts val="2400"/>
              </a:spcBef>
              <a:buFont typeface="Arial" charset="0"/>
              <a:buNone/>
            </a:pPr>
            <a:r>
              <a:rPr lang="en-US" dirty="0" smtClean="0"/>
              <a:t>	where </a:t>
            </a:r>
            <a:r>
              <a:rPr lang="en-US" b="1" i="1" dirty="0" smtClean="0">
                <a:solidFill>
                  <a:srgbClr val="3333FF"/>
                </a:solidFill>
              </a:rPr>
              <a:t>x</a:t>
            </a:r>
            <a:r>
              <a:rPr lang="en-US" dirty="0" smtClean="0"/>
              <a:t> is the width of the inline image in pixels and </a:t>
            </a:r>
            <a:r>
              <a:rPr lang="en-US" b="1" dirty="0" smtClean="0">
                <a:solidFill>
                  <a:srgbClr val="3333FF"/>
                </a:solidFill>
              </a:rPr>
              <a:t>y</a:t>
            </a:r>
            <a:r>
              <a:rPr lang="en-US" dirty="0" smtClean="0"/>
              <a:t> is the image’s height</a:t>
            </a:r>
          </a:p>
          <a:p>
            <a:pPr eaLnBrk="1" hangingPunct="1">
              <a:spcBef>
                <a:spcPts val="2400"/>
              </a:spcBef>
            </a:pPr>
            <a:r>
              <a:rPr lang="en-US" dirty="0" smtClean="0"/>
              <a:t>Any spot that is not covered by another hotspot will activate the default hotspot link</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810609D6-7CAA-4407-85DF-599C53F6B3E6}" type="slidenum">
              <a:rPr lang="en-US"/>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idx="4294967295"/>
          </p:nvPr>
        </p:nvSpPr>
        <p:spPr/>
        <p:txBody>
          <a:bodyPr/>
          <a:lstStyle/>
          <a:p>
            <a:pPr eaLnBrk="1" hangingPunct="1"/>
            <a:r>
              <a:rPr lang="en-US" dirty="0" smtClean="0"/>
              <a:t>Applying an Image Map</a:t>
            </a:r>
          </a:p>
        </p:txBody>
      </p:sp>
      <p:sp>
        <p:nvSpPr>
          <p:cNvPr id="60418" name="Content Placeholder 2"/>
          <p:cNvSpPr>
            <a:spLocks noGrp="1"/>
          </p:cNvSpPr>
          <p:nvPr>
            <p:ph idx="4294967295"/>
          </p:nvPr>
        </p:nvSpPr>
        <p:spPr/>
        <p:txBody>
          <a:bodyPr/>
          <a:lstStyle/>
          <a:p>
            <a:pPr eaLnBrk="1" hangingPunct="1"/>
            <a:r>
              <a:rPr lang="en-US" dirty="0" smtClean="0"/>
              <a:t>To apply an image map to an image:</a:t>
            </a:r>
          </a:p>
          <a:p>
            <a:pPr lvl="1" eaLnBrk="1" hangingPunct="1"/>
            <a:r>
              <a:rPr lang="en-US" dirty="0" smtClean="0"/>
              <a:t>Add the </a:t>
            </a:r>
            <a:r>
              <a:rPr lang="en-US" b="1" dirty="0" err="1" smtClean="0"/>
              <a:t>usemap</a:t>
            </a:r>
            <a:r>
              <a:rPr lang="en-US" b="1" dirty="0" smtClean="0"/>
              <a:t> attribute </a:t>
            </a:r>
            <a:r>
              <a:rPr lang="en-US" dirty="0" smtClean="0"/>
              <a:t>to the image’s &lt;</a:t>
            </a:r>
            <a:r>
              <a:rPr lang="en-US" dirty="0" err="1" smtClean="0"/>
              <a:t>img</a:t>
            </a:r>
            <a:r>
              <a:rPr lang="en-US" dirty="0" smtClean="0"/>
              <a:t>&gt; tag:</a:t>
            </a:r>
          </a:p>
          <a:p>
            <a:pPr eaLnBrk="1" hangingPunct="1">
              <a:spcBef>
                <a:spcPts val="2400"/>
              </a:spcBef>
              <a:buNone/>
            </a:pPr>
            <a:r>
              <a:rPr lang="en-US" dirty="0" smtClean="0"/>
              <a:t>	</a:t>
            </a:r>
            <a:r>
              <a:rPr lang="en-US" sz="2800" dirty="0" smtClean="0">
                <a:solidFill>
                  <a:srgbClr val="3333FF"/>
                </a:solidFill>
              </a:rPr>
              <a:t>&lt;</a:t>
            </a:r>
            <a:r>
              <a:rPr lang="en-US" sz="2800" dirty="0" err="1" smtClean="0">
                <a:solidFill>
                  <a:srgbClr val="3333FF"/>
                </a:solidFill>
              </a:rPr>
              <a:t>img</a:t>
            </a:r>
            <a:r>
              <a:rPr lang="en-US" sz="2800" dirty="0" smtClean="0">
                <a:solidFill>
                  <a:srgbClr val="3333FF"/>
                </a:solidFill>
              </a:rPr>
              <a:t> </a:t>
            </a:r>
            <a:r>
              <a:rPr lang="en-US" sz="2800" dirty="0" err="1" smtClean="0">
                <a:solidFill>
                  <a:srgbClr val="3333FF"/>
                </a:solidFill>
              </a:rPr>
              <a:t>src</a:t>
            </a:r>
            <a:r>
              <a:rPr lang="en-US" sz="2800" dirty="0" smtClean="0">
                <a:solidFill>
                  <a:srgbClr val="3333FF"/>
                </a:solidFill>
              </a:rPr>
              <a:t>=“</a:t>
            </a:r>
            <a:r>
              <a:rPr lang="en-US" sz="2800" dirty="0" err="1" smtClean="0">
                <a:solidFill>
                  <a:srgbClr val="3333FF"/>
                </a:solidFill>
              </a:rPr>
              <a:t>imageFileName</a:t>
            </a:r>
            <a:r>
              <a:rPr lang="en-US" sz="2800" dirty="0" smtClean="0">
                <a:solidFill>
                  <a:srgbClr val="3333FF"/>
                </a:solidFill>
              </a:rPr>
              <a:t>“ </a:t>
            </a:r>
            <a:r>
              <a:rPr lang="en-US" sz="2800" dirty="0" err="1" smtClean="0">
                <a:solidFill>
                  <a:srgbClr val="3333FF"/>
                </a:solidFill>
              </a:rPr>
              <a:t>usemap</a:t>
            </a:r>
            <a:r>
              <a:rPr lang="en-US" sz="2800" dirty="0" smtClean="0">
                <a:solidFill>
                  <a:srgbClr val="3333FF"/>
                </a:solidFill>
              </a:rPr>
              <a:t>=“#</a:t>
            </a:r>
            <a:r>
              <a:rPr lang="en-US" sz="2800" dirty="0" err="1" smtClean="0">
                <a:solidFill>
                  <a:srgbClr val="3333FF"/>
                </a:solidFill>
              </a:rPr>
              <a:t>mapName</a:t>
            </a:r>
            <a:r>
              <a:rPr lang="en-US" sz="2800" dirty="0" smtClean="0">
                <a:solidFill>
                  <a:srgbClr val="3333FF"/>
                </a:solidFill>
              </a:rPr>
              <a:t>”</a:t>
            </a:r>
            <a:r>
              <a:rPr lang="en-US" sz="2800" i="1" dirty="0" smtClean="0">
                <a:solidFill>
                  <a:srgbClr val="3333FF"/>
                </a:solidFill>
              </a:rPr>
              <a:t> /&gt;</a:t>
            </a:r>
          </a:p>
          <a:p>
            <a:pPr eaLnBrk="1" hangingPunct="1">
              <a:spcBef>
                <a:spcPts val="2400"/>
              </a:spcBef>
              <a:buFont typeface="Arial" charset="0"/>
              <a:buNone/>
            </a:pPr>
            <a:r>
              <a:rPr lang="en-US" dirty="0" smtClean="0"/>
              <a:t>	where </a:t>
            </a:r>
            <a:r>
              <a:rPr lang="en-US" dirty="0" err="1" smtClean="0">
                <a:solidFill>
                  <a:srgbClr val="3333FF"/>
                </a:solidFill>
              </a:rPr>
              <a:t>mapName</a:t>
            </a:r>
            <a:r>
              <a:rPr lang="en-US" dirty="0" smtClean="0"/>
              <a:t> is the name or id of the map element</a:t>
            </a:r>
          </a:p>
          <a:p>
            <a:pPr eaLnBrk="1" hangingPunct="1">
              <a:spcBef>
                <a:spcPts val="2400"/>
              </a:spcBef>
              <a:buFont typeface="Arial" charset="0"/>
              <a:buNone/>
            </a:pPr>
            <a:endParaRPr lang="en-US" dirty="0" smtClean="0"/>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810609D6-7CAA-4407-85DF-599C53F6B3E6}" type="slidenum">
              <a:rPr lang="en-US"/>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idx="4294967295"/>
          </p:nvPr>
        </p:nvSpPr>
        <p:spPr/>
        <p:txBody>
          <a:bodyPr/>
          <a:lstStyle/>
          <a:p>
            <a:pPr eaLnBrk="1" hangingPunct="1"/>
            <a:r>
              <a:rPr lang="en-US" dirty="0" smtClean="0"/>
              <a:t>Applying an Image Map: Example</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545A20AE-D208-4D03-8CB2-31514553B2B8}" type="slidenum">
              <a:rPr lang="en-US"/>
              <a:pPr>
                <a:defRPr/>
              </a:pPr>
              <a:t>44</a:t>
            </a:fld>
            <a:endParaRPr lang="en-US"/>
          </a:p>
        </p:txBody>
      </p:sp>
      <p:pic>
        <p:nvPicPr>
          <p:cNvPr id="62468" name="Picture 2"/>
          <p:cNvPicPr>
            <a:picLocks noGrp="1" noChangeAspect="1" noChangeArrowheads="1"/>
          </p:cNvPicPr>
          <p:nvPr>
            <p:ph idx="4294967295"/>
          </p:nvPr>
        </p:nvPicPr>
        <p:blipFill>
          <a:blip r:embed="rId2">
            <a:clrChange>
              <a:clrFrom>
                <a:srgbClr val="F5EDD5"/>
              </a:clrFrom>
              <a:clrTo>
                <a:srgbClr val="F5EDD5">
                  <a:alpha val="0"/>
                </a:srgbClr>
              </a:clrTo>
            </a:clrChange>
          </a:blip>
          <a:srcRect/>
          <a:stretch>
            <a:fillRect/>
          </a:stretch>
        </p:blipFill>
        <p:spPr>
          <a:xfrm>
            <a:off x="676275" y="2782888"/>
            <a:ext cx="7334250" cy="1781175"/>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2.2 </a:t>
            </a:r>
            <a:r>
              <a:rPr lang="en-US" dirty="0"/>
              <a:t>- End</a:t>
            </a:r>
          </a:p>
        </p:txBody>
      </p:sp>
      <p:pic>
        <p:nvPicPr>
          <p:cNvPr id="236555" name="Picture 11" descr="Stop"/>
          <p:cNvPicPr>
            <a:picLocks noGrp="1" noChangeAspect="1" noChangeArrowheads="1"/>
          </p:cNvPicPr>
          <p:nvPr>
            <p:ph idx="1"/>
          </p:nvPr>
        </p:nvPicPr>
        <p:blipFill>
          <a:blip r:embed="rId3"/>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a:srcRect/>
          <a:stretch>
            <a:fillRect/>
          </a:stretch>
        </p:blipFill>
        <p:spPr>
          <a:xfrm>
            <a:off x="4343400" y="3429000"/>
            <a:ext cx="949325" cy="909638"/>
          </a:xfrm>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dirty="0" smtClean="0"/>
              <a:t>Objectives</a:t>
            </a:r>
          </a:p>
        </p:txBody>
      </p:sp>
      <p:sp>
        <p:nvSpPr>
          <p:cNvPr id="27650" name="Content Placeholder 2"/>
          <p:cNvSpPr>
            <a:spLocks noGrp="1"/>
          </p:cNvSpPr>
          <p:nvPr>
            <p:ph idx="4294967295"/>
          </p:nvPr>
        </p:nvSpPr>
        <p:spPr/>
        <p:txBody>
          <a:bodyPr>
            <a:normAutofit/>
          </a:bodyPr>
          <a:lstStyle/>
          <a:p>
            <a:pPr eaLnBrk="1" hangingPunct="1">
              <a:spcBef>
                <a:spcPts val="2400"/>
              </a:spcBef>
            </a:pPr>
            <a:r>
              <a:rPr lang="en-US" dirty="0" smtClean="0"/>
              <a:t>Understand URLs</a:t>
            </a:r>
          </a:p>
          <a:p>
            <a:pPr eaLnBrk="1" hangingPunct="1">
              <a:spcBef>
                <a:spcPts val="2400"/>
              </a:spcBef>
            </a:pPr>
            <a:r>
              <a:rPr lang="en-US" dirty="0" smtClean="0"/>
              <a:t>Link to a site on the Web</a:t>
            </a:r>
          </a:p>
          <a:p>
            <a:pPr eaLnBrk="1" hangingPunct="1">
              <a:spcBef>
                <a:spcPts val="2400"/>
              </a:spcBef>
            </a:pPr>
            <a:r>
              <a:rPr lang="en-US" dirty="0" smtClean="0"/>
              <a:t>Link to an FTP site</a:t>
            </a:r>
          </a:p>
          <a:p>
            <a:pPr eaLnBrk="1" hangingPunct="1">
              <a:spcBef>
                <a:spcPts val="2400"/>
              </a:spcBef>
            </a:pPr>
            <a:r>
              <a:rPr lang="en-US" dirty="0" smtClean="0"/>
              <a:t>Link to an e-mail address</a:t>
            </a:r>
          </a:p>
          <a:p>
            <a:pPr eaLnBrk="1" hangingPunct="1">
              <a:spcBef>
                <a:spcPts val="2400"/>
              </a:spcBef>
            </a:pPr>
            <a:r>
              <a:rPr lang="en-US" dirty="0" smtClean="0"/>
              <a:t>Work with hypertext attributes</a:t>
            </a:r>
          </a:p>
          <a:p>
            <a:pPr eaLnBrk="1" hangingPunct="1">
              <a:spcBef>
                <a:spcPts val="2400"/>
              </a:spcBef>
            </a:pPr>
            <a:r>
              <a:rPr lang="en-US" dirty="0" smtClean="0"/>
              <a:t>Work with metadata</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C95BD67E-81FE-4C54-B842-0DF761A00EF8}" type="slidenum">
              <a:rPr lang="en-US"/>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p:txBody>
          <a:bodyPr/>
          <a:lstStyle/>
          <a:p>
            <a:pPr eaLnBrk="1" hangingPunct="1"/>
            <a:r>
              <a:rPr lang="en-US" smtClean="0"/>
              <a:t>Introducing URLs</a:t>
            </a:r>
          </a:p>
        </p:txBody>
      </p:sp>
      <p:sp>
        <p:nvSpPr>
          <p:cNvPr id="64514" name="Rectangle 3"/>
          <p:cNvSpPr>
            <a:spLocks noGrp="1" noChangeArrowheads="1"/>
          </p:cNvSpPr>
          <p:nvPr>
            <p:ph idx="4294967295"/>
          </p:nvPr>
        </p:nvSpPr>
        <p:spPr/>
        <p:txBody>
          <a:bodyPr/>
          <a:lstStyle/>
          <a:p>
            <a:pPr eaLnBrk="1" hangingPunct="1">
              <a:spcBef>
                <a:spcPts val="2400"/>
              </a:spcBef>
            </a:pPr>
            <a:r>
              <a:rPr lang="en-US" dirty="0" smtClean="0"/>
              <a:t>To create a link to a resource on the Internet, you need to know its </a:t>
            </a:r>
            <a:r>
              <a:rPr lang="en-US" b="1" dirty="0" smtClean="0"/>
              <a:t>URL</a:t>
            </a:r>
            <a:endParaRPr lang="en-US" dirty="0" smtClean="0"/>
          </a:p>
          <a:p>
            <a:pPr eaLnBrk="1" hangingPunct="1">
              <a:spcBef>
                <a:spcPts val="2400"/>
              </a:spcBef>
            </a:pPr>
            <a:r>
              <a:rPr lang="en-US" dirty="0" smtClean="0"/>
              <a:t>A </a:t>
            </a:r>
            <a:r>
              <a:rPr lang="en-US" b="1" dirty="0" smtClean="0"/>
              <a:t>Uniform Resource Locator (URL)</a:t>
            </a:r>
            <a:r>
              <a:rPr lang="en-US" dirty="0" smtClean="0"/>
              <a:t> specifies the precise location of a resource on the Internet</a:t>
            </a:r>
          </a:p>
          <a:p>
            <a:pPr eaLnBrk="1" hangingPunct="1">
              <a:spcBef>
                <a:spcPts val="2400"/>
              </a:spcBef>
            </a:pPr>
            <a:r>
              <a:rPr lang="en-US" dirty="0" smtClean="0"/>
              <a:t>A </a:t>
            </a:r>
            <a:r>
              <a:rPr lang="en-US" b="1" dirty="0" smtClean="0"/>
              <a:t>protocol</a:t>
            </a:r>
            <a:r>
              <a:rPr lang="en-US" dirty="0" smtClean="0"/>
              <a:t> is a set of rules defining how information is exchanged between two resources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9718C9E9-89DD-4693-B77C-AD05904DB512}" type="slidenum">
              <a:rPr lang="en-US"/>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p:txBody>
          <a:bodyPr/>
          <a:lstStyle/>
          <a:p>
            <a:pPr eaLnBrk="1" hangingPunct="1"/>
            <a:r>
              <a:rPr lang="en-US" smtClean="0"/>
              <a:t>Introducing URLs</a:t>
            </a:r>
          </a:p>
        </p:txBody>
      </p:sp>
      <p:sp>
        <p:nvSpPr>
          <p:cNvPr id="65538" name="Rectangle 3"/>
          <p:cNvSpPr>
            <a:spLocks noGrp="1" noChangeArrowheads="1"/>
          </p:cNvSpPr>
          <p:nvPr>
            <p:ph idx="4294967295"/>
          </p:nvPr>
        </p:nvSpPr>
        <p:spPr/>
        <p:txBody>
          <a:bodyPr/>
          <a:lstStyle/>
          <a:p>
            <a:pPr eaLnBrk="1" hangingPunct="1">
              <a:spcBef>
                <a:spcPts val="2400"/>
              </a:spcBef>
            </a:pPr>
            <a:r>
              <a:rPr lang="en-US" dirty="0" smtClean="0"/>
              <a:t>Your Web browser communicates with Web servers using the </a:t>
            </a:r>
            <a:r>
              <a:rPr lang="en-US" b="1" dirty="0" smtClean="0"/>
              <a:t>Hypertext Transfer Protocol (HTTP)</a:t>
            </a:r>
            <a:endParaRPr lang="en-US" dirty="0" smtClean="0"/>
          </a:p>
          <a:p>
            <a:pPr eaLnBrk="1" hangingPunct="1">
              <a:spcBef>
                <a:spcPts val="2400"/>
              </a:spcBef>
            </a:pPr>
            <a:r>
              <a:rPr lang="en-US" dirty="0" smtClean="0"/>
              <a:t>The </a:t>
            </a:r>
            <a:r>
              <a:rPr lang="en-US" b="1" dirty="0" smtClean="0"/>
              <a:t>URLs</a:t>
            </a:r>
            <a:r>
              <a:rPr lang="en-US" dirty="0" smtClean="0"/>
              <a:t> for all Web pages must start with the scheme “http”</a:t>
            </a:r>
          </a:p>
          <a:p>
            <a:pPr eaLnBrk="1" hangingPunct="1">
              <a:spcBef>
                <a:spcPts val="2400"/>
              </a:spcBef>
            </a:pPr>
            <a:r>
              <a:rPr lang="en-US" dirty="0" smtClean="0"/>
              <a:t>Other Internet resources use different </a:t>
            </a:r>
            <a:r>
              <a:rPr lang="en-US" b="1" dirty="0" smtClean="0"/>
              <a:t>protocols</a:t>
            </a:r>
            <a:r>
              <a:rPr lang="en-US" dirty="0" smtClean="0"/>
              <a:t> and have different scheme names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F2BDA6E-6ADF-4BD4-9953-89F8FDFF876E}" type="slidenum">
              <a:rPr lang="en-US"/>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p:txBody>
          <a:bodyPr/>
          <a:lstStyle/>
          <a:p>
            <a:pPr eaLnBrk="1" hangingPunct="1"/>
            <a:r>
              <a:rPr lang="en-US" smtClean="0"/>
              <a:t>Internet Protocols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EE48E81F-D0D1-4A74-8489-9683AAF2D8A1}" type="slidenum">
              <a:rPr lang="en-US"/>
              <a:pPr>
                <a:defRPr/>
              </a:pPr>
              <a:t>49</a:t>
            </a:fld>
            <a:endParaRPr lang="en-US"/>
          </a:p>
        </p:txBody>
      </p:sp>
      <p:pic>
        <p:nvPicPr>
          <p:cNvPr id="66564" name="Picture 7"/>
          <p:cNvPicPr>
            <a:picLocks noGrp="1" noChangeAspect="1" noChangeArrowheads="1"/>
          </p:cNvPicPr>
          <p:nvPr>
            <p:ph idx="4294967295"/>
          </p:nvPr>
        </p:nvPicPr>
        <p:blipFill>
          <a:blip r:embed="rId2"/>
          <a:srcRect/>
          <a:stretch>
            <a:fillRect/>
          </a:stretch>
        </p:blipFill>
        <p:spPr>
          <a:xfrm>
            <a:off x="566738" y="2252663"/>
            <a:ext cx="7553325" cy="283845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smtClean="0"/>
              <a:t>Linear Structures</a:t>
            </a:r>
          </a:p>
        </p:txBody>
      </p:sp>
      <p:sp>
        <p:nvSpPr>
          <p:cNvPr id="30722" name="Rectangle 3"/>
          <p:cNvSpPr>
            <a:spLocks noGrp="1" noChangeArrowheads="1"/>
          </p:cNvSpPr>
          <p:nvPr>
            <p:ph sz="half" idx="1"/>
          </p:nvPr>
        </p:nvSpPr>
        <p:spPr>
          <a:xfrm>
            <a:off x="0" y="1219201"/>
            <a:ext cx="8305800" cy="2133599"/>
          </a:xfrm>
        </p:spPr>
        <p:txBody>
          <a:bodyPr/>
          <a:lstStyle/>
          <a:p>
            <a:pPr eaLnBrk="1" hangingPunct="1"/>
            <a:r>
              <a:rPr lang="en-US" dirty="0" smtClean="0"/>
              <a:t>In a </a:t>
            </a:r>
            <a:r>
              <a:rPr lang="en-US" b="1" dirty="0" smtClean="0"/>
              <a:t>linear structure</a:t>
            </a:r>
            <a:r>
              <a:rPr lang="en-US" dirty="0" smtClean="0"/>
              <a:t>, each page is linked with the pages that follow and precede it in an ordered chain</a:t>
            </a:r>
          </a:p>
          <a:p>
            <a:pPr eaLnBrk="1" hangingPunct="1">
              <a:spcBef>
                <a:spcPts val="2400"/>
              </a:spcBef>
            </a:pPr>
            <a:r>
              <a:rPr lang="en-US" b="1" dirty="0" smtClean="0"/>
              <a:t>Linear</a:t>
            </a:r>
            <a:r>
              <a:rPr lang="en-US" dirty="0" smtClean="0"/>
              <a:t> </a:t>
            </a:r>
            <a:r>
              <a:rPr lang="en-US" b="1" dirty="0" smtClean="0"/>
              <a:t>structure</a:t>
            </a:r>
            <a:r>
              <a:rPr lang="en-US" dirty="0" smtClean="0"/>
              <a:t> works best for Web pages with a clearly defined order</a:t>
            </a:r>
          </a:p>
        </p:txBody>
      </p:sp>
      <p:pic>
        <p:nvPicPr>
          <p:cNvPr id="8" name="Picture 4"/>
          <p:cNvPicPr>
            <a:picLocks noGrp="1" noChangeAspect="1" noChangeArrowheads="1"/>
          </p:cNvPicPr>
          <p:nvPr>
            <p:ph sz="half" idx="2"/>
          </p:nvPr>
        </p:nvPicPr>
        <p:blipFill>
          <a:blip r:embed="rId2"/>
          <a:stretch>
            <a:fillRect/>
          </a:stretch>
        </p:blipFill>
        <p:spPr>
          <a:xfrm>
            <a:off x="1066800" y="3810000"/>
            <a:ext cx="6706379" cy="1905000"/>
          </a:xfrm>
        </p:spPr>
      </p:pic>
      <p:sp>
        <p:nvSpPr>
          <p:cNvPr id="5" name="Footer Placeholder 4"/>
          <p:cNvSpPr>
            <a:spLocks noGrp="1"/>
          </p:cNvSpPr>
          <p:nvPr>
            <p:ph type="ftr" sz="quarter" idx="10"/>
          </p:nvPr>
        </p:nvSpPr>
        <p:spPr>
          <a:prstGeom prst="rect">
            <a:avLst/>
          </a:prstGeom>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a:prstGeom prst="rect">
            <a:avLst/>
          </a:prstGeom>
        </p:spPr>
        <p:txBody>
          <a:bodyPr/>
          <a:lstStyle/>
          <a:p>
            <a:pPr>
              <a:defRPr/>
            </a:pPr>
            <a:fld id="{5377F8BC-C1AA-42CA-9131-070C58465B0F}" type="slidenum">
              <a:rPr lang="en-US"/>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p:txBody>
          <a:bodyPr/>
          <a:lstStyle/>
          <a:p>
            <a:pPr eaLnBrk="1" hangingPunct="1"/>
            <a:r>
              <a:rPr lang="en-US" smtClean="0"/>
              <a:t>Linking to a Web Site</a:t>
            </a:r>
          </a:p>
        </p:txBody>
      </p:sp>
      <p:sp>
        <p:nvSpPr>
          <p:cNvPr id="6" name="Footer Placeholder 4"/>
          <p:cNvSpPr>
            <a:spLocks noGrp="1"/>
          </p:cNvSpPr>
          <p:nvPr>
            <p:ph type="ftr" sz="quarter" idx="10"/>
          </p:nvPr>
        </p:nvSpPr>
        <p:spPr/>
        <p:txBody>
          <a:bodyPr/>
          <a:lstStyle/>
          <a:p>
            <a:pPr>
              <a:defRPr/>
            </a:pPr>
            <a:r>
              <a:rPr lang="en-US"/>
              <a:t>New Perspectives on HTML and XHTML, Comprehensive</a:t>
            </a:r>
          </a:p>
        </p:txBody>
      </p:sp>
      <p:sp>
        <p:nvSpPr>
          <p:cNvPr id="7" name="Slide Number Placeholder 5"/>
          <p:cNvSpPr>
            <a:spLocks noGrp="1"/>
          </p:cNvSpPr>
          <p:nvPr>
            <p:ph type="sldNum" sz="quarter" idx="11"/>
          </p:nvPr>
        </p:nvSpPr>
        <p:spPr/>
        <p:txBody>
          <a:bodyPr/>
          <a:lstStyle/>
          <a:p>
            <a:pPr>
              <a:defRPr/>
            </a:pPr>
            <a:fld id="{A3F4FB34-68D0-4968-B660-702CD6929441}" type="slidenum">
              <a:rPr lang="en-US"/>
              <a:pPr>
                <a:defRPr/>
              </a:pPr>
              <a:t>50</a:t>
            </a:fld>
            <a:endParaRPr lang="en-US"/>
          </a:p>
        </p:txBody>
      </p:sp>
      <p:sp>
        <p:nvSpPr>
          <p:cNvPr id="67588" name="Text Box 7"/>
          <p:cNvSpPr txBox="1">
            <a:spLocks noChangeArrowheads="1"/>
          </p:cNvSpPr>
          <p:nvPr/>
        </p:nvSpPr>
        <p:spPr bwMode="auto">
          <a:xfrm>
            <a:off x="1752600" y="2286000"/>
            <a:ext cx="5410200" cy="457200"/>
          </a:xfrm>
          <a:prstGeom prst="rect">
            <a:avLst/>
          </a:prstGeom>
          <a:noFill/>
          <a:ln w="9525">
            <a:noFill/>
            <a:miter lim="800000"/>
            <a:headEnd/>
            <a:tailEnd/>
          </a:ln>
        </p:spPr>
        <p:txBody>
          <a:bodyPr>
            <a:spAutoFit/>
          </a:bodyPr>
          <a:lstStyle/>
          <a:p>
            <a:pPr algn="ctr">
              <a:spcBef>
                <a:spcPct val="50000"/>
              </a:spcBef>
            </a:pPr>
            <a:r>
              <a:rPr lang="en-US">
                <a:latin typeface="Arial" charset="0"/>
              </a:rPr>
              <a:t>A sample URL for a Web page</a:t>
            </a:r>
          </a:p>
        </p:txBody>
      </p:sp>
      <p:pic>
        <p:nvPicPr>
          <p:cNvPr id="67589" name="Picture 8"/>
          <p:cNvPicPr>
            <a:picLocks noGrp="1" noChangeAspect="1" noChangeArrowheads="1"/>
          </p:cNvPicPr>
          <p:nvPr>
            <p:ph idx="4294967295"/>
          </p:nvPr>
        </p:nvPicPr>
        <p:blipFill>
          <a:blip r:embed="rId2"/>
          <a:srcRect/>
          <a:stretch>
            <a:fillRect/>
          </a:stretch>
        </p:blipFill>
        <p:spPr>
          <a:xfrm>
            <a:off x="990600" y="3124200"/>
            <a:ext cx="6858000" cy="1047750"/>
          </a:xfr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p:txBody>
          <a:bodyPr/>
          <a:lstStyle/>
          <a:p>
            <a:pPr eaLnBrk="1" hangingPunct="1"/>
            <a:r>
              <a:rPr lang="en-US" smtClean="0"/>
              <a:t>Linking to a Web Site</a:t>
            </a:r>
          </a:p>
        </p:txBody>
      </p:sp>
      <p:sp>
        <p:nvSpPr>
          <p:cNvPr id="68610" name="Rectangle 3"/>
          <p:cNvSpPr>
            <a:spLocks noGrp="1" noChangeArrowheads="1"/>
          </p:cNvSpPr>
          <p:nvPr>
            <p:ph idx="4294967295"/>
          </p:nvPr>
        </p:nvSpPr>
        <p:spPr/>
        <p:txBody>
          <a:bodyPr>
            <a:normAutofit fontScale="92500" lnSpcReduction="20000"/>
          </a:bodyPr>
          <a:lstStyle/>
          <a:p>
            <a:pPr eaLnBrk="1" hangingPunct="1">
              <a:spcBef>
                <a:spcPts val="2400"/>
              </a:spcBef>
            </a:pPr>
            <a:r>
              <a:rPr lang="en-US" dirty="0" smtClean="0"/>
              <a:t>If a </a:t>
            </a:r>
            <a:r>
              <a:rPr lang="en-US" b="1" dirty="0" smtClean="0"/>
              <a:t>URL</a:t>
            </a:r>
            <a:r>
              <a:rPr lang="en-US" dirty="0" smtClean="0"/>
              <a:t> includes no path, then it indicates the topmost folder in the server’s directory tree</a:t>
            </a:r>
          </a:p>
          <a:p>
            <a:pPr eaLnBrk="1" hangingPunct="1">
              <a:spcBef>
                <a:spcPts val="2400"/>
              </a:spcBef>
            </a:pPr>
            <a:r>
              <a:rPr lang="en-US" dirty="0" smtClean="0"/>
              <a:t>If a </a:t>
            </a:r>
            <a:r>
              <a:rPr lang="en-US" b="1" dirty="0" smtClean="0"/>
              <a:t>URL</a:t>
            </a:r>
            <a:r>
              <a:rPr lang="en-US" dirty="0" smtClean="0"/>
              <a:t> does not specify a filename, the server searches for the default home page (index.html or home.html)</a:t>
            </a:r>
          </a:p>
          <a:p>
            <a:pPr eaLnBrk="1" hangingPunct="1">
              <a:spcBef>
                <a:spcPts val="2400"/>
              </a:spcBef>
            </a:pPr>
            <a:r>
              <a:rPr lang="en-US" dirty="0" smtClean="0"/>
              <a:t>The server name portion of the URL is also called the </a:t>
            </a:r>
            <a:r>
              <a:rPr lang="en-US" b="1" dirty="0" smtClean="0"/>
              <a:t>domain name</a:t>
            </a:r>
            <a:endParaRPr lang="en-US" dirty="0" smtClean="0"/>
          </a:p>
          <a:p>
            <a:pPr eaLnBrk="1" hangingPunct="1">
              <a:spcBef>
                <a:spcPts val="2400"/>
              </a:spcBef>
            </a:pPr>
            <a:r>
              <a:rPr lang="en-US" dirty="0" smtClean="0"/>
              <a:t>The top level, called an </a:t>
            </a:r>
            <a:r>
              <a:rPr lang="en-US" b="1" dirty="0" smtClean="0"/>
              <a:t>extension</a:t>
            </a:r>
            <a:r>
              <a:rPr lang="en-US" dirty="0" smtClean="0"/>
              <a:t>, indicates the general audience supported by the Web server</a:t>
            </a:r>
          </a:p>
          <a:p>
            <a:pPr eaLnBrk="1" hangingPunct="1">
              <a:spcBef>
                <a:spcPts val="2400"/>
              </a:spcBef>
              <a:buFont typeface="Arial" charset="0"/>
              <a:buNone/>
            </a:pPr>
            <a:r>
              <a:rPr lang="en-US" sz="2000" b="1" dirty="0" smtClean="0">
                <a:latin typeface="Courier New" pitchFamily="49" charset="0"/>
                <a:cs typeface="Courier New" pitchFamily="49" charset="0"/>
              </a:rPr>
              <a:t>	</a:t>
            </a:r>
            <a:r>
              <a:rPr lang="en-US" sz="2600" dirty="0" smtClean="0">
                <a:cs typeface="Courier New" pitchFamily="49" charset="0"/>
              </a:rPr>
              <a:t>&lt;a </a:t>
            </a:r>
            <a:r>
              <a:rPr lang="en-US" sz="2600" dirty="0" err="1" smtClean="0">
                <a:cs typeface="Courier New" pitchFamily="49" charset="0"/>
              </a:rPr>
              <a:t>href</a:t>
            </a:r>
            <a:r>
              <a:rPr lang="en-US" sz="2600" dirty="0" smtClean="0">
                <a:cs typeface="Courier New" pitchFamily="49" charset="0"/>
              </a:rPr>
              <a:t>="http://www.apogeephoto.com"&gt;Apogee Photo&lt;/a&gt;</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115D1BC9-A3BD-45D1-BE86-C59D7B0D1A6C}" type="slidenum">
              <a:rPr lang="en-US"/>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idx="4294967295"/>
          </p:nvPr>
        </p:nvSpPr>
        <p:spPr/>
        <p:txBody>
          <a:bodyPr/>
          <a:lstStyle/>
          <a:p>
            <a:pPr eaLnBrk="1" hangingPunct="1"/>
            <a:r>
              <a:rPr lang="en-US" smtClean="0"/>
              <a:t>Linking to a Web Site</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1EADA0E3-4700-49A2-B690-631648810E18}" type="slidenum">
              <a:rPr lang="en-US"/>
              <a:pPr>
                <a:defRPr/>
              </a:pPr>
              <a:t>52</a:t>
            </a:fld>
            <a:endParaRPr lang="en-US"/>
          </a:p>
        </p:txBody>
      </p:sp>
      <p:pic>
        <p:nvPicPr>
          <p:cNvPr id="69636" name="Picture 2"/>
          <p:cNvPicPr>
            <a:picLocks noGrp="1" noChangeAspect="1" noChangeArrowheads="1"/>
          </p:cNvPicPr>
          <p:nvPr>
            <p:ph idx="4294967295"/>
          </p:nvPr>
        </p:nvPicPr>
        <p:blipFill>
          <a:blip r:embed="rId2">
            <a:clrChange>
              <a:clrFrom>
                <a:srgbClr val="F5EDD5"/>
              </a:clrFrom>
              <a:clrTo>
                <a:srgbClr val="F5EDD5">
                  <a:alpha val="0"/>
                </a:srgbClr>
              </a:clrTo>
            </a:clrChange>
          </a:blip>
          <a:srcRect/>
          <a:stretch>
            <a:fillRect/>
          </a:stretch>
        </p:blipFill>
        <p:spPr>
          <a:xfrm>
            <a:off x="152400" y="1295400"/>
            <a:ext cx="6819900" cy="2305050"/>
          </a:xfrm>
        </p:spPr>
      </p:pic>
      <p:pic>
        <p:nvPicPr>
          <p:cNvPr id="69637" name="Picture 3"/>
          <p:cNvPicPr>
            <a:picLocks noChangeAspect="1" noChangeArrowheads="1"/>
          </p:cNvPicPr>
          <p:nvPr/>
        </p:nvPicPr>
        <p:blipFill>
          <a:blip r:embed="rId3">
            <a:clrChange>
              <a:clrFrom>
                <a:srgbClr val="F5EDD5"/>
              </a:clrFrom>
              <a:clrTo>
                <a:srgbClr val="F5EDD5">
                  <a:alpha val="0"/>
                </a:srgbClr>
              </a:clrTo>
            </a:clrChange>
          </a:blip>
          <a:srcRect/>
          <a:stretch>
            <a:fillRect/>
          </a:stretch>
        </p:blipFill>
        <p:spPr bwMode="auto">
          <a:xfrm>
            <a:off x="1447800" y="4038600"/>
            <a:ext cx="7077075"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p:txBody>
          <a:bodyPr/>
          <a:lstStyle/>
          <a:p>
            <a:pPr eaLnBrk="1" hangingPunct="1"/>
            <a:r>
              <a:rPr lang="en-US" smtClean="0"/>
              <a:t>Linking to FTP Servers</a:t>
            </a:r>
          </a:p>
        </p:txBody>
      </p:sp>
      <p:sp>
        <p:nvSpPr>
          <p:cNvPr id="70658" name="Rectangle 3"/>
          <p:cNvSpPr>
            <a:spLocks noGrp="1" noChangeArrowheads="1"/>
          </p:cNvSpPr>
          <p:nvPr>
            <p:ph idx="4294967295"/>
          </p:nvPr>
        </p:nvSpPr>
        <p:spPr/>
        <p:txBody>
          <a:bodyPr/>
          <a:lstStyle/>
          <a:p>
            <a:pPr eaLnBrk="1" hangingPunct="1">
              <a:spcBef>
                <a:spcPts val="2400"/>
              </a:spcBef>
            </a:pPr>
            <a:r>
              <a:rPr lang="en-US" b="1" dirty="0" smtClean="0"/>
              <a:t>FTP servers</a:t>
            </a:r>
            <a:r>
              <a:rPr lang="en-US" dirty="0" smtClean="0"/>
              <a:t> are another method of storing and sharing files on the Internet</a:t>
            </a:r>
          </a:p>
          <a:p>
            <a:pPr eaLnBrk="1" hangingPunct="1">
              <a:spcBef>
                <a:spcPts val="2400"/>
              </a:spcBef>
            </a:pPr>
            <a:r>
              <a:rPr lang="en-US" dirty="0" smtClean="0"/>
              <a:t>FTP servers transfer information using a communications protocol called </a:t>
            </a:r>
            <a:r>
              <a:rPr lang="en-US" b="1" dirty="0" smtClean="0"/>
              <a:t>File Transfer Protocol</a:t>
            </a:r>
            <a:r>
              <a:rPr lang="en-US" dirty="0" smtClean="0"/>
              <a:t>, or </a:t>
            </a:r>
            <a:r>
              <a:rPr lang="en-US" b="1" dirty="0" smtClean="0"/>
              <a:t>FTP</a:t>
            </a:r>
            <a:r>
              <a:rPr lang="en-US" dirty="0" smtClean="0"/>
              <a:t> for short</a:t>
            </a:r>
          </a:p>
          <a:p>
            <a:pPr eaLnBrk="1" hangingPunct="1">
              <a:spcBef>
                <a:spcPts val="2400"/>
              </a:spcBef>
            </a:pPr>
            <a:r>
              <a:rPr lang="en-US" dirty="0" smtClean="0"/>
              <a:t>An FTP server requires each user to enter a password and a username to access its files</a:t>
            </a:r>
          </a:p>
          <a:p>
            <a:pPr eaLnBrk="1" hangingPunct="1">
              <a:buFontTx/>
              <a:buNone/>
            </a:pPr>
            <a:endParaRPr lang="en-US"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92153AC3-78B2-458C-B96E-11A6C162688E}" type="slidenum">
              <a:rPr lang="en-US"/>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idx="4294967295"/>
          </p:nvPr>
        </p:nvSpPr>
        <p:spPr/>
        <p:txBody>
          <a:bodyPr/>
          <a:lstStyle/>
          <a:p>
            <a:pPr eaLnBrk="1" hangingPunct="1"/>
            <a:r>
              <a:rPr lang="en-US" smtClean="0"/>
              <a:t>Linking to FTP Servers</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894DC7E4-D805-42CB-9C1E-23E8891E149F}" type="slidenum">
              <a:rPr lang="en-US"/>
              <a:pPr>
                <a:defRPr/>
              </a:pPr>
              <a:t>54</a:t>
            </a:fld>
            <a:endParaRPr lang="en-US"/>
          </a:p>
        </p:txBody>
      </p:sp>
      <p:pic>
        <p:nvPicPr>
          <p:cNvPr id="71684" name="Picture 2"/>
          <p:cNvPicPr>
            <a:picLocks noGrp="1" noChangeAspect="1" noChangeArrowheads="1"/>
          </p:cNvPicPr>
          <p:nvPr>
            <p:ph idx="4294967295"/>
          </p:nvPr>
        </p:nvPicPr>
        <p:blipFill>
          <a:blip r:embed="rId2"/>
          <a:srcRect/>
          <a:stretch>
            <a:fillRect/>
          </a:stretch>
        </p:blipFill>
        <p:spPr>
          <a:xfrm>
            <a:off x="844550" y="1219200"/>
            <a:ext cx="6997700" cy="4906963"/>
          </a:xfr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p:txBody>
          <a:bodyPr/>
          <a:lstStyle/>
          <a:p>
            <a:pPr eaLnBrk="1" hangingPunct="1"/>
            <a:r>
              <a:rPr lang="en-US" smtClean="0"/>
              <a:t>Linking to a Local File</a:t>
            </a:r>
          </a:p>
        </p:txBody>
      </p:sp>
      <p:sp>
        <p:nvSpPr>
          <p:cNvPr id="72706" name="Rectangle 3"/>
          <p:cNvSpPr>
            <a:spLocks noGrp="1" noChangeArrowheads="1"/>
          </p:cNvSpPr>
          <p:nvPr>
            <p:ph idx="4294967295"/>
          </p:nvPr>
        </p:nvSpPr>
        <p:spPr/>
        <p:txBody>
          <a:bodyPr>
            <a:normAutofit fontScale="92500" lnSpcReduction="10000"/>
          </a:bodyPr>
          <a:lstStyle/>
          <a:p>
            <a:pPr eaLnBrk="1" hangingPunct="1">
              <a:spcBef>
                <a:spcPts val="2400"/>
              </a:spcBef>
            </a:pPr>
            <a:r>
              <a:rPr lang="en-US" dirty="0" smtClean="0"/>
              <a:t>On occasion, you may see the URL for a file stored locally on your computer or local area network</a:t>
            </a:r>
          </a:p>
          <a:p>
            <a:pPr eaLnBrk="1" hangingPunct="1">
              <a:spcBef>
                <a:spcPts val="2400"/>
              </a:spcBef>
            </a:pPr>
            <a:r>
              <a:rPr lang="en-US" dirty="0" smtClean="0"/>
              <a:t>If you are accessing a file from your own computer, the server name might be omitted and replaced by an extra slash (/)</a:t>
            </a:r>
          </a:p>
          <a:p>
            <a:pPr eaLnBrk="1" hangingPunct="1">
              <a:spcBef>
                <a:spcPts val="2400"/>
              </a:spcBef>
            </a:pPr>
            <a:r>
              <a:rPr lang="en-US" dirty="0" smtClean="0"/>
              <a:t>The file scheme here does not imply any particular communication protocol; instead the browser retrieves the document using whatever method is the local standard for the type of file specified in the URL</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7FDBBB92-1D45-4F22-A0AE-B02713E9EECA}" type="slidenum">
              <a:rPr lang="en-US"/>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p:txBody>
          <a:bodyPr/>
          <a:lstStyle/>
          <a:p>
            <a:pPr eaLnBrk="1" hangingPunct="1"/>
            <a:r>
              <a:rPr lang="en-US" smtClean="0"/>
              <a:t>Linking to an E-Mail Address</a:t>
            </a:r>
          </a:p>
        </p:txBody>
      </p:sp>
      <p:sp>
        <p:nvSpPr>
          <p:cNvPr id="73730" name="Rectangle 3"/>
          <p:cNvSpPr>
            <a:spLocks noGrp="1" noChangeArrowheads="1"/>
          </p:cNvSpPr>
          <p:nvPr>
            <p:ph idx="4294967295"/>
          </p:nvPr>
        </p:nvSpPr>
        <p:spPr/>
        <p:txBody>
          <a:bodyPr/>
          <a:lstStyle/>
          <a:p>
            <a:pPr eaLnBrk="1" hangingPunct="1">
              <a:spcBef>
                <a:spcPts val="2400"/>
              </a:spcBef>
            </a:pPr>
            <a:r>
              <a:rPr lang="en-US" dirty="0" smtClean="0"/>
              <a:t>Many Web sites use e-mail to allow users to communicate with a site’s owner, sales representative, or technical support staff</a:t>
            </a:r>
          </a:p>
          <a:p>
            <a:pPr eaLnBrk="1" hangingPunct="1">
              <a:spcBef>
                <a:spcPts val="2400"/>
              </a:spcBef>
            </a:pPr>
            <a:r>
              <a:rPr lang="en-US" dirty="0" smtClean="0"/>
              <a:t>You can turn an e-mail address into a hypertext link, so that when a user clicks on an address, the browser starts an e-mail program and automatically inserts the address into the “To” field of the new outgoing message</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1B6AB02A-FB3F-4E16-A953-04C583FC93FD}" type="slidenum">
              <a:rPr lang="en-US"/>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p:txBody>
          <a:bodyPr/>
          <a:lstStyle/>
          <a:p>
            <a:pPr eaLnBrk="1" hangingPunct="1"/>
            <a:r>
              <a:rPr lang="en-US" smtClean="0"/>
              <a:t>Linking to an E-Mail Address</a:t>
            </a:r>
          </a:p>
        </p:txBody>
      </p:sp>
      <p:sp>
        <p:nvSpPr>
          <p:cNvPr id="74754" name="Rectangle 3"/>
          <p:cNvSpPr>
            <a:spLocks noGrp="1" noChangeArrowheads="1"/>
          </p:cNvSpPr>
          <p:nvPr>
            <p:ph idx="4294967295"/>
          </p:nvPr>
        </p:nvSpPr>
        <p:spPr/>
        <p:txBody>
          <a:bodyPr>
            <a:normAutofit fontScale="92500" lnSpcReduction="10000"/>
          </a:bodyPr>
          <a:lstStyle/>
          <a:p>
            <a:pPr eaLnBrk="1" hangingPunct="1"/>
            <a:r>
              <a:rPr lang="en-US" sz="2800" dirty="0" smtClean="0"/>
              <a:t>The </a:t>
            </a:r>
            <a:r>
              <a:rPr lang="en-US" sz="2800" b="1" dirty="0" smtClean="0"/>
              <a:t>mailto protocol </a:t>
            </a:r>
            <a:r>
              <a:rPr lang="en-US" sz="2800" dirty="0" smtClean="0"/>
              <a:t>also allows you to add information to the e-mail, including the subject line and the text of the message</a:t>
            </a:r>
          </a:p>
          <a:p>
            <a:pPr marL="342900" lvl="1" indent="-342900" eaLnBrk="1" hangingPunct="1">
              <a:buNone/>
            </a:pPr>
            <a:r>
              <a:rPr lang="en-US" sz="2000" dirty="0" smtClean="0">
                <a:solidFill>
                  <a:srgbClr val="3333FF"/>
                </a:solidFill>
                <a:latin typeface="Courier New" pitchFamily="49" charset="0"/>
                <a:cs typeface="Courier New" pitchFamily="49" charset="0"/>
              </a:rPr>
              <a:t>	&lt;a </a:t>
            </a:r>
            <a:r>
              <a:rPr lang="en-US" sz="2000" dirty="0" err="1" smtClean="0">
                <a:solidFill>
                  <a:srgbClr val="3333FF"/>
                </a:solidFill>
                <a:latin typeface="Courier New" pitchFamily="49" charset="0"/>
                <a:cs typeface="Courier New" pitchFamily="49" charset="0"/>
              </a:rPr>
              <a:t>href</a:t>
            </a:r>
            <a:r>
              <a:rPr lang="en-US" sz="2000" dirty="0" smtClean="0">
                <a:solidFill>
                  <a:srgbClr val="3333FF"/>
                </a:solidFill>
                <a:latin typeface="Courier New" pitchFamily="49" charset="0"/>
                <a:cs typeface="Courier New" pitchFamily="49" charset="0"/>
              </a:rPr>
              <a:t>=“mailto:emailAddress”&gt;</a:t>
            </a:r>
            <a:r>
              <a:rPr lang="en-US" sz="2000" dirty="0" err="1" smtClean="0">
                <a:solidFill>
                  <a:srgbClr val="3333FF"/>
                </a:solidFill>
                <a:latin typeface="Courier New" pitchFamily="49" charset="0"/>
                <a:cs typeface="Courier New" pitchFamily="49" charset="0"/>
              </a:rPr>
              <a:t>emailAddress</a:t>
            </a:r>
            <a:r>
              <a:rPr lang="en-US" sz="2000" dirty="0" smtClean="0">
                <a:solidFill>
                  <a:srgbClr val="3333FF"/>
                </a:solidFill>
                <a:latin typeface="Courier New" pitchFamily="49" charset="0"/>
                <a:cs typeface="Courier New" pitchFamily="49" charset="0"/>
              </a:rPr>
              <a:t>&lt;/a&gt;</a:t>
            </a:r>
            <a:endParaRPr lang="en-US" sz="2800" dirty="0" smtClean="0"/>
          </a:p>
          <a:p>
            <a:pPr eaLnBrk="1" hangingPunct="1">
              <a:spcBef>
                <a:spcPts val="2400"/>
              </a:spcBef>
            </a:pPr>
            <a:r>
              <a:rPr lang="en-US" sz="2800" dirty="0" smtClean="0"/>
              <a:t>Example:</a:t>
            </a:r>
          </a:p>
          <a:p>
            <a:pPr lvl="1" eaLnBrk="1" hangingPunct="1">
              <a:spcBef>
                <a:spcPts val="1200"/>
              </a:spcBef>
              <a:buNone/>
            </a:pPr>
            <a:r>
              <a:rPr lang="en-US" dirty="0" smtClean="0">
                <a:latin typeface="Courier New" pitchFamily="49" charset="0"/>
                <a:cs typeface="Courier New" pitchFamily="49" charset="0"/>
              </a:rPr>
              <a:t>&lt;a </a:t>
            </a:r>
            <a:r>
              <a:rPr lang="en-US" dirty="0" err="1" smtClean="0">
                <a:latin typeface="Courier New" pitchFamily="49" charset="0"/>
                <a:cs typeface="Courier New" pitchFamily="49" charset="0"/>
              </a:rPr>
              <a:t>href</a:t>
            </a:r>
            <a:r>
              <a:rPr lang="en-US" dirty="0" smtClean="0">
                <a:latin typeface="Courier New" pitchFamily="49" charset="0"/>
                <a:cs typeface="Courier New" pitchFamily="49" charset="0"/>
              </a:rPr>
              <a:t>=“mailto:ghayward@camshotscom?Subject=</a:t>
            </a:r>
            <a:r>
              <a:rPr lang="en-US" dirty="0" err="1" smtClean="0">
                <a:latin typeface="Courier New" pitchFamily="49" charset="0"/>
                <a:cs typeface="Courier New" pitchFamily="49" charset="0"/>
              </a:rPr>
              <a:t>Test&amp;Body</a:t>
            </a:r>
            <a:r>
              <a:rPr lang="en-US" dirty="0" smtClean="0">
                <a:latin typeface="Courier New" pitchFamily="49" charset="0"/>
                <a:cs typeface="Courier New" pitchFamily="49" charset="0"/>
              </a:rPr>
              <a:t>=This%20is%20a%20test%20message”&gt;</a:t>
            </a:r>
            <a:r>
              <a:rPr lang="en-US" dirty="0" err="1" smtClean="0">
                <a:latin typeface="Courier New" pitchFamily="49" charset="0"/>
                <a:cs typeface="Courier New" pitchFamily="49" charset="0"/>
              </a:rPr>
              <a:t>ghayward@camshotscom</a:t>
            </a:r>
            <a:r>
              <a:rPr lang="en-US" dirty="0" smtClean="0">
                <a:latin typeface="Courier New" pitchFamily="49" charset="0"/>
                <a:cs typeface="Courier New" pitchFamily="49" charset="0"/>
              </a:rPr>
              <a:t>&lt;/a&gt;</a:t>
            </a:r>
          </a:p>
          <a:p>
            <a:pPr eaLnBrk="1" hangingPunct="1">
              <a:spcBef>
                <a:spcPts val="2400"/>
              </a:spcBef>
            </a:pPr>
            <a:r>
              <a:rPr lang="en-US" sz="2800" dirty="0" smtClean="0"/>
              <a:t>To preserve information about blank spaces, URLs use </a:t>
            </a:r>
            <a:r>
              <a:rPr lang="en-US" sz="2800" b="1" dirty="0" smtClean="0"/>
              <a:t>escape characters</a:t>
            </a:r>
            <a:endParaRPr lang="en-US" sz="2800" dirty="0" smtClean="0">
              <a:latin typeface="Courier New" pitchFamily="49" charset="0"/>
              <a:cs typeface="Courier New" pitchFamily="49" charset="0"/>
            </a:endParaRP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880F11C0-7E97-4083-BC8B-D4EB7F1DBA09}" type="slidenum">
              <a:rPr lang="en-US"/>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idx="4294967295"/>
          </p:nvPr>
        </p:nvSpPr>
        <p:spPr/>
        <p:txBody>
          <a:bodyPr/>
          <a:lstStyle/>
          <a:p>
            <a:pPr eaLnBrk="1" hangingPunct="1"/>
            <a:r>
              <a:rPr lang="en-US" smtClean="0"/>
              <a:t>Linking to an E-Mail Address</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AA0AD516-CAA2-4995-AA1C-81F215B1CCB9}" type="slidenum">
              <a:rPr lang="en-US"/>
              <a:pPr>
                <a:defRPr/>
              </a:pPr>
              <a:t>58</a:t>
            </a:fld>
            <a:endParaRPr lang="en-US"/>
          </a:p>
        </p:txBody>
      </p:sp>
      <p:pic>
        <p:nvPicPr>
          <p:cNvPr id="75780" name="Picture 2"/>
          <p:cNvPicPr>
            <a:picLocks noGrp="1" noChangeAspect="1" noChangeArrowheads="1"/>
          </p:cNvPicPr>
          <p:nvPr>
            <p:ph idx="4294967295"/>
          </p:nvPr>
        </p:nvPicPr>
        <p:blipFill>
          <a:blip r:embed="rId2"/>
          <a:srcRect/>
          <a:stretch>
            <a:fillRect/>
          </a:stretch>
        </p:blipFill>
        <p:spPr>
          <a:xfrm>
            <a:off x="566738" y="1754188"/>
            <a:ext cx="7553325" cy="3838575"/>
          </a:xfr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p:txBody>
          <a:bodyPr/>
          <a:lstStyle/>
          <a:p>
            <a:pPr eaLnBrk="1" hangingPunct="1"/>
            <a:r>
              <a:rPr lang="en-US" dirty="0" smtClean="0"/>
              <a:t>Beware of Spam!</a:t>
            </a:r>
          </a:p>
        </p:txBody>
      </p:sp>
      <p:sp>
        <p:nvSpPr>
          <p:cNvPr id="76802" name="Rectangle 3"/>
          <p:cNvSpPr>
            <a:spLocks noGrp="1" noChangeArrowheads="1"/>
          </p:cNvSpPr>
          <p:nvPr>
            <p:ph idx="4294967295"/>
          </p:nvPr>
        </p:nvSpPr>
        <p:spPr/>
        <p:txBody>
          <a:bodyPr>
            <a:normAutofit fontScale="92500"/>
          </a:bodyPr>
          <a:lstStyle/>
          <a:p>
            <a:pPr eaLnBrk="1" hangingPunct="1">
              <a:lnSpc>
                <a:spcPct val="90000"/>
              </a:lnSpc>
            </a:pPr>
            <a:r>
              <a:rPr lang="en-US" dirty="0" smtClean="0"/>
              <a:t>If you need to include an e-mail address in your Web page, you can take a few steps to reduce problems with spam:</a:t>
            </a:r>
          </a:p>
          <a:p>
            <a:pPr lvl="1" eaLnBrk="1" hangingPunct="1">
              <a:spcBef>
                <a:spcPts val="1200"/>
              </a:spcBef>
            </a:pPr>
            <a:r>
              <a:rPr lang="en-US" dirty="0" smtClean="0"/>
              <a:t>Replace all e-mail addresses in your page with inline images of those addresses</a:t>
            </a:r>
          </a:p>
          <a:p>
            <a:pPr lvl="1" eaLnBrk="1" hangingPunct="1">
              <a:spcBef>
                <a:spcPts val="1200"/>
              </a:spcBef>
            </a:pPr>
            <a:r>
              <a:rPr lang="en-US" dirty="0" smtClean="0"/>
              <a:t>Write a program in a language JavaScript to scramble any e-mail address in the HTML code</a:t>
            </a:r>
          </a:p>
          <a:p>
            <a:pPr lvl="1" eaLnBrk="1" hangingPunct="1">
              <a:spcBef>
                <a:spcPts val="1200"/>
              </a:spcBef>
            </a:pPr>
            <a:r>
              <a:rPr lang="en-US" dirty="0" smtClean="0"/>
              <a:t>Replace the characters of the e-mail address with character codes</a:t>
            </a:r>
          </a:p>
          <a:p>
            <a:pPr lvl="1" eaLnBrk="1" hangingPunct="1">
              <a:spcBef>
                <a:spcPts val="1200"/>
              </a:spcBef>
            </a:pPr>
            <a:r>
              <a:rPr lang="en-US" dirty="0" smtClean="0"/>
              <a:t>Replace characters with words in your Web page’s text</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2B9B1CAE-D932-4D82-B18B-0E16CFACB7CD}" type="slidenum">
              <a:rPr lang="en-US"/>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p:txBody>
          <a:bodyPr/>
          <a:lstStyle/>
          <a:p>
            <a:pPr eaLnBrk="1" hangingPunct="1"/>
            <a:r>
              <a:rPr lang="en-US" smtClean="0"/>
              <a:t>Linear Structures</a:t>
            </a:r>
          </a:p>
        </p:txBody>
      </p:sp>
      <p:sp>
        <p:nvSpPr>
          <p:cNvPr id="30722" name="Rectangle 3"/>
          <p:cNvSpPr>
            <a:spLocks noGrp="1" noChangeArrowheads="1"/>
          </p:cNvSpPr>
          <p:nvPr>
            <p:ph idx="4294967295"/>
          </p:nvPr>
        </p:nvSpPr>
        <p:spPr>
          <a:xfrm>
            <a:off x="0" y="1219201"/>
            <a:ext cx="8686800" cy="1752600"/>
          </a:xfrm>
        </p:spPr>
        <p:txBody>
          <a:bodyPr/>
          <a:lstStyle/>
          <a:p>
            <a:pPr eaLnBrk="1" hangingPunct="1"/>
            <a:r>
              <a:rPr lang="en-US" dirty="0" smtClean="0"/>
              <a:t>In an </a:t>
            </a:r>
            <a:r>
              <a:rPr lang="en-US" b="1" dirty="0" smtClean="0"/>
              <a:t>augmented</a:t>
            </a:r>
            <a:r>
              <a:rPr lang="en-US" dirty="0" smtClean="0"/>
              <a:t> </a:t>
            </a:r>
            <a:r>
              <a:rPr lang="en-US" b="1" dirty="0" smtClean="0"/>
              <a:t>linear</a:t>
            </a:r>
            <a:r>
              <a:rPr lang="en-US" dirty="0" smtClean="0"/>
              <a:t> </a:t>
            </a:r>
            <a:r>
              <a:rPr lang="en-US" b="1" dirty="0" smtClean="0"/>
              <a:t>structure</a:t>
            </a:r>
            <a:r>
              <a:rPr lang="en-US" dirty="0" smtClean="0"/>
              <a:t>, each page contains an additional link back to an opening page</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5377F8BC-C1AA-42CA-9131-070C58465B0F}" type="slidenum">
              <a:rPr lang="en-US"/>
              <a:pPr>
                <a:defRPr/>
              </a:pPr>
              <a:t>6</a:t>
            </a:fld>
            <a:endParaRPr lang="en-US"/>
          </a:p>
        </p:txBody>
      </p:sp>
      <p:pic>
        <p:nvPicPr>
          <p:cNvPr id="7" name="Picture 5"/>
          <p:cNvPicPr>
            <a:picLocks noChangeAspect="1" noChangeArrowheads="1"/>
          </p:cNvPicPr>
          <p:nvPr/>
        </p:nvPicPr>
        <p:blipFill>
          <a:blip r:embed="rId2"/>
          <a:srcRect/>
          <a:stretch>
            <a:fillRect/>
          </a:stretch>
        </p:blipFill>
        <p:spPr bwMode="auto">
          <a:xfrm>
            <a:off x="1524000" y="3429000"/>
            <a:ext cx="6172200" cy="22043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p:txBody>
          <a:bodyPr/>
          <a:lstStyle/>
          <a:p>
            <a:pPr eaLnBrk="1" hangingPunct="1"/>
            <a:r>
              <a:rPr lang="en-US" smtClean="0"/>
              <a:t>Working with Hypertext Attributes</a:t>
            </a:r>
          </a:p>
        </p:txBody>
      </p:sp>
      <p:sp>
        <p:nvSpPr>
          <p:cNvPr id="78850" name="Rectangle 3"/>
          <p:cNvSpPr>
            <a:spLocks noGrp="1" noChangeArrowheads="1"/>
          </p:cNvSpPr>
          <p:nvPr>
            <p:ph idx="4294967295"/>
          </p:nvPr>
        </p:nvSpPr>
        <p:spPr/>
        <p:txBody>
          <a:bodyPr/>
          <a:lstStyle/>
          <a:p>
            <a:pPr eaLnBrk="1" hangingPunct="1">
              <a:spcBef>
                <a:spcPts val="2400"/>
              </a:spcBef>
            </a:pPr>
            <a:r>
              <a:rPr lang="en-US" sz="2800" dirty="0" smtClean="0"/>
              <a:t>HTML provides several attributes to control the behavior and appearance of your links</a:t>
            </a:r>
          </a:p>
          <a:p>
            <a:pPr eaLnBrk="1" hangingPunct="1">
              <a:spcBef>
                <a:spcPts val="2400"/>
              </a:spcBef>
            </a:pPr>
            <a:r>
              <a:rPr lang="en-US" sz="2800" dirty="0" smtClean="0"/>
              <a:t>You can force a document to appear in a secondary window or tab by adding the </a:t>
            </a:r>
            <a:r>
              <a:rPr lang="en-US" sz="2800" b="1" dirty="0" smtClean="0"/>
              <a:t>target attribute</a:t>
            </a:r>
            <a:r>
              <a:rPr lang="en-US" sz="2800" dirty="0" smtClean="0"/>
              <a:t> to the opening </a:t>
            </a:r>
            <a:r>
              <a:rPr lang="en-US" sz="2800" b="1" dirty="0" smtClean="0"/>
              <a:t>&lt;a&gt;</a:t>
            </a:r>
            <a:r>
              <a:rPr lang="en-US" sz="2800" dirty="0" smtClean="0"/>
              <a:t> tag:</a:t>
            </a:r>
            <a:endParaRPr lang="en-US" sz="2400" dirty="0" smtClean="0">
              <a:solidFill>
                <a:srgbClr val="3333FF"/>
              </a:solidFill>
            </a:endParaRPr>
          </a:p>
          <a:p>
            <a:pPr eaLnBrk="1" hangingPunct="1">
              <a:spcBef>
                <a:spcPts val="2400"/>
              </a:spcBef>
              <a:buNone/>
            </a:pPr>
            <a:r>
              <a:rPr lang="en-US" sz="2400" dirty="0" smtClean="0">
                <a:solidFill>
                  <a:srgbClr val="3333FF"/>
                </a:solidFill>
              </a:rPr>
              <a:t>	</a:t>
            </a:r>
            <a:r>
              <a:rPr lang="en-US" sz="2800" dirty="0" smtClean="0">
                <a:solidFill>
                  <a:srgbClr val="3333FF"/>
                </a:solidFill>
              </a:rPr>
              <a:t>&lt;a </a:t>
            </a:r>
            <a:r>
              <a:rPr lang="en-US" sz="2800" dirty="0" err="1" smtClean="0">
                <a:solidFill>
                  <a:srgbClr val="3333FF"/>
                </a:solidFill>
              </a:rPr>
              <a:t>href</a:t>
            </a:r>
            <a:r>
              <a:rPr lang="en-US" sz="2800" dirty="0" smtClean="0">
                <a:solidFill>
                  <a:srgbClr val="3333FF"/>
                </a:solidFill>
              </a:rPr>
              <a:t>=“reference” target=“</a:t>
            </a:r>
            <a:r>
              <a:rPr lang="en-US" sz="2800" dirty="0" smtClean="0">
                <a:solidFill>
                  <a:srgbClr val="FF0000"/>
                </a:solidFill>
              </a:rPr>
              <a:t>value</a:t>
            </a:r>
            <a:r>
              <a:rPr lang="en-US" sz="2800" dirty="0" smtClean="0">
                <a:solidFill>
                  <a:srgbClr val="3333FF"/>
                </a:solidFill>
              </a:rPr>
              <a:t>”&gt;</a:t>
            </a:r>
            <a:r>
              <a:rPr lang="en-US" sz="2800" dirty="0" err="1" smtClean="0">
                <a:solidFill>
                  <a:srgbClr val="3333FF"/>
                </a:solidFill>
              </a:rPr>
              <a:t>linkLabel</a:t>
            </a:r>
            <a:r>
              <a:rPr lang="en-US" sz="2800" dirty="0" smtClean="0">
                <a:solidFill>
                  <a:srgbClr val="3333FF"/>
                </a:solidFill>
              </a:rPr>
              <a:t>&lt;/a&gt;</a:t>
            </a:r>
          </a:p>
          <a:p>
            <a:pPr eaLnBrk="1" hangingPunct="1">
              <a:spcBef>
                <a:spcPts val="2400"/>
              </a:spcBef>
              <a:buNone/>
            </a:pPr>
            <a:r>
              <a:rPr lang="en-US" sz="2800" dirty="0" smtClean="0">
                <a:solidFill>
                  <a:srgbClr val="3333FF"/>
                </a:solidFill>
              </a:rPr>
              <a:t>	</a:t>
            </a:r>
            <a:r>
              <a:rPr lang="en-US" sz="2800" dirty="0" smtClean="0"/>
              <a:t> </a:t>
            </a:r>
            <a:r>
              <a:rPr lang="en-US" sz="2400" dirty="0" smtClean="0">
                <a:solidFill>
                  <a:srgbClr val="FF0000"/>
                </a:solidFill>
              </a:rPr>
              <a:t>value = "_self" | "_blank" | "</a:t>
            </a:r>
            <a:r>
              <a:rPr lang="en-US" sz="2400" dirty="0" err="1" smtClean="0">
                <a:solidFill>
                  <a:srgbClr val="FF0000"/>
                </a:solidFill>
              </a:rPr>
              <a:t>frameName</a:t>
            </a:r>
            <a:r>
              <a:rPr lang="en-US" sz="2400" dirty="0" smtClean="0">
                <a:solidFill>
                  <a:srgbClr val="FF0000"/>
                </a:solidFill>
              </a:rPr>
              <a:t>" | "_top"</a:t>
            </a:r>
            <a:r>
              <a:rPr lang="en-US" sz="2800" dirty="0" smtClean="0"/>
              <a:t> </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0DF732C7-80B0-4D0F-B951-BB78D4B11593}" type="slidenum">
              <a:rPr lang="en-US"/>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p:txBody>
          <a:bodyPr/>
          <a:lstStyle/>
          <a:p>
            <a:pPr eaLnBrk="1" hangingPunct="1"/>
            <a:r>
              <a:rPr lang="en-US" smtClean="0"/>
              <a:t>Working with Hypertext Attributes</a:t>
            </a:r>
          </a:p>
        </p:txBody>
      </p:sp>
      <p:sp>
        <p:nvSpPr>
          <p:cNvPr id="78850" name="Rectangle 3"/>
          <p:cNvSpPr>
            <a:spLocks noGrp="1" noChangeArrowheads="1"/>
          </p:cNvSpPr>
          <p:nvPr>
            <p:ph idx="4294967295"/>
          </p:nvPr>
        </p:nvSpPr>
        <p:spPr/>
        <p:txBody>
          <a:bodyPr/>
          <a:lstStyle/>
          <a:p>
            <a:pPr eaLnBrk="1" hangingPunct="1">
              <a:spcBef>
                <a:spcPts val="2400"/>
              </a:spcBef>
            </a:pPr>
            <a:r>
              <a:rPr lang="en-US" sz="2800" dirty="0" smtClean="0"/>
              <a:t>If you want to provide additional information to your users, you can provide a </a:t>
            </a:r>
            <a:r>
              <a:rPr lang="en-US" sz="2800" b="1" dirty="0" smtClean="0"/>
              <a:t>tooltip</a:t>
            </a:r>
            <a:r>
              <a:rPr lang="en-US" sz="2800" dirty="0" smtClean="0"/>
              <a:t> to your links</a:t>
            </a:r>
          </a:p>
          <a:p>
            <a:pPr eaLnBrk="1" hangingPunct="1">
              <a:spcBef>
                <a:spcPts val="2400"/>
              </a:spcBef>
            </a:pPr>
            <a:r>
              <a:rPr lang="en-US" sz="2800" dirty="0" smtClean="0"/>
              <a:t>A </a:t>
            </a:r>
            <a:r>
              <a:rPr lang="en-US" sz="2800" b="1" dirty="0" smtClean="0"/>
              <a:t>tooltip</a:t>
            </a:r>
            <a:r>
              <a:rPr lang="en-US" sz="2800" dirty="0" smtClean="0"/>
              <a:t> is a descriptive text that appears whenever a user positions the mouse pointer over a link</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0DF732C7-80B0-4D0F-B951-BB78D4B11593}" type="slidenum">
              <a:rPr lang="en-US"/>
              <a:pPr>
                <a:defRPr/>
              </a:pPr>
              <a:t>61</a:t>
            </a:fld>
            <a:endParaRPr lang="en-US"/>
          </a:p>
        </p:txBody>
      </p:sp>
      <p:pic>
        <p:nvPicPr>
          <p:cNvPr id="7" name="Picture 2"/>
          <p:cNvPicPr>
            <a:picLocks noChangeAspect="1" noChangeArrowheads="1"/>
          </p:cNvPicPr>
          <p:nvPr/>
        </p:nvPicPr>
        <p:blipFill>
          <a:blip r:embed="rId2"/>
          <a:srcRect/>
          <a:stretch>
            <a:fillRect/>
          </a:stretch>
        </p:blipFill>
        <p:spPr bwMode="auto">
          <a:xfrm>
            <a:off x="1295400" y="3352800"/>
            <a:ext cx="6172200" cy="292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p:txBody>
          <a:bodyPr/>
          <a:lstStyle/>
          <a:p>
            <a:pPr eaLnBrk="1" hangingPunct="1"/>
            <a:r>
              <a:rPr lang="en-US" smtClean="0"/>
              <a:t>Working with Hypertext Attributes</a:t>
            </a:r>
          </a:p>
        </p:txBody>
      </p:sp>
      <p:sp>
        <p:nvSpPr>
          <p:cNvPr id="78850" name="Rectangle 3"/>
          <p:cNvSpPr>
            <a:spLocks noGrp="1" noChangeArrowheads="1"/>
          </p:cNvSpPr>
          <p:nvPr>
            <p:ph idx="4294967295"/>
          </p:nvPr>
        </p:nvSpPr>
        <p:spPr/>
        <p:txBody>
          <a:bodyPr/>
          <a:lstStyle/>
          <a:p>
            <a:pPr eaLnBrk="1" hangingPunct="1">
              <a:spcBef>
                <a:spcPts val="2400"/>
              </a:spcBef>
            </a:pPr>
            <a:r>
              <a:rPr lang="en-US" sz="2800" dirty="0" smtClean="0"/>
              <a:t>To create a </a:t>
            </a:r>
            <a:r>
              <a:rPr lang="en-US" sz="2800" b="1" dirty="0" smtClean="0"/>
              <a:t>tooltip</a:t>
            </a:r>
            <a:r>
              <a:rPr lang="en-US" sz="2800" dirty="0" smtClean="0"/>
              <a:t>, add the </a:t>
            </a:r>
            <a:r>
              <a:rPr lang="en-US" sz="2800" b="1" dirty="0" smtClean="0"/>
              <a:t>title attribute </a:t>
            </a:r>
            <a:r>
              <a:rPr lang="en-US" sz="2800" dirty="0" smtClean="0"/>
              <a:t>to the opening &lt;a&gt; tag:</a:t>
            </a:r>
          </a:p>
          <a:p>
            <a:pPr eaLnBrk="1" hangingPunct="1">
              <a:spcBef>
                <a:spcPts val="2400"/>
              </a:spcBef>
              <a:buNone/>
            </a:pPr>
            <a:r>
              <a:rPr lang="en-US" sz="2800" dirty="0" smtClean="0"/>
              <a:t>	</a:t>
            </a:r>
            <a:r>
              <a:rPr lang="en-US" sz="2800" dirty="0" smtClean="0">
                <a:solidFill>
                  <a:srgbClr val="3333FF"/>
                </a:solidFill>
              </a:rPr>
              <a:t>&lt;a </a:t>
            </a:r>
            <a:r>
              <a:rPr lang="en-US" sz="2800" dirty="0" err="1" smtClean="0">
                <a:solidFill>
                  <a:srgbClr val="3333FF"/>
                </a:solidFill>
              </a:rPr>
              <a:t>href</a:t>
            </a:r>
            <a:r>
              <a:rPr lang="en-US" sz="2800" dirty="0" smtClean="0">
                <a:solidFill>
                  <a:srgbClr val="3333FF"/>
                </a:solidFill>
              </a:rPr>
              <a:t>=“reference” title=“text”&gt;</a:t>
            </a:r>
            <a:r>
              <a:rPr lang="en-US" sz="2800" dirty="0" err="1" smtClean="0">
                <a:solidFill>
                  <a:srgbClr val="3333FF"/>
                </a:solidFill>
              </a:rPr>
              <a:t>linkLabel</a:t>
            </a:r>
            <a:r>
              <a:rPr lang="en-US" sz="2800" dirty="0" smtClean="0">
                <a:solidFill>
                  <a:srgbClr val="3333FF"/>
                </a:solidFill>
              </a:rPr>
              <a:t>&lt;/a&gt;</a:t>
            </a:r>
            <a:endParaRPr lang="en-US" sz="2800"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0DF732C7-80B0-4D0F-B951-BB78D4B11593}" type="slidenum">
              <a:rPr lang="en-US"/>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idx="4294967295"/>
          </p:nvPr>
        </p:nvSpPr>
        <p:spPr/>
        <p:txBody>
          <a:bodyPr/>
          <a:lstStyle/>
          <a:p>
            <a:pPr eaLnBrk="1" hangingPunct="1"/>
            <a:r>
              <a:rPr lang="en-US" smtClean="0"/>
              <a:t>Working with Hypertext Attributes</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96015DE8-E89B-4BA8-94D4-8EC97F995276}" type="slidenum">
              <a:rPr lang="en-US"/>
              <a:pPr>
                <a:defRPr/>
              </a:pPr>
              <a:t>63</a:t>
            </a:fld>
            <a:endParaRPr lang="en-US"/>
          </a:p>
        </p:txBody>
      </p:sp>
      <p:pic>
        <p:nvPicPr>
          <p:cNvPr id="80900" name="Picture 2"/>
          <p:cNvPicPr>
            <a:picLocks noGrp="1" noChangeAspect="1" noChangeArrowheads="1"/>
          </p:cNvPicPr>
          <p:nvPr>
            <p:ph idx="4294967295"/>
          </p:nvPr>
        </p:nvPicPr>
        <p:blipFill>
          <a:blip r:embed="rId2"/>
          <a:srcRect/>
          <a:stretch>
            <a:fillRect/>
          </a:stretch>
        </p:blipFill>
        <p:spPr>
          <a:xfrm>
            <a:off x="1257300" y="2211388"/>
            <a:ext cx="6172200" cy="2924175"/>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idx="4294967295"/>
          </p:nvPr>
        </p:nvSpPr>
        <p:spPr/>
        <p:txBody>
          <a:bodyPr/>
          <a:lstStyle/>
          <a:p>
            <a:pPr eaLnBrk="1" hangingPunct="1"/>
            <a:r>
              <a:rPr lang="en-US" smtClean="0"/>
              <a:t>Working with Metadata</a:t>
            </a:r>
          </a:p>
        </p:txBody>
      </p:sp>
      <p:sp>
        <p:nvSpPr>
          <p:cNvPr id="86018" name="Content Placeholder 2"/>
          <p:cNvSpPr>
            <a:spLocks noGrp="1"/>
          </p:cNvSpPr>
          <p:nvPr>
            <p:ph idx="4294967295"/>
          </p:nvPr>
        </p:nvSpPr>
        <p:spPr/>
        <p:txBody>
          <a:bodyPr/>
          <a:lstStyle/>
          <a:p>
            <a:pPr eaLnBrk="1" hangingPunct="1">
              <a:spcBef>
                <a:spcPts val="2400"/>
              </a:spcBef>
            </a:pPr>
            <a:r>
              <a:rPr lang="en-US" dirty="0" smtClean="0"/>
              <a:t>Web authors often turn to companies that specialize in making sites appear more prominently in search engines</a:t>
            </a:r>
          </a:p>
          <a:p>
            <a:pPr eaLnBrk="1" hangingPunct="1">
              <a:spcBef>
                <a:spcPts val="2400"/>
              </a:spcBef>
            </a:pPr>
            <a:r>
              <a:rPr lang="en-US" dirty="0" smtClean="0"/>
              <a:t>Information about the site is called </a:t>
            </a:r>
            <a:r>
              <a:rPr lang="en-US" b="1" dirty="0" smtClean="0"/>
              <a:t>metadata</a:t>
            </a:r>
            <a:endParaRPr lang="en-US" dirty="0" smtClean="0"/>
          </a:p>
          <a:p>
            <a:pPr eaLnBrk="1" hangingPunct="1">
              <a:spcBef>
                <a:spcPts val="2400"/>
              </a:spcBef>
            </a:pPr>
            <a:r>
              <a:rPr lang="en-US" dirty="0" smtClean="0"/>
              <a:t>Add metadata to your Web pages by adding a </a:t>
            </a:r>
            <a:r>
              <a:rPr lang="en-US" b="1" dirty="0" smtClean="0"/>
              <a:t>meta element </a:t>
            </a:r>
            <a:r>
              <a:rPr lang="en-US" dirty="0" smtClean="0"/>
              <a:t>to the </a:t>
            </a:r>
            <a:r>
              <a:rPr lang="en-US" b="1" dirty="0" smtClean="0"/>
              <a:t>head section </a:t>
            </a:r>
            <a:r>
              <a:rPr lang="en-US" dirty="0" smtClean="0"/>
              <a:t>of the document</a:t>
            </a:r>
          </a:p>
          <a:p>
            <a:pPr algn="ctr" eaLnBrk="1" hangingPunct="1">
              <a:buFont typeface="Arial" charset="0"/>
              <a:buNone/>
            </a:pPr>
            <a:r>
              <a:rPr lang="en-US" dirty="0" smtClean="0">
                <a:solidFill>
                  <a:srgbClr val="3333FF"/>
                </a:solidFill>
                <a:cs typeface="Courier New" pitchFamily="49" charset="0"/>
              </a:rPr>
              <a:t>&lt;meta name="text" content="text“ /&gt;</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679A1165-6970-443F-93FC-D2A32B982783}" type="slidenum">
              <a:rPr lang="en-US"/>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idx="4294967295"/>
          </p:nvPr>
        </p:nvSpPr>
        <p:spPr/>
        <p:txBody>
          <a:bodyPr/>
          <a:lstStyle/>
          <a:p>
            <a:pPr eaLnBrk="1" hangingPunct="1"/>
            <a:r>
              <a:rPr lang="en-US" dirty="0" smtClean="0"/>
              <a:t>Metadata: Example</a:t>
            </a:r>
          </a:p>
        </p:txBody>
      </p:sp>
      <p:sp>
        <p:nvSpPr>
          <p:cNvPr id="89090" name="Content Placeholder 2"/>
          <p:cNvSpPr>
            <a:spLocks noGrp="1"/>
          </p:cNvSpPr>
          <p:nvPr>
            <p:ph idx="4294967295"/>
          </p:nvPr>
        </p:nvSpPr>
        <p:spPr/>
        <p:txBody>
          <a:bodyPr/>
          <a:lstStyle/>
          <a:p>
            <a:pPr eaLnBrk="1" hangingPunct="1">
              <a:buNone/>
            </a:pPr>
            <a:r>
              <a:rPr lang="en-US" dirty="0" smtClean="0">
                <a:cs typeface="Courier New" pitchFamily="49" charset="0"/>
              </a:rPr>
              <a:t>&lt;meta name=“description” content=“</a:t>
            </a:r>
            <a:r>
              <a:rPr lang="en-US" dirty="0" err="1" smtClean="0">
                <a:cs typeface="Courier New" pitchFamily="49" charset="0"/>
              </a:rPr>
              <a:t>CAMshots</a:t>
            </a:r>
            <a:r>
              <a:rPr lang="en-US" dirty="0" smtClean="0">
                <a:cs typeface="Courier New" pitchFamily="49" charset="0"/>
              </a:rPr>
              <a:t> provides advice on digital cameras and photography” /&gt;</a:t>
            </a:r>
          </a:p>
          <a:p>
            <a:pPr eaLnBrk="1" hangingPunct="1">
              <a:buNone/>
            </a:pPr>
            <a:endParaRPr lang="en-US" dirty="0" smtClean="0">
              <a:cs typeface="Courier New" pitchFamily="49" charset="0"/>
            </a:endParaRPr>
          </a:p>
          <a:p>
            <a:pPr eaLnBrk="1" hangingPunct="1">
              <a:buNone/>
            </a:pPr>
            <a:r>
              <a:rPr lang="en-US" dirty="0" smtClean="0">
                <a:cs typeface="Courier New" pitchFamily="49" charset="0"/>
              </a:rPr>
              <a:t>&lt;meta name=“keywords” content=“photography, cameras, digital imaging” /&gt;</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42B67E8F-D9BE-43BD-AFAB-CE847A7FA316}" type="slidenum">
              <a:rPr lang="en-US"/>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2.3 </a:t>
            </a:r>
            <a:r>
              <a:rPr lang="en-US" smtClean="0"/>
              <a:t>&amp; Tutorial 2 </a:t>
            </a:r>
            <a:r>
              <a:rPr lang="en-US" dirty="0"/>
              <a:t>- End</a:t>
            </a:r>
          </a:p>
        </p:txBody>
      </p:sp>
      <p:pic>
        <p:nvPicPr>
          <p:cNvPr id="236555" name="Picture 11" descr="Stop"/>
          <p:cNvPicPr>
            <a:picLocks noGrp="1" noChangeAspect="1" noChangeArrowheads="1"/>
          </p:cNvPicPr>
          <p:nvPr>
            <p:ph idx="1"/>
          </p:nvPr>
        </p:nvPicPr>
        <p:blipFill>
          <a:blip r:embed="rId3"/>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a:srcRect/>
          <a:stretch>
            <a:fillRect/>
          </a:stretch>
        </p:blipFill>
        <p:spPr>
          <a:xfrm>
            <a:off x="4343400" y="3429000"/>
            <a:ext cx="949325" cy="909638"/>
          </a:xfrm>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smtClean="0"/>
              <a:t>Hierarchical Structures</a:t>
            </a:r>
          </a:p>
        </p:txBody>
      </p:sp>
      <p:sp>
        <p:nvSpPr>
          <p:cNvPr id="32770" name="Rectangle 3"/>
          <p:cNvSpPr>
            <a:spLocks noGrp="1" noChangeArrowheads="1"/>
          </p:cNvSpPr>
          <p:nvPr>
            <p:ph sz="half" idx="1"/>
          </p:nvPr>
        </p:nvSpPr>
        <p:spPr/>
        <p:txBody>
          <a:bodyPr/>
          <a:lstStyle/>
          <a:p>
            <a:pPr eaLnBrk="1" hangingPunct="1"/>
            <a:r>
              <a:rPr lang="en-US" dirty="0" smtClean="0"/>
              <a:t>In the </a:t>
            </a:r>
            <a:r>
              <a:rPr lang="en-US" b="1" dirty="0" smtClean="0"/>
              <a:t>hierarchical structure</a:t>
            </a:r>
            <a:r>
              <a:rPr lang="en-US" dirty="0" smtClean="0"/>
              <a:t>, the pages are linked going from the home page down to more specific pages</a:t>
            </a:r>
          </a:p>
          <a:p>
            <a:pPr eaLnBrk="1" hangingPunct="1">
              <a:spcBef>
                <a:spcPts val="2400"/>
              </a:spcBef>
            </a:pPr>
            <a:r>
              <a:rPr lang="en-US" dirty="0" smtClean="0"/>
              <a:t>Users can easily move from general to specific and back again</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40573C22-3EA5-41B2-A72E-8294864CF2B8}" type="slidenum">
              <a:rPr lang="en-US"/>
              <a:pPr>
                <a:defRPr/>
              </a:pPr>
              <a:t>7</a:t>
            </a:fld>
            <a:endParaRPr lang="en-US"/>
          </a:p>
        </p:txBody>
      </p:sp>
      <p:pic>
        <p:nvPicPr>
          <p:cNvPr id="8" name="Picture 3"/>
          <p:cNvPicPr>
            <a:picLocks noGrp="1" noChangeAspect="1" noChangeArrowheads="1"/>
          </p:cNvPicPr>
          <p:nvPr>
            <p:ph sz="half" idx="2"/>
          </p:nvPr>
        </p:nvPicPr>
        <p:blipFill>
          <a:blip r:embed="rId2"/>
          <a:srcRect/>
          <a:stretch>
            <a:fillRect/>
          </a:stretch>
        </p:blipFill>
        <p:spPr>
          <a:xfrm>
            <a:off x="4419600" y="2211057"/>
            <a:ext cx="4267200" cy="304674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smtClean="0"/>
              <a:t>Hierarchical Structures</a:t>
            </a:r>
          </a:p>
        </p:txBody>
      </p:sp>
      <p:sp>
        <p:nvSpPr>
          <p:cNvPr id="32770" name="Rectangle 3"/>
          <p:cNvSpPr>
            <a:spLocks noGrp="1" noChangeArrowheads="1"/>
          </p:cNvSpPr>
          <p:nvPr>
            <p:ph sz="half" idx="1"/>
          </p:nvPr>
        </p:nvSpPr>
        <p:spPr/>
        <p:txBody>
          <a:bodyPr/>
          <a:lstStyle/>
          <a:p>
            <a:pPr eaLnBrk="1" hangingPunct="1"/>
            <a:r>
              <a:rPr lang="en-US" dirty="0" smtClean="0"/>
              <a:t>Within this structure, a user can move quickly to a specific scene within the page, bypassing the need to move through each scene in the play</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40573C22-3EA5-41B2-A72E-8294864CF2B8}" type="slidenum">
              <a:rPr lang="en-US"/>
              <a:pPr>
                <a:defRPr/>
              </a:pPr>
              <a:t>8</a:t>
            </a:fld>
            <a:endParaRPr lang="en-US"/>
          </a:p>
        </p:txBody>
      </p:sp>
      <p:pic>
        <p:nvPicPr>
          <p:cNvPr id="8" name="Picture 3"/>
          <p:cNvPicPr>
            <a:picLocks noGrp="1" noChangeAspect="1" noChangeArrowheads="1"/>
          </p:cNvPicPr>
          <p:nvPr>
            <p:ph sz="half" idx="2"/>
          </p:nvPr>
        </p:nvPicPr>
        <p:blipFill>
          <a:blip r:embed="rId2"/>
          <a:srcRect/>
          <a:stretch>
            <a:fillRect/>
          </a:stretch>
        </p:blipFill>
        <p:spPr>
          <a:xfrm>
            <a:off x="4419600" y="2211057"/>
            <a:ext cx="4267200" cy="304674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dirty="0" smtClean="0"/>
              <a:t>Mixed Structures</a:t>
            </a:r>
          </a:p>
        </p:txBody>
      </p:sp>
      <p:sp>
        <p:nvSpPr>
          <p:cNvPr id="34818" name="Rectangle 3"/>
          <p:cNvSpPr>
            <a:spLocks noGrp="1" noChangeArrowheads="1"/>
          </p:cNvSpPr>
          <p:nvPr>
            <p:ph sz="half" idx="1"/>
          </p:nvPr>
        </p:nvSpPr>
        <p:spPr/>
        <p:txBody>
          <a:bodyPr>
            <a:normAutofit fontScale="92500" lnSpcReduction="20000"/>
          </a:bodyPr>
          <a:lstStyle/>
          <a:p>
            <a:pPr eaLnBrk="1" hangingPunct="1"/>
            <a:r>
              <a:rPr lang="en-US" dirty="0" smtClean="0"/>
              <a:t>As Web sites become larger and more complex, you often need to use a combination of several different structures</a:t>
            </a:r>
          </a:p>
          <a:p>
            <a:pPr eaLnBrk="1" hangingPunct="1">
              <a:lnSpc>
                <a:spcPct val="110000"/>
              </a:lnSpc>
              <a:spcBef>
                <a:spcPts val="2400"/>
              </a:spcBef>
            </a:pPr>
            <a:r>
              <a:rPr lang="en-US" dirty="0" smtClean="0"/>
              <a:t>The overall form can be </a:t>
            </a:r>
            <a:r>
              <a:rPr lang="en-US" b="1" dirty="0" smtClean="0"/>
              <a:t>hierarchical</a:t>
            </a:r>
            <a:r>
              <a:rPr lang="en-US" dirty="0" smtClean="0"/>
              <a:t>, allowing the user to move from general to specific; however, the links also allow users to move through the site in a </a:t>
            </a:r>
            <a:r>
              <a:rPr lang="en-US" b="1" dirty="0" smtClean="0"/>
              <a:t>linear</a:t>
            </a:r>
            <a:r>
              <a:rPr lang="en-US" dirty="0" smtClean="0"/>
              <a:t> fashion</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86CE1175-BF75-4782-A60D-1DEE8BE4BD72}" type="slidenum">
              <a:rPr lang="en-US"/>
              <a:pPr>
                <a:defRPr/>
              </a:pPr>
              <a:t>9</a:t>
            </a:fld>
            <a:endParaRPr lang="en-US"/>
          </a:p>
        </p:txBody>
      </p:sp>
      <p:pic>
        <p:nvPicPr>
          <p:cNvPr id="8" name="Picture 3"/>
          <p:cNvPicPr>
            <a:picLocks noGrp="1" noChangeAspect="1" noChangeArrowheads="1"/>
          </p:cNvPicPr>
          <p:nvPr>
            <p:ph sz="half" idx="2"/>
          </p:nvPr>
        </p:nvPicPr>
        <p:blipFill>
          <a:blip r:embed="rId2"/>
          <a:srcRect/>
          <a:stretch>
            <a:fillRect/>
          </a:stretch>
        </p:blipFill>
        <p:spPr>
          <a:xfrm>
            <a:off x="4419600" y="2016371"/>
            <a:ext cx="4267200" cy="331262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Theme">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Office Theme">
  <a:themeElements>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Internet7e</Template>
  <TotalTime>7423</TotalTime>
  <Words>2609</Words>
  <Application>Microsoft Office PowerPoint</Application>
  <PresentationFormat>On-screen Show (4:3)</PresentationFormat>
  <Paragraphs>389</Paragraphs>
  <Slides>66</Slides>
  <Notes>3</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3_Office Theme</vt:lpstr>
      <vt:lpstr>4_Office Theme</vt:lpstr>
      <vt:lpstr>Tutorial 2  Developing a Basic Web Site</vt:lpstr>
      <vt:lpstr>Objectives</vt:lpstr>
      <vt:lpstr>Working with Web Site Structures</vt:lpstr>
      <vt:lpstr>Working with Web Site Structures</vt:lpstr>
      <vt:lpstr>Linear Structures</vt:lpstr>
      <vt:lpstr>Linear Structures</vt:lpstr>
      <vt:lpstr>Hierarchical Structures</vt:lpstr>
      <vt:lpstr>Hierarchical Structures</vt:lpstr>
      <vt:lpstr>Mixed Structures</vt:lpstr>
      <vt:lpstr>Web Site with No Coherent Structure</vt:lpstr>
      <vt:lpstr>Protected Structures</vt:lpstr>
      <vt:lpstr>Creating a Hypertext Link</vt:lpstr>
      <vt:lpstr>Creating a Hypertext Link</vt:lpstr>
      <vt:lpstr>Creating a Hypertext Link</vt:lpstr>
      <vt:lpstr>A Note on File Names</vt:lpstr>
      <vt:lpstr>Specifying a Folder Path</vt:lpstr>
      <vt:lpstr>Absolute Paths</vt:lpstr>
      <vt:lpstr>Relative Paths</vt:lpstr>
      <vt:lpstr>Specifying a Folder Path</vt:lpstr>
      <vt:lpstr>Specifying a Folder Path</vt:lpstr>
      <vt:lpstr>Specifying a Folder Path</vt:lpstr>
      <vt:lpstr>Specifying a Folder Path</vt:lpstr>
      <vt:lpstr>Changing the Base</vt:lpstr>
      <vt:lpstr>The Base Tag</vt:lpstr>
      <vt:lpstr>Session 2.1 - End</vt:lpstr>
      <vt:lpstr>Objectives</vt:lpstr>
      <vt:lpstr>Internal Links</vt:lpstr>
      <vt:lpstr>Internal Links</vt:lpstr>
      <vt:lpstr>Marking the Desired Location</vt:lpstr>
      <vt:lpstr>Using the id Attribute</vt:lpstr>
      <vt:lpstr>Linking to Locations within Documents</vt:lpstr>
      <vt:lpstr>Creating Links Between Documents</vt:lpstr>
      <vt:lpstr>Creating Links Between Documents</vt:lpstr>
      <vt:lpstr>Working with Linked Images</vt:lpstr>
      <vt:lpstr>Working with Image Maps</vt:lpstr>
      <vt:lpstr>Working with Image Maps</vt:lpstr>
      <vt:lpstr>Creating Image Maps</vt:lpstr>
      <vt:lpstr>Defining Hotspots</vt:lpstr>
      <vt:lpstr>Creating a Rectangular Hotspot</vt:lpstr>
      <vt:lpstr>Creating a Circular Hotspot</vt:lpstr>
      <vt:lpstr>Creating a Polygonal Hotspot</vt:lpstr>
      <vt:lpstr>Creating a Default Hotspot</vt:lpstr>
      <vt:lpstr>Applying an Image Map</vt:lpstr>
      <vt:lpstr>Applying an Image Map: Example</vt:lpstr>
      <vt:lpstr>Section 2.2 - End</vt:lpstr>
      <vt:lpstr>Objectives</vt:lpstr>
      <vt:lpstr>Introducing URLs</vt:lpstr>
      <vt:lpstr>Introducing URLs</vt:lpstr>
      <vt:lpstr>Internet Protocols</vt:lpstr>
      <vt:lpstr>Linking to a Web Site</vt:lpstr>
      <vt:lpstr>Linking to a Web Site</vt:lpstr>
      <vt:lpstr>Linking to a Web Site</vt:lpstr>
      <vt:lpstr>Linking to FTP Servers</vt:lpstr>
      <vt:lpstr>Linking to FTP Servers</vt:lpstr>
      <vt:lpstr>Linking to a Local File</vt:lpstr>
      <vt:lpstr>Linking to an E-Mail Address</vt:lpstr>
      <vt:lpstr>Linking to an E-Mail Address</vt:lpstr>
      <vt:lpstr>Linking to an E-Mail Address</vt:lpstr>
      <vt:lpstr>Beware of Spam!</vt:lpstr>
      <vt:lpstr>Working with Hypertext Attributes</vt:lpstr>
      <vt:lpstr>Working with Hypertext Attributes</vt:lpstr>
      <vt:lpstr>Working with Hypertext Attributes</vt:lpstr>
      <vt:lpstr>Working with Hypertext Attributes</vt:lpstr>
      <vt:lpstr>Working with Metadata</vt:lpstr>
      <vt:lpstr>Metadata: Example</vt:lpstr>
      <vt:lpstr>Section 2.3 &amp; Tutorial 2 - End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Administrator</cp:lastModifiedBy>
  <cp:revision>162</cp:revision>
  <dcterms:created xsi:type="dcterms:W3CDTF">2001-08-29T21:35:42Z</dcterms:created>
  <dcterms:modified xsi:type="dcterms:W3CDTF">2010-01-14T17:39:05Z</dcterms:modified>
</cp:coreProperties>
</file>