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5" r:id="rId2"/>
    <p:sldMasterId id="2147483688" r:id="rId3"/>
  </p:sldMasterIdLst>
  <p:notesMasterIdLst>
    <p:notesMasterId r:id="rId89"/>
  </p:notesMasterIdLst>
  <p:sldIdLst>
    <p:sldId id="258" r:id="rId4"/>
    <p:sldId id="473" r:id="rId5"/>
    <p:sldId id="263" r:id="rId6"/>
    <p:sldId id="335" r:id="rId7"/>
    <p:sldId id="336" r:id="rId8"/>
    <p:sldId id="439" r:id="rId9"/>
    <p:sldId id="460" r:id="rId10"/>
    <p:sldId id="337" r:id="rId11"/>
    <p:sldId id="461" r:id="rId12"/>
    <p:sldId id="441" r:id="rId13"/>
    <p:sldId id="443" r:id="rId14"/>
    <p:sldId id="453" r:id="rId15"/>
    <p:sldId id="462" r:id="rId16"/>
    <p:sldId id="463" r:id="rId17"/>
    <p:sldId id="338" r:id="rId18"/>
    <p:sldId id="464" r:id="rId19"/>
    <p:sldId id="340" r:id="rId20"/>
    <p:sldId id="448" r:id="rId21"/>
    <p:sldId id="449" r:id="rId22"/>
    <p:sldId id="465" r:id="rId23"/>
    <p:sldId id="450" r:id="rId24"/>
    <p:sldId id="466" r:id="rId25"/>
    <p:sldId id="451" r:id="rId26"/>
    <p:sldId id="452" r:id="rId27"/>
    <p:sldId id="339" r:id="rId28"/>
    <p:sldId id="468" r:id="rId29"/>
    <p:sldId id="467" r:id="rId30"/>
    <p:sldId id="469" r:id="rId31"/>
    <p:sldId id="344" r:id="rId32"/>
    <p:sldId id="470" r:id="rId33"/>
    <p:sldId id="471" r:id="rId34"/>
    <p:sldId id="454" r:id="rId35"/>
    <p:sldId id="373" r:id="rId36"/>
    <p:sldId id="472" r:id="rId37"/>
    <p:sldId id="455" r:id="rId38"/>
    <p:sldId id="456" r:id="rId39"/>
    <p:sldId id="457" r:id="rId40"/>
    <p:sldId id="459" r:id="rId41"/>
    <p:sldId id="458" r:id="rId42"/>
    <p:sldId id="376" r:id="rId43"/>
    <p:sldId id="378" r:id="rId44"/>
    <p:sldId id="374" r:id="rId45"/>
    <p:sldId id="381" r:id="rId46"/>
    <p:sldId id="382" r:id="rId47"/>
    <p:sldId id="385" r:id="rId48"/>
    <p:sldId id="387" r:id="rId49"/>
    <p:sldId id="388" r:id="rId50"/>
    <p:sldId id="444" r:id="rId51"/>
    <p:sldId id="474" r:id="rId52"/>
    <p:sldId id="391" r:id="rId53"/>
    <p:sldId id="393" r:id="rId54"/>
    <p:sldId id="395" r:id="rId55"/>
    <p:sldId id="417" r:id="rId56"/>
    <p:sldId id="396" r:id="rId57"/>
    <p:sldId id="398" r:id="rId58"/>
    <p:sldId id="399" r:id="rId59"/>
    <p:sldId id="400" r:id="rId60"/>
    <p:sldId id="418" r:id="rId61"/>
    <p:sldId id="401" r:id="rId62"/>
    <p:sldId id="419" r:id="rId63"/>
    <p:sldId id="420" r:id="rId64"/>
    <p:sldId id="409" r:id="rId65"/>
    <p:sldId id="421" r:id="rId66"/>
    <p:sldId id="422" r:id="rId67"/>
    <p:sldId id="424" r:id="rId68"/>
    <p:sldId id="425" r:id="rId69"/>
    <p:sldId id="426" r:id="rId70"/>
    <p:sldId id="445" r:id="rId71"/>
    <p:sldId id="475" r:id="rId72"/>
    <p:sldId id="410" r:id="rId73"/>
    <p:sldId id="427" r:id="rId74"/>
    <p:sldId id="428" r:id="rId75"/>
    <p:sldId id="429" r:id="rId76"/>
    <p:sldId id="413" r:id="rId77"/>
    <p:sldId id="358" r:id="rId78"/>
    <p:sldId id="430" r:id="rId79"/>
    <p:sldId id="431" r:id="rId80"/>
    <p:sldId id="432" r:id="rId81"/>
    <p:sldId id="433" r:id="rId82"/>
    <p:sldId id="434" r:id="rId83"/>
    <p:sldId id="353" r:id="rId84"/>
    <p:sldId id="435" r:id="rId85"/>
    <p:sldId id="354" r:id="rId86"/>
    <p:sldId id="436" r:id="rId87"/>
    <p:sldId id="446" r:id="rId88"/>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b="1"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b="1"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b="1"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b="1" kern="1200">
        <a:solidFill>
          <a:schemeClr val="tx1"/>
        </a:solidFill>
        <a:latin typeface="Times New Roman" pitchFamily="18" charset="0"/>
        <a:ea typeface="+mn-ea"/>
        <a:cs typeface="Arial" charset="0"/>
      </a:defRPr>
    </a:lvl5pPr>
    <a:lvl6pPr marL="2286000" algn="l" defTabSz="914400" rtl="0" eaLnBrk="1" latinLnBrk="0" hangingPunct="1">
      <a:defRPr sz="2400" b="1" kern="1200">
        <a:solidFill>
          <a:schemeClr val="tx1"/>
        </a:solidFill>
        <a:latin typeface="Times New Roman" pitchFamily="18" charset="0"/>
        <a:ea typeface="+mn-ea"/>
        <a:cs typeface="Arial" charset="0"/>
      </a:defRPr>
    </a:lvl6pPr>
    <a:lvl7pPr marL="2743200" algn="l" defTabSz="914400" rtl="0" eaLnBrk="1" latinLnBrk="0" hangingPunct="1">
      <a:defRPr sz="2400" b="1" kern="1200">
        <a:solidFill>
          <a:schemeClr val="tx1"/>
        </a:solidFill>
        <a:latin typeface="Times New Roman" pitchFamily="18" charset="0"/>
        <a:ea typeface="+mn-ea"/>
        <a:cs typeface="Arial" charset="0"/>
      </a:defRPr>
    </a:lvl7pPr>
    <a:lvl8pPr marL="3200400" algn="l" defTabSz="914400" rtl="0" eaLnBrk="1" latinLnBrk="0" hangingPunct="1">
      <a:defRPr sz="2400" b="1" kern="1200">
        <a:solidFill>
          <a:schemeClr val="tx1"/>
        </a:solidFill>
        <a:latin typeface="Times New Roman" pitchFamily="18" charset="0"/>
        <a:ea typeface="+mn-ea"/>
        <a:cs typeface="Arial" charset="0"/>
      </a:defRPr>
    </a:lvl8pPr>
    <a:lvl9pPr marL="3657600" algn="l" defTabSz="914400" rtl="0" eaLnBrk="1" latinLnBrk="0" hangingPunct="1">
      <a:defRPr sz="2400"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FFFF00"/>
    <a:srgbClr val="CC0000"/>
    <a:srgbClr val="FFFFFF"/>
    <a:srgbClr val="EAEAEA"/>
    <a:srgbClr val="77777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718" autoAdjust="0"/>
  </p:normalViewPr>
  <p:slideViewPr>
    <p:cSldViewPr>
      <p:cViewPr varScale="1">
        <p:scale>
          <a:sx n="70" d="100"/>
          <a:sy n="70" d="100"/>
        </p:scale>
        <p:origin x="-5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4" d="100"/>
          <a:sy n="74" d="100"/>
        </p:scale>
        <p:origin x="-828" y="88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cs typeface="+mn-cs"/>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cs typeface="+mn-cs"/>
              </a:defRPr>
            </a:lvl1pPr>
          </a:lstStyle>
          <a:p>
            <a:pPr>
              <a:defRPr/>
            </a:pPr>
            <a:fld id="{035A80EA-CA18-4F60-9FF9-3C16D456CF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pPr/>
              <a:t>85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EBB5DAE7-2B99-4C2B-86F8-1666F67B4C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7FBA2B49-BE79-4503-932B-62971EF9CB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BAD68E55-DA80-48C6-B09F-C7EC9F95471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669E3EFC-D27B-4EA2-BD7B-AF433C235CF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7AF89738-30E8-42FF-A454-EDBCE87073B4}"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3902D700-D333-4169-A86D-65435E8C3FB7}"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135B3242-BBB7-4821-BD19-07C29E9E40C1}"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93C71123-10EC-4171-8C4E-C27CCF4CFECD}"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lgn="r" rtl="0">
              <a:defRPr/>
            </a:pPr>
            <a:fld id="{C59E4A99-1B06-4990-B850-4A6B058B4290}"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lgn="r" rtl="0">
              <a:defRPr/>
            </a:pPr>
            <a:fld id="{03662006-B179-4A07-BF62-EBF8D6AAF775}"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lgn="r" rtl="0">
              <a:defRPr/>
            </a:pPr>
            <a:fld id="{B2917874-2375-432E-9C77-D308CD94BAB3}"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defRPr/>
            </a:pPr>
            <a:fld id="{10FF6EC0-A517-49BC-B9ED-DBBA29849072}"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8EC6EA5C-4153-404E-BA68-576DCA022E98}"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lgn="r" rtl="0">
              <a:defRPr/>
            </a:pPr>
            <a:fld id="{02310CF4-8275-43EE-8AB8-0552780AC197}"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C2FBF8BD-A9FB-41F0-80B7-BC6FE1CFED29}"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5"/>
          <p:cNvSpPr>
            <a:spLocks noGrp="1"/>
          </p:cNvSpPr>
          <p:nvPr>
            <p:ph type="sldNum" sz="quarter" idx="11"/>
          </p:nvPr>
        </p:nvSpPr>
        <p:spPr/>
        <p:txBody>
          <a:bodyPr/>
          <a:lstStyle>
            <a:lvl1pPr>
              <a:defRPr/>
            </a:lvl1pPr>
          </a:lstStyle>
          <a:p>
            <a:pPr algn="r" rtl="0">
              <a:defRPr/>
            </a:pPr>
            <a:fld id="{4E4E8BA2-5F39-4481-9218-1066FC892CD6}" type="slidenum">
              <a:rPr lang="en-US" sz="1200" b="1" kern="1200">
                <a:solidFill>
                  <a:srgbClr val="000000"/>
                </a:solidFill>
                <a:latin typeface="Calibri"/>
                <a:ea typeface="+mn-ea"/>
                <a:cs typeface="Arial"/>
              </a:rPr>
              <a:pPr algn="r" rtl="0">
                <a:defRPr/>
              </a:pPr>
              <a:t>‹#›</a:t>
            </a:fld>
            <a:endParaRPr lang="en-US" sz="1200" b="1" kern="1200">
              <a:solidFill>
                <a:srgbClr val="000000"/>
              </a:solidFill>
              <a:latin typeface="Calibri"/>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FEFBF982-7879-4575-9F5D-8A369A0027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8" name="Slide Number Placeholder 5"/>
          <p:cNvSpPr>
            <a:spLocks noGrp="1"/>
          </p:cNvSpPr>
          <p:nvPr>
            <p:ph type="sldNum" sz="quarter" idx="11"/>
          </p:nvPr>
        </p:nvSpPr>
        <p:spPr/>
        <p:txBody>
          <a:bodyPr/>
          <a:lstStyle>
            <a:lvl1pPr>
              <a:defRPr/>
            </a:lvl1pPr>
          </a:lstStyle>
          <a:p>
            <a:pPr>
              <a:defRPr/>
            </a:pPr>
            <a:fld id="{9BE93E90-8C1D-460B-96F9-79059FB00D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4" name="Slide Number Placeholder 5"/>
          <p:cNvSpPr>
            <a:spLocks noGrp="1"/>
          </p:cNvSpPr>
          <p:nvPr>
            <p:ph type="sldNum" sz="quarter" idx="11"/>
          </p:nvPr>
        </p:nvSpPr>
        <p:spPr/>
        <p:txBody>
          <a:bodyPr/>
          <a:lstStyle>
            <a:lvl1pPr>
              <a:defRPr/>
            </a:lvl1pPr>
          </a:lstStyle>
          <a:p>
            <a:pPr>
              <a:defRPr/>
            </a:pPr>
            <a:fld id="{76BB17CC-6C54-40C8-9902-69C4BFACC1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3" name="Slide Number Placeholder 5"/>
          <p:cNvSpPr>
            <a:spLocks noGrp="1"/>
          </p:cNvSpPr>
          <p:nvPr>
            <p:ph type="sldNum" sz="quarter" idx="11"/>
          </p:nvPr>
        </p:nvSpPr>
        <p:spPr/>
        <p:txBody>
          <a:bodyPr/>
          <a:lstStyle>
            <a:lvl1pPr>
              <a:defRPr/>
            </a:lvl1pPr>
          </a:lstStyle>
          <a:p>
            <a:pPr>
              <a:defRPr/>
            </a:pPr>
            <a:fld id="{5A8DFF71-8F40-4BD5-9817-C8BEE5AD79C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52367D7F-E97D-4FA9-B93A-E6B873397A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lvl1pPr>
              <a:defRPr/>
            </a:lvl1pPr>
          </a:lstStyle>
          <a:p>
            <a:pPr>
              <a:defRPr/>
            </a:pPr>
            <a:fld id="{EB78E9CB-46C7-4BE8-9650-C974AC86979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defRPr/>
            </a:pPr>
            <a:r>
              <a:rPr lang="en-US"/>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a:defRPr/>
            </a:pPr>
            <a:fld id="{71F04E2F-7D61-4974-9B42-8C526F1504C6}" type="slidenum">
              <a:rPr lang="en-US"/>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pic>
        <p:nvPicPr>
          <p:cNvPr id="1037" name="Picture 4"/>
          <p:cNvPicPr>
            <a:picLocks noChangeAspect="1" noChangeArrowheads="1"/>
          </p:cNvPicPr>
          <p:nvPr/>
        </p:nvPicPr>
        <p:blipFill>
          <a:blip r:embed="rId14">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a:solidFill>
                  <a:schemeClr val="bg1"/>
                </a:solidFill>
                <a:cs typeface="+mn-cs"/>
              </a:rPr>
              <a:t>XP</a:t>
            </a:r>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4"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19" name="Round Single Corner Rectangle 3"/>
          <p:cNvSpPr/>
          <p:nvPr/>
        </p:nvSpPr>
        <p:spPr>
          <a:xfrm flipH="1">
            <a:off x="4876800" y="6324600"/>
            <a:ext cx="4267200" cy="5334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316" name="Picture 6"/>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152400" y="6324600"/>
            <a:ext cx="1447800" cy="179388"/>
          </a:xfrm>
          <a:prstGeom prst="rect">
            <a:avLst/>
          </a:prstGeom>
          <a:noFill/>
          <a:ln w="9525">
            <a:noFill/>
            <a:miter lim="800000"/>
            <a:headEnd/>
            <a:tailEnd/>
          </a:ln>
        </p:spPr>
      </p:pic>
      <p:pic>
        <p:nvPicPr>
          <p:cNvPr id="13317" name="Picture 2"/>
          <p:cNvPicPr>
            <a:picLocks noChangeAspect="1" noChangeArrowheads="1"/>
          </p:cNvPicPr>
          <p:nvPr/>
        </p:nvPicPr>
        <p:blipFill>
          <a:blip r:embed="rId15">
            <a:clrChange>
              <a:clrFrom>
                <a:srgbClr val="FFFFFF"/>
              </a:clrFrom>
              <a:clrTo>
                <a:srgbClr val="FFFFFF">
                  <a:alpha val="0"/>
                </a:srgbClr>
              </a:clrTo>
            </a:clrChange>
          </a:blip>
          <a:srcRect/>
          <a:stretch>
            <a:fillRect/>
          </a:stretch>
        </p:blipFill>
        <p:spPr bwMode="auto">
          <a:xfrm>
            <a:off x="5791200" y="381000"/>
            <a:ext cx="3187700" cy="579438"/>
          </a:xfrm>
          <a:prstGeom prst="rect">
            <a:avLst/>
          </a:prstGeom>
          <a:noFill/>
          <a:ln w="9525">
            <a:noFill/>
            <a:miter lim="800000"/>
            <a:headEnd/>
            <a:tailEnd/>
          </a:ln>
        </p:spPr>
      </p:pic>
      <p:pic>
        <p:nvPicPr>
          <p:cNvPr id="13318" name="Picture 3"/>
          <p:cNvPicPr>
            <a:picLocks noChangeAspect="1" noChangeArrowheads="1"/>
          </p:cNvPicPr>
          <p:nvPr/>
        </p:nvPicPr>
        <p:blipFill>
          <a:blip r:embed="rId16">
            <a:clrChange>
              <a:clrFrom>
                <a:srgbClr val="FEFEFE"/>
              </a:clrFrom>
              <a:clrTo>
                <a:srgbClr val="FEFEFE">
                  <a:alpha val="0"/>
                </a:srgbClr>
              </a:clrTo>
            </a:clrChange>
          </a:blip>
          <a:srcRect l="30302"/>
          <a:stretch>
            <a:fillRect/>
          </a:stretch>
        </p:blipFill>
        <p:spPr bwMode="auto">
          <a:xfrm>
            <a:off x="0" y="1219200"/>
            <a:ext cx="1752600" cy="4686300"/>
          </a:xfrm>
          <a:prstGeom prst="rect">
            <a:avLst/>
          </a:prstGeom>
          <a:noFill/>
          <a:ln w="9525">
            <a:noFill/>
            <a:miter lim="800000"/>
            <a:headEnd/>
            <a:tailEnd/>
          </a:ln>
        </p:spPr>
      </p:pic>
      <p:pic>
        <p:nvPicPr>
          <p:cNvPr id="13319" name="Picture 4"/>
          <p:cNvPicPr>
            <a:picLocks noChangeAspect="1" noChangeArrowheads="1"/>
          </p:cNvPicPr>
          <p:nvPr/>
        </p:nvPicPr>
        <p:blipFill>
          <a:blip r:embed="rId17">
            <a:clrChange>
              <a:clrFrom>
                <a:srgbClr val="FEFFFD"/>
              </a:clrFrom>
              <a:clrTo>
                <a:srgbClr val="FEFFFD">
                  <a:alpha val="0"/>
                </a:srgbClr>
              </a:clrTo>
            </a:clrChange>
          </a:blip>
          <a:srcRect r="25620"/>
          <a:stretch>
            <a:fillRect/>
          </a:stretch>
        </p:blipFill>
        <p:spPr bwMode="auto">
          <a:xfrm>
            <a:off x="6858000" y="2286000"/>
            <a:ext cx="2286000" cy="3073400"/>
          </a:xfrm>
          <a:prstGeom prst="rect">
            <a:avLst/>
          </a:prstGeom>
          <a:noFill/>
          <a:ln w="9525">
            <a:noFill/>
            <a:miter lim="800000"/>
            <a:headEnd/>
            <a:tailEnd/>
          </a:ln>
        </p:spPr>
      </p:pic>
      <p:sp>
        <p:nvSpPr>
          <p:cNvPr id="13320"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1"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eaLnBrk="0" fontAlgn="base" hangingPunct="0">
        <a:spcBef>
          <a:spcPct val="0"/>
        </a:spcBef>
        <a:spcAft>
          <a:spcPct val="0"/>
        </a:spcAft>
        <a:defRPr sz="4400">
          <a:solidFill>
            <a:schemeClr val="tx1"/>
          </a:solidFill>
          <a:latin typeface="Calibri" pitchFamily="34" charset="0"/>
        </a:defRPr>
      </a:lvl6pPr>
      <a:lvl7pPr marL="914400" algn="l" rtl="0" eaLnBrk="0" fontAlgn="base" hangingPunct="0">
        <a:spcBef>
          <a:spcPct val="0"/>
        </a:spcBef>
        <a:spcAft>
          <a:spcPct val="0"/>
        </a:spcAft>
        <a:defRPr sz="4400">
          <a:solidFill>
            <a:schemeClr val="tx1"/>
          </a:solidFill>
          <a:latin typeface="Calibri" pitchFamily="34" charset="0"/>
        </a:defRPr>
      </a:lvl7pPr>
      <a:lvl8pPr marL="1371600" algn="l" rtl="0" eaLnBrk="0" fontAlgn="base" hangingPunct="0">
        <a:spcBef>
          <a:spcPct val="0"/>
        </a:spcBef>
        <a:spcAft>
          <a:spcPct val="0"/>
        </a:spcAft>
        <a:defRPr sz="4400">
          <a:solidFill>
            <a:schemeClr val="tx1"/>
          </a:solidFill>
          <a:latin typeface="Calibri" pitchFamily="34" charset="0"/>
        </a:defRPr>
      </a:lvl8pPr>
      <a:lvl9pPr marL="1828800" algn="l"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a:duotone>
              <a:schemeClr val="bg2">
                <a:shade val="45000"/>
                <a:satMod val="135000"/>
              </a:schemeClr>
              <a:prstClr val="white"/>
            </a:duotone>
            <a:lum bright="16000"/>
          </a:blip>
          <a:srcRect t="5253" r="6667" b="21206"/>
          <a:stretch>
            <a:fillRect/>
          </a:stretch>
        </p:blipFill>
        <p:spPr bwMode="auto">
          <a:xfrm>
            <a:off x="6349" y="6350"/>
            <a:ext cx="9144001" cy="6858000"/>
          </a:xfrm>
          <a:prstGeom prst="rect">
            <a:avLst/>
          </a:prstGeom>
          <a:noFill/>
          <a:ln w="9525">
            <a:noFill/>
            <a:miter lim="800000"/>
            <a:headEnd/>
            <a:tailEnd/>
          </a:ln>
          <a:effectLst/>
        </p:spPr>
      </p:pic>
      <p:sp>
        <p:nvSpPr>
          <p:cNvPr id="7" name="Round Single Corner Rectangle 6"/>
          <p:cNvSpPr/>
          <p:nvPr/>
        </p:nvSpPr>
        <p:spPr>
          <a:xfrm>
            <a:off x="0" y="6400800"/>
            <a:ext cx="8305800" cy="457200"/>
          </a:xfrm>
          <a:prstGeom prst="round1Rect">
            <a:avLst/>
          </a:prstGeom>
          <a:solidFill>
            <a:srgbClr val="588528"/>
          </a:solidFill>
          <a:ln>
            <a:solidFill>
              <a:srgbClr val="58852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en-US" sz="2400" b="1" kern="1200">
              <a:solidFill>
                <a:srgbClr val="FFFFFF"/>
              </a:solidFill>
              <a:latin typeface="Calibri"/>
              <a:ea typeface="+mn-ea"/>
              <a:cs typeface="Arial"/>
            </a:endParaRPr>
          </a:p>
        </p:txBody>
      </p:sp>
      <p:cxnSp>
        <p:nvCxnSpPr>
          <p:cNvPr id="9" name="Straight Connector 8"/>
          <p:cNvCxnSpPr/>
          <p:nvPr/>
        </p:nvCxnSpPr>
        <p:spPr>
          <a:xfrm>
            <a:off x="0" y="1143000"/>
            <a:ext cx="8305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0" y="1219200"/>
            <a:ext cx="86868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a:solidFill>
                  <a:schemeClr val="bg1"/>
                </a:solidFill>
                <a:latin typeface="+mn-lt"/>
                <a:cs typeface="+mn-cs"/>
              </a:defRPr>
            </a:lvl1pPr>
          </a:lstStyle>
          <a:p>
            <a:pPr algn="l" rtl="0" fontAlgn="base">
              <a:spcBef>
                <a:spcPct val="0"/>
              </a:spcBef>
              <a:spcAft>
                <a:spcPct val="0"/>
              </a:spcAft>
              <a:defRPr/>
            </a:pPr>
            <a:r>
              <a:rPr lang="en-US" kern="1200">
                <a:solidFill>
                  <a:srgbClr val="FFFFFF"/>
                </a:solidFill>
                <a:latin typeface="Calibri"/>
                <a:ea typeface="+mn-ea"/>
                <a:cs typeface="Arial"/>
              </a:rPr>
              <a:t>New Perspectives on HTML and XHTML, Comprehensive</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a:latin typeface="+mn-lt"/>
                <a:cs typeface="+mn-cs"/>
              </a:defRPr>
            </a:lvl1pPr>
          </a:lstStyle>
          <a:p>
            <a:pPr rtl="0">
              <a:defRPr/>
            </a:pPr>
            <a:fld id="{F5C3C130-9709-4482-9E8D-891EF8EF02AD}" type="slidenum">
              <a:rPr lang="en-US" kern="1200">
                <a:solidFill>
                  <a:srgbClr val="000000"/>
                </a:solidFill>
                <a:latin typeface="Calibri"/>
                <a:ea typeface="+mn-ea"/>
                <a:cs typeface="Arial"/>
              </a:rPr>
              <a:pPr rtl="0">
                <a:defRPr/>
              </a:pPr>
              <a:t>‹#›</a:t>
            </a:fld>
            <a:endParaRPr lang="en-US" kern="1200">
              <a:solidFill>
                <a:srgbClr val="000000"/>
              </a:solidFill>
              <a:latin typeface="Calibri"/>
              <a:ea typeface="+mn-ea"/>
              <a:cs typeface="Arial"/>
            </a:endParaRPr>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5" name="Text Box 8"/>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
        <p:nvSpPr>
          <p:cNvPr id="16" name="Text Box 12"/>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pic>
        <p:nvPicPr>
          <p:cNvPr id="1037" name="Picture 4"/>
          <p:cNvPicPr>
            <a:picLocks noChangeAspect="1" noChangeArrowheads="1"/>
          </p:cNvPicPr>
          <p:nvPr/>
        </p:nvPicPr>
        <p:blipFill>
          <a:blip r:embed="rId14">
            <a:clrChange>
              <a:clrFrom>
                <a:srgbClr val="FEFFFF"/>
              </a:clrFrom>
              <a:clrTo>
                <a:srgbClr val="FEFFFF">
                  <a:alpha val="0"/>
                </a:srgbClr>
              </a:clrTo>
            </a:clrChange>
          </a:blip>
          <a:srcRect r="85124"/>
          <a:stretch>
            <a:fillRect/>
          </a:stretch>
        </p:blipFill>
        <p:spPr bwMode="auto">
          <a:xfrm>
            <a:off x="8686800" y="2590800"/>
            <a:ext cx="457200" cy="3073400"/>
          </a:xfrm>
          <a:prstGeom prst="rect">
            <a:avLst/>
          </a:prstGeom>
          <a:noFill/>
          <a:ln w="9525">
            <a:noFill/>
            <a:miter lim="800000"/>
            <a:headEnd/>
            <a:tailEnd/>
          </a:ln>
        </p:spPr>
      </p:pic>
      <p:sp>
        <p:nvSpPr>
          <p:cNvPr id="17" name="Text Box 12"/>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defRPr/>
            </a:pPr>
            <a:r>
              <a:rPr lang="en-US" sz="2400" b="1" kern="1200">
                <a:solidFill>
                  <a:srgbClr val="FFFFFF"/>
                </a:solidFill>
                <a:latin typeface="Times New Roman" pitchFamily="18" charset="0"/>
                <a:ea typeface="+mn-ea"/>
                <a:cs typeface="Arial"/>
              </a:rPr>
              <a:t>XP</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cs typeface="Arial" charset="0"/>
        </a:defRPr>
      </a:lvl2pPr>
      <a:lvl3pPr algn="l" rtl="0" eaLnBrk="0" fontAlgn="base" hangingPunct="0">
        <a:spcBef>
          <a:spcPct val="0"/>
        </a:spcBef>
        <a:spcAft>
          <a:spcPct val="0"/>
        </a:spcAft>
        <a:defRPr sz="4400">
          <a:solidFill>
            <a:schemeClr val="tx1"/>
          </a:solidFill>
          <a:latin typeface="Calibri" pitchFamily="34" charset="0"/>
          <a:cs typeface="Arial" charset="0"/>
        </a:defRPr>
      </a:lvl3pPr>
      <a:lvl4pPr algn="l" rtl="0" eaLnBrk="0" fontAlgn="base" hangingPunct="0">
        <a:spcBef>
          <a:spcPct val="0"/>
        </a:spcBef>
        <a:spcAft>
          <a:spcPct val="0"/>
        </a:spcAft>
        <a:defRPr sz="4400">
          <a:solidFill>
            <a:schemeClr val="tx1"/>
          </a:solidFill>
          <a:latin typeface="Calibri" pitchFamily="34" charset="0"/>
          <a:cs typeface="Arial" charset="0"/>
        </a:defRPr>
      </a:lvl4pPr>
      <a:lvl5pPr algn="l" rtl="0" eaLnBrk="0" fontAlgn="base" hangingPunct="0">
        <a:spcBef>
          <a:spcPct val="0"/>
        </a:spcBef>
        <a:spcAft>
          <a:spcPct val="0"/>
        </a:spcAft>
        <a:defRPr sz="4400">
          <a:solidFill>
            <a:schemeClr val="tx1"/>
          </a:solidFill>
          <a:latin typeface="Calibri" pitchFamily="34" charset="0"/>
          <a:cs typeface="Arial" charset="0"/>
        </a:defRPr>
      </a:lvl5pPr>
      <a:lvl6pPr marL="457200" algn="l" rtl="0" fontAlgn="base">
        <a:spcBef>
          <a:spcPct val="0"/>
        </a:spcBef>
        <a:spcAft>
          <a:spcPct val="0"/>
        </a:spcAft>
        <a:defRPr sz="4400">
          <a:solidFill>
            <a:schemeClr val="tx1"/>
          </a:solidFill>
          <a:latin typeface="Calibri" pitchFamily="34" charset="0"/>
          <a:cs typeface="Arial" charset="0"/>
        </a:defRPr>
      </a:lvl6pPr>
      <a:lvl7pPr marL="914400" algn="l" rtl="0" fontAlgn="base">
        <a:spcBef>
          <a:spcPct val="0"/>
        </a:spcBef>
        <a:spcAft>
          <a:spcPct val="0"/>
        </a:spcAft>
        <a:defRPr sz="4400">
          <a:solidFill>
            <a:schemeClr val="tx1"/>
          </a:solidFill>
          <a:latin typeface="Calibri" pitchFamily="34" charset="0"/>
          <a:cs typeface="Arial" charset="0"/>
        </a:defRPr>
      </a:lvl7pPr>
      <a:lvl8pPr marL="1371600" algn="l" rtl="0" fontAlgn="base">
        <a:spcBef>
          <a:spcPct val="0"/>
        </a:spcBef>
        <a:spcAft>
          <a:spcPct val="0"/>
        </a:spcAft>
        <a:defRPr sz="4400">
          <a:solidFill>
            <a:schemeClr val="tx1"/>
          </a:solidFill>
          <a:latin typeface="Calibri" pitchFamily="34" charset="0"/>
          <a:cs typeface="Arial" charset="0"/>
        </a:defRPr>
      </a:lvl8pPr>
      <a:lvl9pPr marL="1828800" algn="l" rtl="0" fontAlgn="base">
        <a:spcBef>
          <a:spcPct val="0"/>
        </a:spcBef>
        <a:spcAft>
          <a:spcPct val="0"/>
        </a:spcAft>
        <a:defRPr sz="4400">
          <a:solidFill>
            <a:schemeClr val="tx1"/>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idx="4294967295"/>
          </p:nvPr>
        </p:nvSpPr>
        <p:spPr>
          <a:xfrm>
            <a:off x="1676400" y="2438400"/>
            <a:ext cx="5029200" cy="1524000"/>
          </a:xfrm>
        </p:spPr>
        <p:txBody>
          <a:bodyPr/>
          <a:lstStyle/>
          <a:p>
            <a:pPr algn="ctr" eaLnBrk="1" hangingPunct="1"/>
            <a:r>
              <a:rPr lang="en-US" dirty="0" smtClean="0"/>
              <a:t>Tutorial 3</a:t>
            </a:r>
            <a:br>
              <a:rPr lang="en-US" dirty="0" smtClean="0"/>
            </a:br>
            <a:r>
              <a:rPr lang="en-US" dirty="0" smtClean="0"/>
              <a:t/>
            </a:r>
            <a:br>
              <a:rPr lang="en-US" dirty="0" smtClean="0"/>
            </a:br>
            <a:r>
              <a:rPr lang="en-US" dirty="0" smtClean="0"/>
              <a:t>Working with Cascading Style Sheets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10</a:t>
            </a:fld>
            <a:endParaRPr lang="en-US"/>
          </a:p>
        </p:txBody>
      </p:sp>
      <p:sp>
        <p:nvSpPr>
          <p:cNvPr id="4" name="Rectangle 3"/>
          <p:cNvSpPr txBox="1">
            <a:spLocks noChangeArrowheads="1"/>
          </p:cNvSpPr>
          <p:nvPr/>
        </p:nvSpPr>
        <p:spPr>
          <a:xfrm>
            <a:off x="0" y="1295400"/>
            <a:ext cx="8686800" cy="49530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&lt;title&gt;…&lt;/title&gt;</a:t>
            </a:r>
          </a:p>
          <a:p>
            <a:pPr marL="342900" lvl="0" indent="-342900">
              <a:lnSpc>
                <a:spcPct val="90000"/>
              </a:lnSpc>
              <a:spcBef>
                <a:spcPct val="20000"/>
              </a:spcBef>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&lt;style</a:t>
            </a:r>
            <a:r>
              <a:rPr lang="en-US" sz="2000" kern="0" noProof="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type=“text/</a:t>
            </a:r>
            <a:r>
              <a:rPr kumimoji="0" lang="en-US" sz="2000" i="0" u="none" strike="noStrike" kern="0" cap="none" spc="0" normalizeH="0" baseline="0" noProof="0" dirty="0" err="1" smtClean="0">
                <a:ln>
                  <a:noFill/>
                </a:ln>
                <a:solidFill>
                  <a:srgbClr val="FF0000"/>
                </a:solidFill>
                <a:effectLst/>
                <a:uLnTx/>
                <a:uFillTx/>
                <a:latin typeface="+mn-lt"/>
                <a:ea typeface="+mn-ea"/>
                <a:cs typeface="+mn-cs"/>
              </a:rPr>
              <a:t>css</a:t>
            </a:r>
            <a:r>
              <a:rPr kumimoji="0" lang="en-US" sz="2000" i="0" u="none" strike="noStrike" kern="0" cap="none" spc="0" normalizeH="0" baseline="0" noProof="0" dirty="0" smtClean="0">
                <a:ln>
                  <a:noFill/>
                </a:ln>
                <a:solidFill>
                  <a:srgbClr val="FF0000"/>
                </a:solidFill>
                <a:effectLst/>
                <a:uLnTx/>
                <a:uFillTx/>
                <a:latin typeface="+mn-lt"/>
                <a:ea typeface="+mn-ea"/>
                <a:cs typeface="+mn-cs"/>
              </a:rPr>
              <a:t>”</a:t>
            </a:r>
            <a:r>
              <a:rPr lang="en-US" sz="2000" kern="0" dirty="0">
                <a:solidFill>
                  <a:srgbClr val="FF0000"/>
                </a:solidFill>
              </a:rPr>
              <a:t> </a:t>
            </a:r>
            <a:r>
              <a:rPr lang="en-US" sz="2000" kern="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id=“text”   title=“text”&gt;</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p   {   text-align   :   justify   }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b   {   color   :   blue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0000FF"/>
              </a:solidFill>
              <a:effectLst/>
              <a:uLnTx/>
              <a:uFillTx/>
              <a:latin typeface="+mn-lt"/>
              <a:ea typeface="+mn-ea"/>
              <a:cs typeface="+mn-cs"/>
            </a:endParaRPr>
          </a:p>
          <a:p>
            <a:pPr marL="342900" indent="-342900" eaLnBrk="0" hangingPunct="0">
              <a:spcBef>
                <a:spcPct val="20000"/>
              </a:spcBef>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lang="en-US" sz="2000" kern="0" dirty="0" smtClean="0">
                <a:solidFill>
                  <a:srgbClr val="0000FF"/>
                </a:solidFill>
                <a:latin typeface="Calibri"/>
                <a:cs typeface="Arial"/>
              </a:rPr>
              <a:t> h1   {text-align   :   justify ;   color   :   blue   }</a:t>
            </a:r>
          </a:p>
          <a:p>
            <a:pPr marL="342900" indent="-342900" eaLnBrk="0" hangingPunct="0">
              <a:spcBef>
                <a:spcPct val="20000"/>
              </a:spcBef>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body   {   background-image   :   </a:t>
            </a:r>
            <a:r>
              <a:rPr kumimoji="0" lang="en-US" sz="2000" i="0" u="none" strike="noStrike" kern="0" cap="none" spc="0" normalizeH="0" baseline="0" noProof="0" dirty="0" err="1" smtClean="0">
                <a:ln>
                  <a:noFill/>
                </a:ln>
                <a:solidFill>
                  <a:srgbClr val="0000FF"/>
                </a:solidFill>
                <a:effectLst/>
                <a:uLnTx/>
                <a:uFillTx/>
                <a:latin typeface="+mn-lt"/>
                <a:ea typeface="+mn-ea"/>
                <a:cs typeface="+mn-cs"/>
              </a:rPr>
              <a:t>url</a:t>
            </a:r>
            <a:r>
              <a:rPr kumimoji="0" lang="en-US" sz="2000" i="0" u="none" strike="noStrike" kern="0" cap="none" spc="0" normalizeH="0" baseline="0" noProof="0" dirty="0" smtClean="0">
                <a:ln>
                  <a:noFill/>
                </a:ln>
                <a:solidFill>
                  <a:srgbClr val="0000FF"/>
                </a:solidFill>
                <a:effectLst/>
                <a:uLnTx/>
                <a:uFillTx/>
                <a:latin typeface="+mn-lt"/>
                <a:ea typeface="+mn-ea"/>
                <a:cs typeface="+mn-cs"/>
              </a:rPr>
              <a:t>( ‘back.jpg’)   }</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&lt;/style&gt;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p:txBody>
      </p:sp>
      <p:sp>
        <p:nvSpPr>
          <p:cNvPr id="5"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Using Embedded Styles:</a:t>
            </a:r>
            <a:r>
              <a:rPr kumimoji="0" lang="en-US" sz="3600" b="0" i="0" u="none" strike="noStrike" kern="0" cap="none" spc="0" normalizeH="0" noProof="0" dirty="0" smtClean="0">
                <a:ln>
                  <a:noFill/>
                </a:ln>
                <a:solidFill>
                  <a:schemeClr val="tx1"/>
                </a:solidFill>
                <a:effectLst/>
                <a:uLnTx/>
                <a:uFillTx/>
                <a:latin typeface="+mj-lt"/>
                <a:ea typeface="+mj-ea"/>
                <a:cs typeface="+mj-cs"/>
              </a:rPr>
              <a:t> </a:t>
            </a:r>
            <a:r>
              <a:rPr lang="en-US" sz="3600" b="0" kern="0" dirty="0" smtClean="0">
                <a:latin typeface="+mj-lt"/>
                <a:ea typeface="+mj-ea"/>
                <a:cs typeface="+mj-cs"/>
              </a:rPr>
              <a:t>Example1</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11</a:t>
            </a:fld>
            <a:endParaRPr lang="en-US"/>
          </a:p>
        </p:txBody>
      </p:sp>
      <p:sp>
        <p:nvSpPr>
          <p:cNvPr id="4" name="Rectangle 3"/>
          <p:cNvSpPr txBox="1">
            <a:spLocks noChangeArrowheads="1"/>
          </p:cNvSpPr>
          <p:nvPr/>
        </p:nvSpPr>
        <p:spPr>
          <a:xfrm>
            <a:off x="0" y="1295400"/>
            <a:ext cx="8686800" cy="48006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&lt;title&gt;…&lt;/title&gt;</a:t>
            </a:r>
          </a:p>
          <a:p>
            <a:pPr marL="342900" lvl="0" indent="-342900">
              <a:lnSpc>
                <a:spcPct val="90000"/>
              </a:lnSpc>
              <a:spcBef>
                <a:spcPct val="20000"/>
              </a:spcBef>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&lt;style</a:t>
            </a:r>
            <a:r>
              <a:rPr lang="en-US" sz="2000" kern="0" noProof="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type=“text/</a:t>
            </a:r>
            <a:r>
              <a:rPr kumimoji="0" lang="en-US" sz="2000" i="0" u="none" strike="noStrike" kern="0" cap="none" spc="0" normalizeH="0" baseline="0" noProof="0" dirty="0" err="1" smtClean="0">
                <a:ln>
                  <a:noFill/>
                </a:ln>
                <a:solidFill>
                  <a:srgbClr val="FF0000"/>
                </a:solidFill>
                <a:effectLst/>
                <a:uLnTx/>
                <a:uFillTx/>
                <a:latin typeface="+mn-lt"/>
                <a:ea typeface="+mn-ea"/>
                <a:cs typeface="+mn-cs"/>
              </a:rPr>
              <a:t>css</a:t>
            </a:r>
            <a:r>
              <a:rPr kumimoji="0" lang="en-US" sz="2000" i="0" u="none" strike="noStrike" kern="0" cap="none" spc="0" normalizeH="0" baseline="0" noProof="0" dirty="0" smtClean="0">
                <a:ln>
                  <a:noFill/>
                </a:ln>
                <a:solidFill>
                  <a:srgbClr val="FF0000"/>
                </a:solidFill>
                <a:effectLst/>
                <a:uLnTx/>
                <a:uFillTx/>
                <a:latin typeface="+mn-lt"/>
                <a:ea typeface="+mn-ea"/>
                <a:cs typeface="+mn-cs"/>
              </a:rPr>
              <a:t>”</a:t>
            </a:r>
            <a:r>
              <a:rPr lang="en-US" sz="2000" kern="0" dirty="0">
                <a:solidFill>
                  <a:srgbClr val="FF0000"/>
                </a:solidFill>
              </a:rPr>
              <a:t> </a:t>
            </a:r>
            <a:r>
              <a:rPr lang="en-US" sz="2000" kern="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id=“text”   title=“text”&gt;</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p   {   	text-align   :   justify; </a:t>
            </a:r>
          </a:p>
          <a:p>
            <a:pPr marL="342900" marR="0" lvl="0" indent="-342900" algn="l" defTabSz="914400" rtl="0" eaLnBrk="0" fontAlgn="base" latinLnBrk="0" hangingPunct="0">
              <a:spcBef>
                <a:spcPts val="0"/>
              </a:spcBef>
              <a:spcAft>
                <a:spcPct val="0"/>
              </a:spcAft>
              <a:buClrTx/>
              <a:buSzTx/>
              <a:buFontTx/>
              <a:buNone/>
              <a:tabLst/>
              <a:defRPr/>
            </a:pPr>
            <a:endParaRPr lang="en-US" sz="2000" kern="0" dirty="0">
              <a:solidFill>
                <a:srgbClr val="0000FF"/>
              </a:solidFill>
              <a:latin typeface="+mn-lt"/>
              <a:cs typeface="+mn-cs"/>
            </a:endParaRPr>
          </a:p>
          <a:p>
            <a:pPr marL="342900" marR="0" lvl="0" indent="-342900" algn="l" defTabSz="914400" rtl="0" eaLnBrk="0" fontAlgn="base" latinLnBrk="0" hangingPunct="0">
              <a:spcBef>
                <a:spcPts val="0"/>
              </a:spcBef>
              <a:spcAft>
                <a:spcPct val="0"/>
              </a:spcAft>
              <a:buClrTx/>
              <a:buSzTx/>
              <a:buFontTx/>
              <a:buNone/>
              <a:tabLst/>
              <a:defRPr/>
            </a:pPr>
            <a:r>
              <a:rPr kumimoji="0" lang="en-US" sz="2000" i="0" u="none" strike="noStrike" kern="0" cap="none" spc="0" normalizeH="0" baseline="0" noProof="0" dirty="0" smtClean="0">
                <a:ln>
                  <a:noFill/>
                </a:ln>
                <a:solidFill>
                  <a:srgbClr val="0000FF"/>
                </a:solidFill>
                <a:effectLst/>
                <a:uLnTx/>
                <a:uFillTx/>
                <a:latin typeface="+mn-lt"/>
                <a:ea typeface="+mn-ea"/>
                <a:cs typeface="+mn-cs"/>
              </a:rPr>
              <a:t>			color   :   blue;  </a:t>
            </a:r>
          </a:p>
          <a:p>
            <a:pPr marL="342900" indent="-342900" eaLnBrk="0" hangingPunct="0">
              <a:spcBef>
                <a:spcPts val="0"/>
              </a:spcBef>
            </a:pPr>
            <a:r>
              <a:rPr lang="en-US" sz="2000" kern="0" dirty="0">
                <a:solidFill>
                  <a:srgbClr val="0000FF"/>
                </a:solidFill>
                <a:latin typeface="+mn-lt"/>
                <a:cs typeface="+mn-cs"/>
              </a:rPr>
              <a:t>	</a:t>
            </a:r>
            <a:r>
              <a:rPr lang="en-US" sz="2000" kern="0" dirty="0" smtClean="0">
                <a:solidFill>
                  <a:srgbClr val="0000FF"/>
                </a:solidFill>
                <a:latin typeface="+mn-lt"/>
                <a:cs typeface="+mn-cs"/>
              </a:rPr>
              <a:t>		</a:t>
            </a:r>
          </a:p>
          <a:p>
            <a:pPr marL="342900" indent="-342900" eaLnBrk="0" hangingPunct="0">
              <a:spcBef>
                <a:spcPts val="0"/>
              </a:spcBef>
            </a:pPr>
            <a:r>
              <a:rPr kumimoji="0" lang="en-US" sz="2000" i="0" u="none" strike="noStrike" kern="0" cap="none" spc="0" normalizeH="0" baseline="0" noProof="0" dirty="0">
                <a:ln>
                  <a:noFill/>
                </a:ln>
                <a:solidFill>
                  <a:srgbClr val="0000FF"/>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		font-family</a:t>
            </a:r>
            <a:r>
              <a:rPr kumimoji="0" lang="en-US" sz="2000" i="0" u="none" strike="noStrike" kern="0" cap="none" spc="0" normalizeH="0" noProof="0" dirty="0" smtClean="0">
                <a:ln>
                  <a:noFill/>
                </a:ln>
                <a:solidFill>
                  <a:srgbClr val="0000FF"/>
                </a:solidFill>
                <a:effectLst/>
                <a:uLnTx/>
                <a:uFillTx/>
                <a:latin typeface="+mn-lt"/>
                <a:ea typeface="+mn-ea"/>
                <a:cs typeface="+mn-cs"/>
              </a:rPr>
              <a:t>   :   </a:t>
            </a:r>
            <a:r>
              <a:rPr kumimoji="0" lang="en-US" sz="2000" i="0" u="none" strike="noStrike" kern="0" cap="none" spc="0" normalizeH="0" noProof="0" dirty="0" err="1" smtClean="0">
                <a:ln>
                  <a:noFill/>
                </a:ln>
                <a:solidFill>
                  <a:srgbClr val="0000FF"/>
                </a:solidFill>
                <a:effectLst/>
                <a:uLnTx/>
                <a:uFillTx/>
                <a:latin typeface="+mn-lt"/>
                <a:ea typeface="+mn-ea"/>
                <a:cs typeface="+mn-cs"/>
              </a:rPr>
              <a:t>arial</a:t>
            </a:r>
            <a:r>
              <a:rPr kumimoji="0" lang="en-US" sz="2000" i="0" u="none" strike="noStrike" kern="0" cap="none" spc="0" normalizeH="0" noProof="0" dirty="0" smtClean="0">
                <a:ln>
                  <a:noFill/>
                </a:ln>
                <a:solidFill>
                  <a:srgbClr val="0000FF"/>
                </a:solidFill>
                <a:effectLst/>
                <a:uLnTx/>
                <a:uFillTx/>
                <a:latin typeface="+mn-lt"/>
                <a:ea typeface="+mn-ea"/>
                <a:cs typeface="+mn-cs"/>
              </a:rPr>
              <a:t>;</a:t>
            </a:r>
          </a:p>
          <a:p>
            <a:pPr marL="342900" indent="-342900" eaLnBrk="0" hangingPunct="0">
              <a:spcBef>
                <a:spcPts val="0"/>
              </a:spcBef>
            </a:pPr>
            <a:endParaRPr lang="en-US" sz="2000" kern="0" dirty="0">
              <a:solidFill>
                <a:srgbClr val="0000FF"/>
              </a:solidFill>
              <a:latin typeface="+mn-lt"/>
              <a:cs typeface="+mn-cs"/>
            </a:endParaRPr>
          </a:p>
          <a:p>
            <a:pPr marL="342900" indent="-342900" eaLnBrk="0" hangingPunct="0">
              <a:spcBef>
                <a:spcPts val="0"/>
              </a:spcBef>
            </a:pPr>
            <a:r>
              <a:rPr kumimoji="0" lang="en-US" sz="2000" i="0" u="none" strike="noStrike" kern="0" cap="none" spc="0" normalizeH="0" noProof="0" dirty="0" smtClean="0">
                <a:ln>
                  <a:noFill/>
                </a:ln>
                <a:solidFill>
                  <a:srgbClr val="0000FF"/>
                </a:solidFill>
                <a:effectLst/>
                <a:uLnTx/>
                <a:uFillTx/>
                <a:latin typeface="+mn-lt"/>
                <a:ea typeface="+mn-ea"/>
                <a:cs typeface="+mn-cs"/>
              </a:rPr>
              <a:t>			margin-left   :   10pt</a:t>
            </a:r>
          </a:p>
          <a:p>
            <a:pPr marL="342900" indent="-342900" eaLnBrk="0" hangingPunct="0">
              <a:spcBef>
                <a:spcPts val="0"/>
              </a:spcBef>
            </a:pPr>
            <a:r>
              <a:rPr lang="en-US" sz="2000" kern="0" baseline="0" dirty="0">
                <a:solidFill>
                  <a:srgbClr val="0000FF"/>
                </a:solidFill>
                <a:latin typeface="+mn-lt"/>
                <a:cs typeface="+mn-cs"/>
              </a:rPr>
              <a:t>	</a:t>
            </a:r>
            <a:r>
              <a:rPr lang="en-US" sz="2000" kern="0" baseline="0" dirty="0" smtClean="0">
                <a:solidFill>
                  <a:srgbClr val="0000FF"/>
                </a:solidFill>
                <a:latin typeface="+mn-lt"/>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&lt;/style&gt;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p:txBody>
      </p:sp>
      <p:sp>
        <p:nvSpPr>
          <p:cNvPr id="5"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Using Embedded Styles:</a:t>
            </a:r>
            <a:r>
              <a:rPr kumimoji="0" lang="en-US" sz="3600" b="0" i="0" u="none" strike="noStrike" kern="0" cap="none" spc="0" normalizeH="0" noProof="0" dirty="0" smtClean="0">
                <a:ln>
                  <a:noFill/>
                </a:ln>
                <a:solidFill>
                  <a:schemeClr val="tx1"/>
                </a:solidFill>
                <a:effectLst/>
                <a:uLnTx/>
                <a:uFillTx/>
                <a:latin typeface="+mj-lt"/>
                <a:ea typeface="+mj-ea"/>
                <a:cs typeface="+mj-cs"/>
              </a:rPr>
              <a:t> </a:t>
            </a:r>
            <a:r>
              <a:rPr lang="en-US" sz="3600" b="0" kern="0" dirty="0" smtClean="0">
                <a:latin typeface="+mj-lt"/>
                <a:ea typeface="+mj-ea"/>
                <a:cs typeface="+mj-cs"/>
              </a:rPr>
              <a:t>Example2</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12</a:t>
            </a:fld>
            <a:endParaRPr lang="en-US"/>
          </a:p>
        </p:txBody>
      </p:sp>
      <p:sp>
        <p:nvSpPr>
          <p:cNvPr id="4"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0" kern="0" dirty="0" smtClean="0">
                <a:latin typeface="+mj-lt"/>
                <a:ea typeface="+mj-ea"/>
                <a:cs typeface="+mj-cs"/>
              </a:rPr>
              <a:t>Working with Selectors</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bwMode="auto">
          <a:xfrm>
            <a:off x="0" y="12954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Tx/>
              <a:buChar char="•"/>
            </a:pPr>
            <a:r>
              <a:rPr lang="en-US" sz="2800" b="0" kern="0" dirty="0" smtClean="0">
                <a:solidFill>
                  <a:srgbClr val="000000"/>
                </a:solidFill>
                <a:latin typeface="Arial"/>
                <a:cs typeface="+mn-cs"/>
              </a:rPr>
              <a:t>Selectors can be a single element  or a collection of elements</a:t>
            </a:r>
          </a:p>
          <a:p>
            <a:pPr marL="342900" lvl="0" indent="-342900">
              <a:spcBef>
                <a:spcPct val="20000"/>
              </a:spcBef>
              <a:buFontTx/>
              <a:buChar char="•"/>
            </a:pPr>
            <a:r>
              <a:rPr lang="en-US" sz="2800" b="0" kern="0" dirty="0" smtClean="0">
                <a:solidFill>
                  <a:srgbClr val="000000"/>
                </a:solidFill>
                <a:latin typeface="Arial"/>
                <a:cs typeface="+mn-cs"/>
              </a:rPr>
              <a:t>If a collection of elements is used, the collection is coma-separated</a:t>
            </a:r>
          </a:p>
          <a:p>
            <a:pPr marL="742950" marR="0" lvl="1" indent="-285750" algn="l" defTabSz="914400" rtl="0" eaLnBrk="1" fontAlgn="base" latinLnBrk="0" hangingPunct="1">
              <a:lnSpc>
                <a:spcPct val="100000"/>
              </a:lnSpc>
              <a:spcBef>
                <a:spcPts val="1800"/>
              </a:spcBef>
              <a:spcAft>
                <a:spcPct val="0"/>
              </a:spcAft>
              <a:buClrTx/>
              <a:buSzTx/>
              <a:buFontTx/>
              <a:buNone/>
              <a:tabLst/>
              <a:defRPr/>
            </a:pPr>
            <a:r>
              <a:rPr kumimoji="0" lang="en-US" sz="2400" b="0" i="1" u="none" strike="noStrike" kern="0" cap="none" spc="0" normalizeH="0" baseline="0" noProof="0" dirty="0" smtClean="0">
                <a:ln>
                  <a:noFill/>
                </a:ln>
                <a:solidFill>
                  <a:srgbClr val="000000"/>
                </a:solidFill>
                <a:effectLst/>
                <a:uLnTx/>
                <a:uFillTx/>
                <a:latin typeface="Arial"/>
              </a:rPr>
              <a:t>			</a:t>
            </a:r>
            <a:r>
              <a:rPr kumimoji="0" lang="en-US" sz="2400" i="1" u="none" strike="noStrike" kern="0" cap="none" spc="0" normalizeH="0" baseline="0" noProof="0" dirty="0" smtClean="0">
                <a:ln>
                  <a:noFill/>
                </a:ln>
                <a:solidFill>
                  <a:srgbClr val="FF0000"/>
                </a:solidFill>
                <a:effectLst/>
                <a:uLnTx/>
                <a:uFillTx/>
                <a:latin typeface="Arial"/>
              </a:rPr>
              <a:t>selector1, selector2, ... </a:t>
            </a:r>
            <a:r>
              <a:rPr kumimoji="0" lang="en-US" sz="2400" i="0" u="none" strike="noStrike" kern="0" cap="none" spc="0" normalizeH="0" baseline="0" noProof="0" dirty="0" smtClean="0">
                <a:ln>
                  <a:noFill/>
                </a:ln>
                <a:solidFill>
                  <a:srgbClr val="0000FF"/>
                </a:solidFill>
                <a:effectLst/>
                <a:uLnTx/>
                <a:uFillTx/>
                <a:latin typeface="Arial"/>
              </a:rPr>
              <a:t>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lang="en-US" kern="0" dirty="0" smtClean="0">
                <a:solidFill>
                  <a:srgbClr val="0000FF"/>
                </a:solidFill>
                <a:latin typeface="Arial"/>
              </a:rPr>
              <a:t>			</a:t>
            </a:r>
            <a:r>
              <a:rPr kumimoji="0" lang="en-US" sz="2400" i="0" u="none" strike="noStrike" kern="0" cap="none" spc="0" normalizeH="0" baseline="0" noProof="0" dirty="0" smtClean="0">
                <a:ln>
                  <a:noFill/>
                </a:ln>
                <a:solidFill>
                  <a:srgbClr val="0000FF"/>
                </a:solidFill>
                <a:effectLst/>
                <a:uLnTx/>
                <a:uFillTx/>
                <a:latin typeface="Arial"/>
              </a:rPr>
              <a:t>{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lang="en-US" kern="0" dirty="0">
                <a:solidFill>
                  <a:srgbClr val="0000FF"/>
                </a:solidFill>
                <a:latin typeface="Arial"/>
              </a:rPr>
              <a:t>	</a:t>
            </a:r>
            <a:r>
              <a:rPr lang="en-US" kern="0" dirty="0" smtClean="0">
                <a:solidFill>
                  <a:srgbClr val="0000FF"/>
                </a:solidFill>
                <a:latin typeface="Arial"/>
              </a:rPr>
              <a:t>				</a:t>
            </a:r>
            <a:r>
              <a:rPr kumimoji="0" lang="en-US" sz="2400" i="1" u="none" strike="noStrike" kern="0" cap="none" spc="0" normalizeH="0" baseline="0" noProof="0" dirty="0" smtClean="0">
                <a:ln>
                  <a:noFill/>
                </a:ln>
                <a:solidFill>
                  <a:srgbClr val="0000FF"/>
                </a:solidFill>
                <a:effectLst/>
                <a:uLnTx/>
                <a:uFillTx/>
                <a:latin typeface="Arial"/>
              </a:rPr>
              <a:t>style1 : value1;</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lang="en-US" i="1" kern="0" dirty="0">
                <a:solidFill>
                  <a:srgbClr val="0000FF"/>
                </a:solidFill>
                <a:latin typeface="Arial"/>
              </a:rPr>
              <a:t>	</a:t>
            </a:r>
            <a:r>
              <a:rPr lang="en-US" i="1" kern="0" dirty="0" smtClean="0">
                <a:solidFill>
                  <a:srgbClr val="0000FF"/>
                </a:solidFill>
                <a:latin typeface="Arial"/>
              </a:rPr>
              <a:t>				style2 : value2;</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400" i="1" u="none" strike="noStrike" kern="0" cap="none" spc="0" normalizeH="0" baseline="0" noProof="0" dirty="0">
                <a:ln>
                  <a:noFill/>
                </a:ln>
                <a:solidFill>
                  <a:srgbClr val="0000FF"/>
                </a:solidFill>
                <a:effectLst/>
                <a:uLnTx/>
                <a:uFillTx/>
                <a:latin typeface="Arial"/>
              </a:rPr>
              <a:t>	</a:t>
            </a:r>
            <a:r>
              <a:rPr kumimoji="0" lang="en-US" sz="2400" i="1" u="none" strike="noStrike" kern="0" cap="none" spc="0" normalizeH="0" baseline="0" noProof="0" dirty="0" smtClean="0">
                <a:ln>
                  <a:noFill/>
                </a:ln>
                <a:solidFill>
                  <a:srgbClr val="0000FF"/>
                </a:solidFill>
                <a:effectLst/>
                <a:uLnTx/>
                <a:uFillTx/>
                <a:latin typeface="Arial"/>
              </a:rPr>
              <a:t>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lang="en-US" kern="0" dirty="0">
                <a:solidFill>
                  <a:srgbClr val="0000FF"/>
                </a:solidFill>
                <a:latin typeface="Arial"/>
              </a:rPr>
              <a:t>	</a:t>
            </a:r>
            <a:r>
              <a:rPr lang="en-US" kern="0" dirty="0" smtClean="0">
                <a:solidFill>
                  <a:srgbClr val="0000FF"/>
                </a:solidFill>
                <a:latin typeface="Arial"/>
              </a:rPr>
              <a:t>		</a:t>
            </a:r>
            <a:r>
              <a:rPr kumimoji="0" lang="en-US" sz="2400" i="0" u="none" strike="noStrike" kern="0" cap="none" spc="0" normalizeH="0" baseline="0" noProof="0" dirty="0" smtClean="0">
                <a:ln>
                  <a:noFill/>
                </a:ln>
                <a:solidFill>
                  <a:srgbClr val="0000FF"/>
                </a:solidFill>
                <a:effectLst/>
                <a:uLnTx/>
                <a:uFillTx/>
                <a:latin typeface="Arial"/>
              </a:rPr>
              <a:t>}</a:t>
            </a: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2400" b="0" i="1" u="none" strike="noStrike" kern="0" cap="none" spc="0" normalizeH="0" baseline="0" noProof="0" dirty="0" smtClean="0">
              <a:ln>
                <a:noFill/>
              </a:ln>
              <a:solidFill>
                <a:srgbClr val="000000"/>
              </a:solidFill>
              <a:effectLst/>
              <a:uLnTx/>
              <a:uFillTx/>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13</a:t>
            </a:fld>
            <a:endParaRPr lang="en-US"/>
          </a:p>
        </p:txBody>
      </p:sp>
      <p:sp>
        <p:nvSpPr>
          <p:cNvPr id="4" name="Rectangle 3"/>
          <p:cNvSpPr txBox="1">
            <a:spLocks noChangeArrowheads="1"/>
          </p:cNvSpPr>
          <p:nvPr/>
        </p:nvSpPr>
        <p:spPr>
          <a:xfrm>
            <a:off x="0" y="1295400"/>
            <a:ext cx="8686800" cy="48006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&lt;title&gt;…&lt;/title&gt;</a:t>
            </a:r>
          </a:p>
          <a:p>
            <a:pPr marL="342900" lvl="0" indent="-342900">
              <a:lnSpc>
                <a:spcPct val="90000"/>
              </a:lnSpc>
              <a:spcBef>
                <a:spcPct val="20000"/>
              </a:spcBef>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&lt;style</a:t>
            </a:r>
            <a:r>
              <a:rPr lang="en-US" sz="2000" kern="0" noProof="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type=“text/</a:t>
            </a:r>
            <a:r>
              <a:rPr kumimoji="0" lang="en-US" sz="2000" i="0" u="none" strike="noStrike" kern="0" cap="none" spc="0" normalizeH="0" baseline="0" noProof="0" dirty="0" err="1" smtClean="0">
                <a:ln>
                  <a:noFill/>
                </a:ln>
                <a:solidFill>
                  <a:srgbClr val="FF0000"/>
                </a:solidFill>
                <a:effectLst/>
                <a:uLnTx/>
                <a:uFillTx/>
                <a:latin typeface="+mn-lt"/>
                <a:ea typeface="+mn-ea"/>
                <a:cs typeface="+mn-cs"/>
              </a:rPr>
              <a:t>css</a:t>
            </a:r>
            <a:r>
              <a:rPr kumimoji="0" lang="en-US" sz="2000" i="0" u="none" strike="noStrike" kern="0" cap="none" spc="0" normalizeH="0" baseline="0" noProof="0" dirty="0" smtClean="0">
                <a:ln>
                  <a:noFill/>
                </a:ln>
                <a:solidFill>
                  <a:srgbClr val="FF0000"/>
                </a:solidFill>
                <a:effectLst/>
                <a:uLnTx/>
                <a:uFillTx/>
                <a:latin typeface="+mn-lt"/>
                <a:ea typeface="+mn-ea"/>
                <a:cs typeface="+mn-cs"/>
              </a:rPr>
              <a:t>”</a:t>
            </a:r>
            <a:r>
              <a:rPr lang="en-US" sz="2000" kern="0" dirty="0">
                <a:solidFill>
                  <a:srgbClr val="FF0000"/>
                </a:solidFill>
              </a:rPr>
              <a:t> </a:t>
            </a:r>
            <a:r>
              <a:rPr lang="en-US" sz="2000" kern="0" dirty="0" smtClean="0">
                <a:solidFill>
                  <a:srgbClr val="FF0000"/>
                </a:solidFill>
              </a:rPr>
              <a:t>  </a:t>
            </a:r>
            <a:r>
              <a:rPr kumimoji="0" lang="en-US" sz="2000" i="0" u="none" strike="noStrike" kern="0" cap="none" spc="0" normalizeH="0" baseline="0" noProof="0" dirty="0" smtClean="0">
                <a:ln>
                  <a:noFill/>
                </a:ln>
                <a:solidFill>
                  <a:srgbClr val="FF0000"/>
                </a:solidFill>
                <a:effectLst/>
                <a:uLnTx/>
                <a:uFillTx/>
                <a:latin typeface="+mn-lt"/>
                <a:ea typeface="+mn-ea"/>
                <a:cs typeface="+mn-cs"/>
              </a:rPr>
              <a:t>id=“text”   title=“text”&gt;</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a:t>
            </a:r>
            <a:r>
              <a:rPr lang="en-US" sz="2000" kern="0" dirty="0" smtClean="0">
                <a:solidFill>
                  <a:srgbClr val="0000FF"/>
                </a:solidFill>
                <a:latin typeface="+mn-lt"/>
                <a:cs typeface="+mn-cs"/>
              </a:rPr>
              <a:t>h1, h2</a:t>
            </a:r>
            <a:r>
              <a:rPr kumimoji="0" lang="en-US" sz="2000" i="0" u="none" strike="noStrike" kern="0" cap="none" spc="0" normalizeH="0" baseline="0" noProof="0" dirty="0" smtClean="0">
                <a:ln>
                  <a:noFill/>
                </a:ln>
                <a:solidFill>
                  <a:srgbClr val="0000FF"/>
                </a:solidFill>
                <a:effectLst/>
                <a:uLnTx/>
                <a:uFillTx/>
                <a:latin typeface="+mn-lt"/>
                <a:ea typeface="+mn-ea"/>
                <a:cs typeface="+mn-cs"/>
              </a:rPr>
              <a:t>   {		text-align   :   center; </a:t>
            </a:r>
          </a:p>
          <a:p>
            <a:pPr marL="342900" marR="0" lvl="0" indent="-342900" algn="l" defTabSz="914400" rtl="0" eaLnBrk="0" fontAlgn="base" latinLnBrk="0" hangingPunct="0">
              <a:spcBef>
                <a:spcPts val="0"/>
              </a:spcBef>
              <a:spcAft>
                <a:spcPct val="0"/>
              </a:spcAft>
              <a:buClrTx/>
              <a:buSzTx/>
              <a:buFontTx/>
              <a:buNone/>
              <a:tabLst/>
              <a:defRPr/>
            </a:pPr>
            <a:endParaRPr lang="en-US" sz="2000" kern="0" dirty="0">
              <a:solidFill>
                <a:srgbClr val="0000FF"/>
              </a:solidFill>
              <a:latin typeface="+mn-lt"/>
              <a:cs typeface="+mn-cs"/>
            </a:endParaRPr>
          </a:p>
          <a:p>
            <a:pPr marL="342900" marR="0" lvl="0" indent="-342900" algn="l" defTabSz="914400" rtl="0" eaLnBrk="0" fontAlgn="base" latinLnBrk="0" hangingPunct="0">
              <a:spcBef>
                <a:spcPts val="0"/>
              </a:spcBef>
              <a:spcAft>
                <a:spcPct val="0"/>
              </a:spcAft>
              <a:buClrTx/>
              <a:buSzTx/>
              <a:buFontTx/>
              <a:buNone/>
              <a:tabLst/>
              <a:defRPr/>
            </a:pPr>
            <a:r>
              <a:rPr kumimoji="0" lang="en-US" sz="2000" i="0" u="none" strike="noStrike" kern="0" cap="none" spc="0" normalizeH="0" baseline="0" noProof="0" dirty="0" smtClean="0">
                <a:ln>
                  <a:noFill/>
                </a:ln>
                <a:solidFill>
                  <a:srgbClr val="0000FF"/>
                </a:solidFill>
                <a:effectLst/>
                <a:uLnTx/>
                <a:uFillTx/>
                <a:latin typeface="+mn-lt"/>
                <a:ea typeface="+mn-ea"/>
                <a:cs typeface="+mn-cs"/>
              </a:rPr>
              <a:t>				color   :   blue;  </a:t>
            </a:r>
          </a:p>
          <a:p>
            <a:pPr marL="342900" indent="-342900" eaLnBrk="0" hangingPunct="0">
              <a:spcBef>
                <a:spcPts val="0"/>
              </a:spcBef>
            </a:pPr>
            <a:r>
              <a:rPr lang="en-US" sz="2000" kern="0" dirty="0">
                <a:solidFill>
                  <a:srgbClr val="0000FF"/>
                </a:solidFill>
                <a:latin typeface="+mn-lt"/>
                <a:cs typeface="+mn-cs"/>
              </a:rPr>
              <a:t>	</a:t>
            </a:r>
            <a:r>
              <a:rPr lang="en-US" sz="2000" kern="0" dirty="0" smtClean="0">
                <a:solidFill>
                  <a:srgbClr val="0000FF"/>
                </a:solidFill>
                <a:latin typeface="+mn-lt"/>
                <a:cs typeface="+mn-cs"/>
              </a:rPr>
              <a:t>		</a:t>
            </a:r>
          </a:p>
          <a:p>
            <a:pPr marL="342900" indent="-342900" eaLnBrk="0" hangingPunct="0">
              <a:spcBef>
                <a:spcPts val="0"/>
              </a:spcBef>
            </a:pPr>
            <a:r>
              <a:rPr kumimoji="0" lang="en-US" sz="2000" i="0" u="none" strike="noStrike" kern="0" cap="none" spc="0" normalizeH="0" baseline="0" noProof="0" dirty="0">
                <a:ln>
                  <a:noFill/>
                </a:ln>
                <a:solidFill>
                  <a:srgbClr val="0000FF"/>
                </a:solidFill>
                <a:effectLst/>
                <a:uLnTx/>
                <a:uFillTx/>
                <a:latin typeface="+mn-lt"/>
                <a:ea typeface="+mn-ea"/>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			font-family</a:t>
            </a:r>
            <a:r>
              <a:rPr kumimoji="0" lang="en-US" sz="2000" i="0" u="none" strike="noStrike" kern="0" cap="none" spc="0" normalizeH="0" noProof="0" dirty="0" smtClean="0">
                <a:ln>
                  <a:noFill/>
                </a:ln>
                <a:solidFill>
                  <a:srgbClr val="0000FF"/>
                </a:solidFill>
                <a:effectLst/>
                <a:uLnTx/>
                <a:uFillTx/>
                <a:latin typeface="+mn-lt"/>
                <a:ea typeface="+mn-ea"/>
                <a:cs typeface="+mn-cs"/>
              </a:rPr>
              <a:t>   :   </a:t>
            </a:r>
            <a:r>
              <a:rPr kumimoji="0" lang="en-US" sz="2000" i="0" u="none" strike="noStrike" kern="0" cap="none" spc="0" normalizeH="0" noProof="0" dirty="0" err="1" smtClean="0">
                <a:ln>
                  <a:noFill/>
                </a:ln>
                <a:solidFill>
                  <a:srgbClr val="0000FF"/>
                </a:solidFill>
                <a:effectLst/>
                <a:uLnTx/>
                <a:uFillTx/>
                <a:latin typeface="+mn-lt"/>
                <a:ea typeface="+mn-ea"/>
                <a:cs typeface="+mn-cs"/>
              </a:rPr>
              <a:t>arial</a:t>
            </a:r>
            <a:endParaRPr kumimoji="0" lang="en-US" sz="2000" i="0" u="none" strike="noStrike" kern="0" cap="none" spc="0" normalizeH="0" noProof="0" dirty="0" smtClean="0">
              <a:ln>
                <a:noFill/>
              </a:ln>
              <a:solidFill>
                <a:srgbClr val="0000FF"/>
              </a:solidFill>
              <a:effectLst/>
              <a:uLnTx/>
              <a:uFillTx/>
              <a:latin typeface="+mn-lt"/>
              <a:ea typeface="+mn-ea"/>
              <a:cs typeface="+mn-cs"/>
            </a:endParaRPr>
          </a:p>
          <a:p>
            <a:pPr marL="342900" indent="-342900" eaLnBrk="0" hangingPunct="0">
              <a:spcBef>
                <a:spcPts val="0"/>
              </a:spcBef>
            </a:pPr>
            <a:r>
              <a:rPr lang="en-US" sz="2000" kern="0" baseline="0" dirty="0">
                <a:solidFill>
                  <a:srgbClr val="0000FF"/>
                </a:solidFill>
                <a:latin typeface="+mn-lt"/>
                <a:cs typeface="+mn-cs"/>
              </a:rPr>
              <a:t>	</a:t>
            </a:r>
            <a:r>
              <a:rPr lang="en-US" sz="2000" kern="0" baseline="0" dirty="0" smtClean="0">
                <a:solidFill>
                  <a:srgbClr val="0000FF"/>
                </a:solidFill>
                <a:latin typeface="+mn-lt"/>
                <a:cs typeface="+mn-cs"/>
              </a:rPr>
              <a:t>	</a:t>
            </a:r>
            <a:r>
              <a:rPr kumimoji="0" lang="en-US" sz="2000" i="0" u="none" strike="noStrike" kern="0" cap="none" spc="0" normalizeH="0" baseline="0" noProof="0" dirty="0" smtClean="0">
                <a:ln>
                  <a:noFill/>
                </a:ln>
                <a:solidFill>
                  <a:srgbClr val="0000FF"/>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i="0" u="none" strike="noStrike" kern="0" cap="none" spc="0" normalizeH="0" baseline="0" noProof="0" dirty="0" smtClean="0">
                <a:ln>
                  <a:noFill/>
                </a:ln>
                <a:solidFill>
                  <a:srgbClr val="FF0000"/>
                </a:solidFill>
                <a:effectLst/>
                <a:uLnTx/>
                <a:uFillTx/>
                <a:latin typeface="+mn-lt"/>
                <a:ea typeface="+mn-ea"/>
                <a:cs typeface="+mn-cs"/>
              </a:rPr>
              <a:t>	&lt;/style&gt;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&lt;/head&gt;</a:t>
            </a:r>
          </a:p>
        </p:txBody>
      </p:sp>
      <p:sp>
        <p:nvSpPr>
          <p:cNvPr id="5"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Working with</a:t>
            </a:r>
            <a:r>
              <a:rPr kumimoji="0" lang="en-US" sz="3600" b="0" i="0" u="none" strike="noStrike" kern="0" cap="none" spc="0" normalizeH="0" noProof="0" dirty="0" smtClean="0">
                <a:ln>
                  <a:noFill/>
                </a:ln>
                <a:solidFill>
                  <a:schemeClr val="tx1"/>
                </a:solidFill>
                <a:effectLst/>
                <a:uLnTx/>
                <a:uFillTx/>
                <a:latin typeface="+mj-lt"/>
                <a:ea typeface="+mj-ea"/>
                <a:cs typeface="+mj-cs"/>
              </a:rPr>
              <a:t> Selectors</a:t>
            </a:r>
            <a:r>
              <a:rPr kumimoji="0" lang="en-US" sz="3600" b="0" i="0" u="none" strike="noStrike" kern="0" cap="none" spc="0" normalizeH="0" baseline="0" noProof="0" dirty="0" smtClean="0">
                <a:ln>
                  <a:noFill/>
                </a:ln>
                <a:solidFill>
                  <a:schemeClr val="tx1"/>
                </a:solidFill>
                <a:effectLst/>
                <a:uLnTx/>
                <a:uFillTx/>
                <a:latin typeface="+mj-lt"/>
                <a:ea typeface="+mj-ea"/>
                <a:cs typeface="+mj-cs"/>
              </a:rPr>
              <a:t>:</a:t>
            </a:r>
            <a:r>
              <a:rPr kumimoji="0" lang="en-US" sz="3600" b="0" i="0" u="none" strike="noStrike" kern="0" cap="none" spc="0" normalizeH="0" noProof="0" dirty="0" smtClean="0">
                <a:ln>
                  <a:noFill/>
                </a:ln>
                <a:solidFill>
                  <a:schemeClr val="tx1"/>
                </a:solidFill>
                <a:effectLst/>
                <a:uLnTx/>
                <a:uFillTx/>
                <a:latin typeface="+mj-lt"/>
                <a:ea typeface="+mj-ea"/>
                <a:cs typeface="+mj-cs"/>
              </a:rPr>
              <a:t> </a:t>
            </a:r>
            <a:r>
              <a:rPr lang="en-US" sz="3600" b="0" kern="0" dirty="0" smtClean="0">
                <a:latin typeface="+mj-lt"/>
                <a:ea typeface="+mj-ea"/>
                <a:cs typeface="+mj-cs"/>
              </a:rPr>
              <a:t>Example</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normAutofit fontScale="90000"/>
          </a:bodyPr>
          <a:lstStyle/>
          <a:p>
            <a:pPr eaLnBrk="1" hangingPunct="1"/>
            <a:r>
              <a:rPr lang="en-US" dirty="0" smtClean="0"/>
              <a:t>Advantages &amp; Disadvantages of Embedded Style Sheets</a:t>
            </a:r>
          </a:p>
        </p:txBody>
      </p:sp>
      <p:sp>
        <p:nvSpPr>
          <p:cNvPr id="34818" name="Rectangle 3"/>
          <p:cNvSpPr>
            <a:spLocks noGrp="1" noChangeArrowheads="1"/>
          </p:cNvSpPr>
          <p:nvPr>
            <p:ph idx="4294967295"/>
          </p:nvPr>
        </p:nvSpPr>
        <p:spPr/>
        <p:txBody>
          <a:bodyPr>
            <a:normAutofit fontScale="70000" lnSpcReduction="20000"/>
          </a:bodyPr>
          <a:lstStyle/>
          <a:p>
            <a:pPr eaLnBrk="1" hangingPunct="1"/>
            <a:r>
              <a:rPr lang="en-US" sz="3600" dirty="0" smtClean="0">
                <a:latin typeface="Arial" pitchFamily="34" charset="0"/>
                <a:cs typeface="Arial" pitchFamily="34" charset="0"/>
              </a:rPr>
              <a:t>Advantage:</a:t>
            </a:r>
          </a:p>
          <a:p>
            <a:pPr lvl="1" eaLnBrk="1" hangingPunct="1">
              <a:spcBef>
                <a:spcPts val="1800"/>
              </a:spcBef>
            </a:pPr>
            <a:r>
              <a:rPr lang="en-US" sz="3200" dirty="0" smtClean="0"/>
              <a:t>More control over individual HTML documents</a:t>
            </a:r>
          </a:p>
          <a:p>
            <a:pPr lvl="2" eaLnBrk="1" hangingPunct="1">
              <a:spcBef>
                <a:spcPts val="1200"/>
              </a:spcBef>
            </a:pPr>
            <a:r>
              <a:rPr lang="en-US" dirty="0" smtClean="0"/>
              <a:t>Styles are applied only to the elements in the current document</a:t>
            </a:r>
          </a:p>
          <a:p>
            <a:pPr eaLnBrk="1" hangingPunct="1"/>
            <a:endParaRPr lang="en-US" sz="3100" dirty="0" smtClean="0">
              <a:solidFill>
                <a:srgbClr val="000000"/>
              </a:solidFill>
              <a:latin typeface="Arial"/>
            </a:endParaRPr>
          </a:p>
          <a:p>
            <a:pPr eaLnBrk="1" hangingPunct="1"/>
            <a:r>
              <a:rPr lang="en-US" sz="3600" dirty="0" smtClean="0">
                <a:solidFill>
                  <a:srgbClr val="000000"/>
                </a:solidFill>
                <a:latin typeface="Arial"/>
              </a:rPr>
              <a:t>Disadvantages:</a:t>
            </a:r>
          </a:p>
          <a:p>
            <a:pPr lvl="1" eaLnBrk="1" hangingPunct="1">
              <a:spcBef>
                <a:spcPts val="1800"/>
              </a:spcBef>
            </a:pPr>
            <a:r>
              <a:rPr lang="en-US" sz="3200" dirty="0" smtClean="0">
                <a:solidFill>
                  <a:srgbClr val="000000"/>
                </a:solidFill>
              </a:rPr>
              <a:t>An embedded style sheet is limited to the page elements of the current documents</a:t>
            </a:r>
          </a:p>
          <a:p>
            <a:pPr lvl="2" eaLnBrk="1" hangingPunct="1">
              <a:spcBef>
                <a:spcPts val="1200"/>
              </a:spcBef>
            </a:pPr>
            <a:r>
              <a:rPr lang="en-US" dirty="0" smtClean="0">
                <a:solidFill>
                  <a:srgbClr val="000000"/>
                </a:solidFill>
              </a:rPr>
              <a:t>What if you want all headings in the entire website to be displayed using the same color?</a:t>
            </a:r>
          </a:p>
          <a:p>
            <a:pPr lvl="1" eaLnBrk="1" hangingPunct="1">
              <a:spcBef>
                <a:spcPts val="1800"/>
              </a:spcBef>
            </a:pPr>
            <a:r>
              <a:rPr lang="en-US" sz="3200" dirty="0" smtClean="0">
                <a:solidFill>
                  <a:srgbClr val="000000"/>
                </a:solidFill>
              </a:rPr>
              <a:t>For a large website with many documents, this would be a cumbersome and error-prone process!</a:t>
            </a:r>
            <a:endParaRPr lang="en-US" sz="3200" dirty="0" smtClean="0"/>
          </a:p>
          <a:p>
            <a:pPr eaLnBrk="1" hangingPunct="1">
              <a:spcBef>
                <a:spcPts val="2400"/>
              </a:spcBef>
              <a:buFontTx/>
              <a:buNone/>
            </a:pPr>
            <a:r>
              <a:rPr lang="en-US" sz="2400" b="1" dirty="0" smtClean="0">
                <a:solidFill>
                  <a:srgbClr val="FF0000"/>
                </a:solidFill>
                <a:latin typeface="Courier New" pitchFamily="49" charset="0"/>
              </a:rPr>
              <a:t>		</a:t>
            </a:r>
            <a:endParaRPr lang="en-US" sz="31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2F68576-7AE4-4B58-B4A5-E4213DBC49B7}"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p:txBody>
          <a:bodyPr/>
          <a:lstStyle/>
          <a:p>
            <a:pPr eaLnBrk="1" hangingPunct="1"/>
            <a:r>
              <a:rPr lang="en-US" dirty="0" smtClean="0"/>
              <a:t>Using an External Style Sheet</a:t>
            </a:r>
          </a:p>
        </p:txBody>
      </p:sp>
      <p:sp>
        <p:nvSpPr>
          <p:cNvPr id="36866" name="Rectangle 3"/>
          <p:cNvSpPr>
            <a:spLocks noGrp="1" noChangeArrowheads="1"/>
          </p:cNvSpPr>
          <p:nvPr>
            <p:ph idx="4294967295"/>
          </p:nvPr>
        </p:nvSpPr>
        <p:spPr/>
        <p:txBody>
          <a:bodyPr/>
          <a:lstStyle/>
          <a:p>
            <a:pPr eaLnBrk="1" hangingPunct="1"/>
            <a:r>
              <a:rPr lang="en-US" dirty="0" smtClean="0"/>
              <a:t>Because an embedded style sheet only applies to the content of one file, you need to place a style declaration in an </a:t>
            </a:r>
            <a:r>
              <a:rPr lang="en-US" i="1" dirty="0" smtClean="0"/>
              <a:t>external style sheet </a:t>
            </a:r>
            <a:r>
              <a:rPr lang="en-US" dirty="0" smtClean="0"/>
              <a:t>to apply to the rest of the Web site</a:t>
            </a:r>
          </a:p>
          <a:p>
            <a:pPr eaLnBrk="1" hangingPunct="1"/>
            <a:endParaRPr lang="en-US" dirty="0" smtClean="0"/>
          </a:p>
          <a:p>
            <a:pPr eaLnBrk="1" hangingPunct="1"/>
            <a:r>
              <a:rPr lang="en-US" dirty="0" smtClean="0"/>
              <a:t>An </a:t>
            </a:r>
            <a:r>
              <a:rPr lang="en-US" b="1" dirty="0" smtClean="0"/>
              <a:t>external style sheet</a:t>
            </a:r>
            <a:r>
              <a:rPr lang="en-US" dirty="0" smtClean="0"/>
              <a:t> is a text file that contains style declarations</a:t>
            </a:r>
          </a:p>
          <a:p>
            <a:pPr eaLnBrk="1" hangingPunct="1">
              <a:buNone/>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8041701-A322-4F81-85F9-6B9BD62F0F47}"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p:txBody>
          <a:bodyPr/>
          <a:lstStyle/>
          <a:p>
            <a:pPr eaLnBrk="1" hangingPunct="1"/>
            <a:r>
              <a:rPr lang="en-US" dirty="0" smtClean="0"/>
              <a:t>External Style Sheets</a:t>
            </a:r>
          </a:p>
        </p:txBody>
      </p:sp>
      <p:sp>
        <p:nvSpPr>
          <p:cNvPr id="36866" name="Rectangle 3"/>
          <p:cNvSpPr>
            <a:spLocks noGrp="1" noChangeArrowheads="1"/>
          </p:cNvSpPr>
          <p:nvPr>
            <p:ph idx="4294967295"/>
          </p:nvPr>
        </p:nvSpPr>
        <p:spPr/>
        <p:txBody>
          <a:bodyPr/>
          <a:lstStyle/>
          <a:p>
            <a:pPr eaLnBrk="1" hangingPunct="1">
              <a:spcBef>
                <a:spcPts val="3000"/>
              </a:spcBef>
            </a:pPr>
            <a:r>
              <a:rPr lang="en-US" dirty="0" smtClean="0"/>
              <a:t>The extension for CSS files is </a:t>
            </a:r>
            <a:r>
              <a:rPr lang="en-US" b="1" dirty="0" smtClean="0"/>
              <a:t>.</a:t>
            </a:r>
            <a:r>
              <a:rPr lang="en-US" b="1" dirty="0" err="1" smtClean="0"/>
              <a:t>css</a:t>
            </a:r>
            <a:endParaRPr lang="en-US" b="1" dirty="0" smtClean="0"/>
          </a:p>
          <a:p>
            <a:pPr eaLnBrk="1" hangingPunct="1">
              <a:spcBef>
                <a:spcPts val="3000"/>
              </a:spcBef>
            </a:pPr>
            <a:r>
              <a:rPr lang="en-US" dirty="0" smtClean="0"/>
              <a:t>An external style sheet can be linked to any or all pages in the website, allowing the same style declaration to be applied to the entire site</a:t>
            </a:r>
          </a:p>
          <a:p>
            <a:pPr eaLnBrk="1" hangingPunct="1">
              <a:spcBef>
                <a:spcPts val="3000"/>
              </a:spcBef>
            </a:pPr>
            <a:r>
              <a:rPr lang="en-US" dirty="0" smtClean="0"/>
              <a:t>An external style sheet looks like a list of embedded styles , except that the style declarations are not enclosed within opening and closing &lt;style&gt;</a:t>
            </a:r>
          </a:p>
          <a:p>
            <a:pPr eaLnBrk="1" hangingPunct="1"/>
            <a:endParaRPr lang="en-US" b="1"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8041701-A322-4F81-85F9-6B9BD62F0F47}"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pPr eaLnBrk="1" hangingPunct="1"/>
            <a:r>
              <a:rPr lang="en-US" dirty="0" smtClean="0"/>
              <a:t>Adding Style Comments</a:t>
            </a:r>
          </a:p>
        </p:txBody>
      </p:sp>
      <p:sp>
        <p:nvSpPr>
          <p:cNvPr id="37890" name="Rectangle 3"/>
          <p:cNvSpPr>
            <a:spLocks noGrp="1" noChangeArrowheads="1"/>
          </p:cNvSpPr>
          <p:nvPr>
            <p:ph idx="4294967295"/>
          </p:nvPr>
        </p:nvSpPr>
        <p:spPr/>
        <p:txBody>
          <a:bodyPr>
            <a:normAutofit fontScale="92500" lnSpcReduction="10000"/>
          </a:bodyPr>
          <a:lstStyle/>
          <a:p>
            <a:pPr eaLnBrk="1" hangingPunct="1"/>
            <a:r>
              <a:rPr lang="en-US" dirty="0" smtClean="0"/>
              <a:t>Document the content and purpose of a style sheet using </a:t>
            </a:r>
            <a:r>
              <a:rPr lang="en-US" i="1" dirty="0" smtClean="0"/>
              <a:t>style sheet comments</a:t>
            </a:r>
          </a:p>
          <a:p>
            <a:pPr eaLnBrk="1" hangingPunct="1">
              <a:spcBef>
                <a:spcPts val="3000"/>
              </a:spcBef>
            </a:pPr>
            <a:r>
              <a:rPr lang="en-US" dirty="0" smtClean="0"/>
              <a:t>Style Sheet Comment Syntax:</a:t>
            </a:r>
          </a:p>
          <a:p>
            <a:pPr eaLnBrk="1" hangingPunct="1">
              <a:buNone/>
            </a:pPr>
            <a:r>
              <a:rPr lang="en-US" b="1" dirty="0" smtClean="0">
                <a:solidFill>
                  <a:srgbClr val="FF0000"/>
                </a:solidFill>
                <a:latin typeface="Courier New" pitchFamily="49" charset="0"/>
                <a:cs typeface="Courier New" pitchFamily="49" charset="0"/>
              </a:rPr>
              <a:t>				/* </a:t>
            </a:r>
            <a:r>
              <a:rPr lang="en-US" b="1" i="1" dirty="0" smtClean="0">
                <a:solidFill>
                  <a:srgbClr val="FF0000"/>
                </a:solidFill>
                <a:latin typeface="Courier New" pitchFamily="49" charset="0"/>
                <a:cs typeface="Courier New" pitchFamily="49" charset="0"/>
              </a:rPr>
              <a:t>comment</a:t>
            </a:r>
            <a:r>
              <a:rPr lang="en-US" b="1" dirty="0" smtClean="0">
                <a:solidFill>
                  <a:srgbClr val="FF0000"/>
                </a:solidFill>
                <a:latin typeface="Courier New" pitchFamily="49" charset="0"/>
                <a:cs typeface="Courier New" pitchFamily="49" charset="0"/>
              </a:rPr>
              <a:t> */</a:t>
            </a:r>
            <a:endParaRPr lang="en-US" dirty="0" smtClean="0"/>
          </a:p>
          <a:p>
            <a:pPr eaLnBrk="1" hangingPunct="1">
              <a:spcBef>
                <a:spcPts val="3000"/>
              </a:spcBef>
            </a:pPr>
            <a:r>
              <a:rPr lang="en-US" dirty="0" smtClean="0"/>
              <a:t>Example:</a:t>
            </a:r>
          </a:p>
          <a:p>
            <a:pPr lvl="1" eaLnBrk="1" hangingPunct="1">
              <a:spcBef>
                <a:spcPts val="600"/>
              </a:spcBef>
              <a:buNone/>
            </a:pPr>
            <a:r>
              <a:rPr lang="en-US" dirty="0" smtClean="0"/>
              <a:t>			/*   Kids page style sheet </a:t>
            </a:r>
          </a:p>
          <a:p>
            <a:pPr lvl="1" eaLnBrk="1" hangingPunct="1">
              <a:spcBef>
                <a:spcPts val="600"/>
              </a:spcBef>
              <a:buNone/>
            </a:pPr>
            <a:r>
              <a:rPr lang="en-US" dirty="0" smtClean="0"/>
              <a:t>			       December 2001</a:t>
            </a:r>
          </a:p>
          <a:p>
            <a:pPr lvl="1" eaLnBrk="1" hangingPunct="1">
              <a:spcBef>
                <a:spcPts val="600"/>
              </a:spcBef>
              <a:buNone/>
            </a:pPr>
            <a:r>
              <a:rPr lang="en-US" dirty="0" smtClean="0"/>
              <a:t>			*/</a:t>
            </a:r>
          </a:p>
          <a:p>
            <a:pPr algn="ctr" eaLnBrk="1" hangingPunct="1">
              <a:spcBef>
                <a:spcPts val="1200"/>
              </a:spcBef>
              <a:buFont typeface="Arial" charset="0"/>
              <a:buNone/>
            </a:pPr>
            <a:r>
              <a:rPr lang="en-US" b="1" dirty="0" smtClean="0">
                <a:latin typeface="Courier New" pitchFamily="49" charset="0"/>
                <a:cs typeface="Courier New" pitchFamily="49" charset="0"/>
              </a:rPr>
              <a:t>	</a:t>
            </a:r>
            <a:endParaRPr lang="en-US" b="1" dirty="0" smtClean="0">
              <a:solidFill>
                <a:srgbClr val="FF0000"/>
              </a:solidFill>
              <a:latin typeface="Courier New" pitchFamily="49" charset="0"/>
              <a:cs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pPr eaLnBrk="1" hangingPunct="1"/>
            <a:r>
              <a:rPr lang="en-US" dirty="0" smtClean="0"/>
              <a:t>Linking to an External Style Sheet</a:t>
            </a:r>
          </a:p>
        </p:txBody>
      </p:sp>
      <p:sp>
        <p:nvSpPr>
          <p:cNvPr id="37890" name="Rectangle 3"/>
          <p:cNvSpPr>
            <a:spLocks noGrp="1" noChangeArrowheads="1"/>
          </p:cNvSpPr>
          <p:nvPr>
            <p:ph idx="4294967295"/>
          </p:nvPr>
        </p:nvSpPr>
        <p:spPr/>
        <p:txBody>
          <a:bodyPr/>
          <a:lstStyle/>
          <a:p>
            <a:r>
              <a:rPr lang="en-US" dirty="0" smtClean="0"/>
              <a:t>Use the </a:t>
            </a:r>
            <a:r>
              <a:rPr lang="en-US" b="1" dirty="0" smtClean="0">
                <a:solidFill>
                  <a:srgbClr val="FF0000"/>
                </a:solidFill>
              </a:rPr>
              <a:t>link</a:t>
            </a:r>
            <a:r>
              <a:rPr lang="en-US" dirty="0" smtClean="0"/>
              <a:t> </a:t>
            </a:r>
            <a:r>
              <a:rPr lang="en-US" u="sng" dirty="0" smtClean="0"/>
              <a:t>element</a:t>
            </a:r>
            <a:r>
              <a:rPr lang="en-US" dirty="0" smtClean="0"/>
              <a:t> to link a Web page to an external style sheet</a:t>
            </a:r>
          </a:p>
          <a:p>
            <a:pPr algn="ctr">
              <a:spcBef>
                <a:spcPts val="2400"/>
              </a:spcBef>
              <a:spcAft>
                <a:spcPts val="2400"/>
              </a:spcAft>
              <a:buFontTx/>
              <a:buNone/>
            </a:pPr>
            <a:r>
              <a:rPr lang="en-US" dirty="0" smtClean="0"/>
              <a:t>	</a:t>
            </a:r>
            <a:r>
              <a:rPr lang="en-US" sz="2800" dirty="0" smtClean="0">
                <a:solidFill>
                  <a:srgbClr val="FF0000"/>
                </a:solidFill>
              </a:rPr>
              <a:t>&lt;link    </a:t>
            </a:r>
            <a:r>
              <a:rPr lang="en-US" sz="2800" dirty="0" err="1" smtClean="0">
                <a:solidFill>
                  <a:srgbClr val="FF0000"/>
                </a:solidFill>
              </a:rPr>
              <a:t>href</a:t>
            </a:r>
            <a:r>
              <a:rPr lang="en-US" sz="2800" dirty="0" smtClean="0">
                <a:solidFill>
                  <a:srgbClr val="FF0000"/>
                </a:solidFill>
              </a:rPr>
              <a:t>=“</a:t>
            </a:r>
            <a:r>
              <a:rPr lang="en-US" sz="2800" i="1" dirty="0" err="1" smtClean="0">
                <a:solidFill>
                  <a:srgbClr val="FF0000"/>
                </a:solidFill>
              </a:rPr>
              <a:t>url</a:t>
            </a:r>
            <a:r>
              <a:rPr lang="en-US" sz="2800" dirty="0" smtClean="0">
                <a:solidFill>
                  <a:srgbClr val="FF0000"/>
                </a:solidFill>
              </a:rPr>
              <a:t>”    </a:t>
            </a:r>
            <a:r>
              <a:rPr lang="en-US" sz="2800" dirty="0" err="1" smtClean="0">
                <a:solidFill>
                  <a:srgbClr val="FF0000"/>
                </a:solidFill>
              </a:rPr>
              <a:t>rel</a:t>
            </a:r>
            <a:r>
              <a:rPr lang="en-US" sz="2800" dirty="0" smtClean="0">
                <a:solidFill>
                  <a:srgbClr val="FF0000"/>
                </a:solidFill>
              </a:rPr>
              <a:t>=“</a:t>
            </a:r>
            <a:r>
              <a:rPr lang="en-US" sz="2800" dirty="0" err="1" smtClean="0">
                <a:solidFill>
                  <a:srgbClr val="FF0000"/>
                </a:solidFill>
              </a:rPr>
              <a:t>stylesheet</a:t>
            </a:r>
            <a:r>
              <a:rPr lang="en-US" sz="2800" dirty="0" smtClean="0">
                <a:solidFill>
                  <a:srgbClr val="FF0000"/>
                </a:solidFill>
              </a:rPr>
              <a:t>”    type=“text/</a:t>
            </a:r>
            <a:r>
              <a:rPr lang="en-US" sz="2800" dirty="0" err="1" smtClean="0">
                <a:solidFill>
                  <a:srgbClr val="FF0000"/>
                </a:solidFill>
              </a:rPr>
              <a:t>css</a:t>
            </a:r>
            <a:r>
              <a:rPr lang="en-US" sz="2800" dirty="0" smtClean="0">
                <a:solidFill>
                  <a:srgbClr val="FF0000"/>
                </a:solidFill>
              </a:rPr>
              <a:t>” /&gt;</a:t>
            </a:r>
          </a:p>
          <a:p>
            <a:pPr>
              <a:buNone/>
            </a:pPr>
            <a:r>
              <a:rPr lang="en-US" sz="2800" dirty="0" smtClean="0"/>
              <a:t>	where </a:t>
            </a:r>
            <a:r>
              <a:rPr lang="en-US" sz="2800" i="1" dirty="0" err="1" smtClean="0">
                <a:solidFill>
                  <a:srgbClr val="FF0000"/>
                </a:solidFill>
              </a:rPr>
              <a:t>url</a:t>
            </a:r>
            <a:r>
              <a:rPr lang="en-US" sz="2800" dirty="0" smtClean="0"/>
              <a:t> is the path name for the external style sheet</a:t>
            </a:r>
          </a:p>
          <a:p>
            <a:endParaRPr lang="en-US" sz="2800" dirty="0" smtClean="0"/>
          </a:p>
          <a:p>
            <a:r>
              <a:rPr lang="en-US" sz="2800" dirty="0" smtClean="0"/>
              <a:t>Link elements are placed in the </a:t>
            </a:r>
            <a:r>
              <a:rPr lang="en-US" sz="2800" b="1" dirty="0" smtClean="0"/>
              <a:t>head section </a:t>
            </a:r>
            <a:r>
              <a:rPr lang="en-US" sz="2800" dirty="0" smtClean="0"/>
              <a:t>of a web page</a:t>
            </a:r>
            <a:endParaRPr lang="en-US" sz="2800"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normAutofit/>
          </a:bodyPr>
          <a:lstStyle/>
          <a:p>
            <a:pPr eaLnBrk="1" hangingPunct="1"/>
            <a:r>
              <a:rPr lang="en-US" dirty="0" smtClean="0"/>
              <a:t>Importing Style Sheets</a:t>
            </a:r>
          </a:p>
        </p:txBody>
      </p:sp>
      <p:sp>
        <p:nvSpPr>
          <p:cNvPr id="37890" name="Rectangle 3"/>
          <p:cNvSpPr>
            <a:spLocks noGrp="1" noChangeArrowheads="1"/>
          </p:cNvSpPr>
          <p:nvPr>
            <p:ph idx="4294967295"/>
          </p:nvPr>
        </p:nvSpPr>
        <p:spPr/>
        <p:txBody>
          <a:bodyPr/>
          <a:lstStyle/>
          <a:p>
            <a:r>
              <a:rPr lang="en-US" dirty="0" smtClean="0"/>
              <a:t>On large websites, you might decide to use different styles for different groups of pages to give visual cue to users about where they are on the site</a:t>
            </a:r>
          </a:p>
          <a:p>
            <a:pPr>
              <a:spcBef>
                <a:spcPts val="3000"/>
              </a:spcBef>
            </a:pPr>
            <a:r>
              <a:rPr lang="en-US" dirty="0" smtClean="0"/>
              <a:t>One way of organizing these different styles is to break them into smaller, more manageable units</a:t>
            </a:r>
          </a:p>
          <a:p>
            <a:pPr>
              <a:spcBef>
                <a:spcPts val="3000"/>
              </a:spcBef>
            </a:pPr>
            <a:r>
              <a:rPr lang="en-US" dirty="0" smtClean="0"/>
              <a:t>The different style sheets can then be </a:t>
            </a:r>
            <a:r>
              <a:rPr lang="en-US" i="1" dirty="0" smtClean="0"/>
              <a:t>imported</a:t>
            </a:r>
            <a:r>
              <a:rPr lang="en-US" dirty="0" smtClean="0"/>
              <a:t> into a single sheet</a:t>
            </a:r>
          </a:p>
          <a:p>
            <a:pPr lvl="1">
              <a:spcBef>
                <a:spcPts val="3000"/>
              </a:spcBef>
            </a:pPr>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lstStyle/>
          <a:p>
            <a:pPr eaLnBrk="1" hangingPunct="1"/>
            <a:r>
              <a:rPr lang="en-US" dirty="0" smtClean="0"/>
              <a:t>Review the history and concepts of CSS</a:t>
            </a:r>
          </a:p>
          <a:p>
            <a:pPr eaLnBrk="1" hangingPunct="1"/>
            <a:r>
              <a:rPr lang="en-US" dirty="0" smtClean="0"/>
              <a:t>Explore inline styles, embedded styles, and external style sheets</a:t>
            </a:r>
          </a:p>
          <a:p>
            <a:pPr eaLnBrk="1" hangingPunct="1"/>
            <a:r>
              <a:rPr lang="en-US" dirty="0" smtClean="0"/>
              <a:t>Understand style precedence and style inheritance</a:t>
            </a:r>
          </a:p>
          <a:p>
            <a:pPr eaLnBrk="1" hangingPunct="1"/>
            <a:r>
              <a:rPr lang="en-US" dirty="0" smtClean="0"/>
              <a:t>Understand the CSS use of color</a:t>
            </a:r>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2</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normAutofit/>
          </a:bodyPr>
          <a:lstStyle/>
          <a:p>
            <a:pPr eaLnBrk="1" hangingPunct="1"/>
            <a:r>
              <a:rPr lang="en-US" dirty="0" smtClean="0"/>
              <a:t>Importing Style Sheets</a:t>
            </a:r>
          </a:p>
        </p:txBody>
      </p:sp>
      <p:sp>
        <p:nvSpPr>
          <p:cNvPr id="37890" name="Rectangle 3"/>
          <p:cNvSpPr>
            <a:spLocks noGrp="1" noChangeArrowheads="1"/>
          </p:cNvSpPr>
          <p:nvPr>
            <p:ph idx="4294967295"/>
          </p:nvPr>
        </p:nvSpPr>
        <p:spPr/>
        <p:txBody>
          <a:bodyPr/>
          <a:lstStyle/>
          <a:p>
            <a:pPr>
              <a:spcBef>
                <a:spcPts val="3000"/>
              </a:spcBef>
            </a:pPr>
            <a:r>
              <a:rPr lang="en-US" dirty="0" smtClean="0"/>
              <a:t>To import the content of one style sheet (A) into another (B), place the following command in style sheet B:</a:t>
            </a:r>
          </a:p>
          <a:p>
            <a:pPr>
              <a:buFontTx/>
              <a:buNone/>
            </a:pPr>
            <a:r>
              <a:rPr lang="en-US" dirty="0" smtClean="0"/>
              <a:t>				</a:t>
            </a:r>
            <a:r>
              <a:rPr lang="en-US" b="1" dirty="0" smtClean="0">
                <a:solidFill>
                  <a:srgbClr val="FF0000"/>
                </a:solidFill>
              </a:rPr>
              <a:t>@import  </a:t>
            </a:r>
            <a:r>
              <a:rPr lang="en-US" b="1" dirty="0" err="1" smtClean="0">
                <a:solidFill>
                  <a:srgbClr val="FF0000"/>
                </a:solidFill>
              </a:rPr>
              <a:t>url</a:t>
            </a:r>
            <a:r>
              <a:rPr lang="en-US" b="1" dirty="0" smtClean="0">
                <a:solidFill>
                  <a:srgbClr val="FF0000"/>
                </a:solidFill>
              </a:rPr>
              <a:t> (</a:t>
            </a:r>
            <a:r>
              <a:rPr lang="en-US" b="1" i="1" dirty="0" err="1" smtClean="0">
                <a:solidFill>
                  <a:srgbClr val="0000FF"/>
                </a:solidFill>
              </a:rPr>
              <a:t>url</a:t>
            </a:r>
            <a:r>
              <a:rPr lang="en-US" b="1" dirty="0" smtClean="0">
                <a:solidFill>
                  <a:srgbClr val="FF0000"/>
                </a:solidFill>
              </a:rPr>
              <a:t>)</a:t>
            </a:r>
          </a:p>
          <a:p>
            <a:pPr>
              <a:buFontTx/>
              <a:buNone/>
            </a:pPr>
            <a:endParaRPr lang="en-US" b="1" dirty="0" smtClean="0">
              <a:solidFill>
                <a:srgbClr val="FF0000"/>
              </a:solidFill>
            </a:endParaRPr>
          </a:p>
          <a:p>
            <a:pPr>
              <a:buFontTx/>
              <a:buNone/>
            </a:pPr>
            <a:r>
              <a:rPr lang="en-US" b="1" dirty="0" smtClean="0">
                <a:solidFill>
                  <a:srgbClr val="FF0000"/>
                </a:solidFill>
              </a:rPr>
              <a:t>	</a:t>
            </a:r>
            <a:r>
              <a:rPr lang="en-US" dirty="0" smtClean="0"/>
              <a:t>where </a:t>
            </a:r>
            <a:r>
              <a:rPr lang="en-US" b="1" i="1" dirty="0" err="1" smtClean="0">
                <a:solidFill>
                  <a:srgbClr val="0000FF"/>
                </a:solidFill>
              </a:rPr>
              <a:t>url</a:t>
            </a:r>
            <a:r>
              <a:rPr lang="en-US" dirty="0" smtClean="0"/>
              <a:t> is the path name for style sheet A</a:t>
            </a:r>
            <a:endParaRPr lang="en-US" b="1" dirty="0">
              <a:solidFill>
                <a:srgbClr val="FF0000"/>
              </a:solidFill>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normAutofit/>
          </a:bodyPr>
          <a:lstStyle/>
          <a:p>
            <a:pPr eaLnBrk="1" hangingPunct="1"/>
            <a:r>
              <a:rPr lang="en-US" dirty="0" smtClean="0"/>
              <a:t>Importing Style Sheets</a:t>
            </a:r>
          </a:p>
        </p:txBody>
      </p:sp>
      <p:sp>
        <p:nvSpPr>
          <p:cNvPr id="37890" name="Rectangle 3"/>
          <p:cNvSpPr>
            <a:spLocks noGrp="1" noChangeArrowheads="1"/>
          </p:cNvSpPr>
          <p:nvPr>
            <p:ph idx="4294967295"/>
          </p:nvPr>
        </p:nvSpPr>
        <p:spPr/>
        <p:txBody>
          <a:bodyPr/>
          <a:lstStyle/>
          <a:p>
            <a:r>
              <a:rPr lang="en-US" dirty="0" smtClean="0"/>
              <a:t>Unlimited number of </a:t>
            </a:r>
            <a:r>
              <a:rPr lang="en-US" b="1" dirty="0" smtClean="0"/>
              <a:t>@import </a:t>
            </a:r>
            <a:r>
              <a:rPr lang="en-US" dirty="0" smtClean="0"/>
              <a:t>statements may be used</a:t>
            </a:r>
          </a:p>
          <a:p>
            <a:pPr>
              <a:buFontTx/>
              <a:buNone/>
            </a:pPr>
            <a:endParaRPr lang="en-US" dirty="0" smtClean="0"/>
          </a:p>
          <a:p>
            <a:r>
              <a:rPr lang="en-US" dirty="0" smtClean="0"/>
              <a:t>The </a:t>
            </a:r>
            <a:r>
              <a:rPr lang="en-US" b="1" dirty="0" smtClean="0"/>
              <a:t>@import </a:t>
            </a:r>
            <a:r>
              <a:rPr lang="en-US" dirty="0" smtClean="0"/>
              <a:t>statement:</a:t>
            </a:r>
          </a:p>
          <a:p>
            <a:pPr lvl="1"/>
            <a:r>
              <a:rPr lang="en-US" dirty="0" smtClean="0"/>
              <a:t>can be added to either an embedded or an external CSS</a:t>
            </a:r>
          </a:p>
          <a:p>
            <a:pPr lvl="1"/>
            <a:r>
              <a:rPr lang="en-US" dirty="0" smtClean="0"/>
              <a:t>must come before any other style declarations </a:t>
            </a: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normAutofit/>
          </a:bodyPr>
          <a:lstStyle/>
          <a:p>
            <a:pPr eaLnBrk="1" hangingPunct="1"/>
            <a:r>
              <a:rPr lang="en-US" dirty="0" smtClean="0"/>
              <a:t>Importing Style Sheets: Example</a:t>
            </a:r>
          </a:p>
        </p:txBody>
      </p:sp>
      <p:sp>
        <p:nvSpPr>
          <p:cNvPr id="37890" name="Rectangle 3"/>
          <p:cNvSpPr>
            <a:spLocks noGrp="1" noChangeArrowheads="1"/>
          </p:cNvSpPr>
          <p:nvPr>
            <p:ph idx="4294967295"/>
          </p:nvPr>
        </p:nvSpPr>
        <p:spPr/>
        <p:txBody>
          <a:bodyPr>
            <a:normAutofit fontScale="85000" lnSpcReduction="10000"/>
          </a:bodyPr>
          <a:lstStyle/>
          <a:p>
            <a:pPr>
              <a:spcBef>
                <a:spcPts val="3000"/>
              </a:spcBef>
            </a:pPr>
            <a:r>
              <a:rPr lang="en-US" dirty="0" smtClean="0"/>
              <a:t>A website has 2 external style sheets called</a:t>
            </a:r>
          </a:p>
          <a:p>
            <a:pPr lvl="1">
              <a:spcBef>
                <a:spcPts val="1200"/>
              </a:spcBef>
            </a:pPr>
            <a:r>
              <a:rPr lang="en-US" b="1" dirty="0" smtClean="0"/>
              <a:t>Company.css</a:t>
            </a:r>
            <a:r>
              <a:rPr lang="en-US" dirty="0" smtClean="0"/>
              <a:t>: containing basic styles used in all web pages</a:t>
            </a:r>
          </a:p>
          <a:p>
            <a:pPr lvl="1">
              <a:spcBef>
                <a:spcPts val="1200"/>
              </a:spcBef>
            </a:pPr>
            <a:r>
              <a:rPr lang="en-US" b="1" dirty="0" smtClean="0"/>
              <a:t>Support.css</a:t>
            </a:r>
            <a:r>
              <a:rPr lang="en-US" dirty="0" smtClean="0"/>
              <a:t>: to be applied to web pages containing technical support information</a:t>
            </a:r>
          </a:p>
          <a:p>
            <a:pPr>
              <a:spcBef>
                <a:spcPts val="3600"/>
              </a:spcBef>
            </a:pPr>
            <a:r>
              <a:rPr lang="en-US" dirty="0" smtClean="0"/>
              <a:t>The following embedded style sheet imports both files:</a:t>
            </a:r>
          </a:p>
          <a:p>
            <a:pPr>
              <a:spcBef>
                <a:spcPts val="2400"/>
              </a:spcBef>
              <a:buNone/>
            </a:pPr>
            <a:r>
              <a:rPr lang="en-US" dirty="0" smtClean="0"/>
              <a:t>		&lt;style type=“text/</a:t>
            </a:r>
            <a:r>
              <a:rPr lang="en-US" dirty="0" err="1" smtClean="0"/>
              <a:t>css</a:t>
            </a:r>
            <a:r>
              <a:rPr lang="en-US" dirty="0" smtClean="0"/>
              <a:t>”&gt;</a:t>
            </a:r>
          </a:p>
          <a:p>
            <a:pPr>
              <a:buFontTx/>
              <a:buNone/>
            </a:pPr>
            <a:r>
              <a:rPr lang="en-US" dirty="0" smtClean="0"/>
              <a:t>				</a:t>
            </a:r>
            <a:r>
              <a:rPr lang="en-US" b="1" dirty="0" smtClean="0">
                <a:solidFill>
                  <a:srgbClr val="FF0000"/>
                </a:solidFill>
              </a:rPr>
              <a:t>@import  </a:t>
            </a:r>
            <a:r>
              <a:rPr lang="en-US" b="1" dirty="0" err="1" smtClean="0">
                <a:solidFill>
                  <a:srgbClr val="FF0000"/>
                </a:solidFill>
              </a:rPr>
              <a:t>url</a:t>
            </a:r>
            <a:r>
              <a:rPr lang="en-US" b="1" dirty="0" smtClean="0">
                <a:solidFill>
                  <a:srgbClr val="FF0000"/>
                </a:solidFill>
              </a:rPr>
              <a:t> (</a:t>
            </a:r>
            <a:r>
              <a:rPr lang="en-US" b="1" dirty="0" smtClean="0">
                <a:solidFill>
                  <a:srgbClr val="0000FF"/>
                </a:solidFill>
              </a:rPr>
              <a:t>Company.css</a:t>
            </a:r>
            <a:r>
              <a:rPr lang="en-US" b="1" dirty="0" smtClean="0">
                <a:solidFill>
                  <a:srgbClr val="FF0000"/>
                </a:solidFill>
              </a:rPr>
              <a:t>)</a:t>
            </a:r>
          </a:p>
          <a:p>
            <a:pPr>
              <a:buNone/>
            </a:pPr>
            <a:r>
              <a:rPr lang="en-US" b="1" dirty="0" smtClean="0">
                <a:solidFill>
                  <a:srgbClr val="FF0000"/>
                </a:solidFill>
              </a:rPr>
              <a:t>				@import  </a:t>
            </a:r>
            <a:r>
              <a:rPr lang="en-US" b="1" dirty="0" err="1" smtClean="0">
                <a:solidFill>
                  <a:srgbClr val="FF0000"/>
                </a:solidFill>
              </a:rPr>
              <a:t>url</a:t>
            </a:r>
            <a:r>
              <a:rPr lang="en-US" b="1" dirty="0" smtClean="0">
                <a:solidFill>
                  <a:srgbClr val="FF0000"/>
                </a:solidFill>
              </a:rPr>
              <a:t> (</a:t>
            </a:r>
            <a:r>
              <a:rPr lang="en-US" b="1" dirty="0" smtClean="0">
                <a:solidFill>
                  <a:srgbClr val="0000FF"/>
                </a:solidFill>
              </a:rPr>
              <a:t>Support.css</a:t>
            </a:r>
            <a:r>
              <a:rPr lang="en-US" b="1" dirty="0" smtClean="0">
                <a:solidFill>
                  <a:srgbClr val="FF0000"/>
                </a:solidFill>
              </a:rPr>
              <a:t>)</a:t>
            </a:r>
            <a:endParaRPr lang="en-US" b="1" dirty="0">
              <a:solidFill>
                <a:srgbClr val="FF0000"/>
              </a:solidFill>
            </a:endParaRPr>
          </a:p>
          <a:p>
            <a:pPr>
              <a:buNone/>
            </a:pPr>
            <a:r>
              <a:rPr lang="en-US" b="1" dirty="0" smtClean="0">
                <a:solidFill>
                  <a:srgbClr val="FF0000"/>
                </a:solidFill>
              </a:rPr>
              <a:t>		</a:t>
            </a:r>
            <a:r>
              <a:rPr lang="en-US" dirty="0" smtClean="0"/>
              <a:t>&lt;/style&gt;</a:t>
            </a:r>
          </a:p>
        </p:txBody>
      </p:sp>
      <p:sp>
        <p:nvSpPr>
          <p:cNvPr id="5" name="Footer Placeholder 4"/>
          <p:cNvSpPr>
            <a:spLocks noGrp="1"/>
          </p:cNvSpPr>
          <p:nvPr>
            <p:ph type="ftr" sz="quarter" idx="10"/>
          </p:nvPr>
        </p:nvSpPr>
        <p:spPr/>
        <p:txBody>
          <a:bodyPr/>
          <a:lstStyle/>
          <a:p>
            <a:pPr>
              <a:defRPr/>
            </a:pPr>
            <a:r>
              <a:rPr lang="en-US" dirty="0"/>
              <a:t>New Perspectives on HTML and XHTML, Comprehensive</a:t>
            </a:r>
          </a:p>
        </p:txBody>
      </p:sp>
      <p:sp>
        <p:nvSpPr>
          <p:cNvPr id="6" name="Slide Number Placeholder 5"/>
          <p:cNvSpPr>
            <a:spLocks noGrp="1"/>
          </p:cNvSpPr>
          <p:nvPr>
            <p:ph type="sldNum" sz="quarter" idx="11"/>
          </p:nvPr>
        </p:nvSpPr>
        <p:spPr/>
        <p:txBody>
          <a:bodyPr/>
          <a:lstStyle/>
          <a:p>
            <a:pPr>
              <a:defRPr/>
            </a:pPr>
            <a:fld id="{A79B2C52-EF00-415B-9743-275CED859EDC}"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normAutofit fontScale="90000"/>
          </a:bodyPr>
          <a:lstStyle/>
          <a:p>
            <a:pPr eaLnBrk="1" hangingPunct="1"/>
            <a:r>
              <a:rPr lang="en-US" dirty="0" smtClean="0"/>
              <a:t>Applying Single Style Sheet to Multiple Documents</a:t>
            </a:r>
          </a:p>
        </p:txBody>
      </p:sp>
      <p:sp>
        <p:nvSpPr>
          <p:cNvPr id="12" name="Content Placeholder 11"/>
          <p:cNvSpPr>
            <a:spLocks noGrp="1"/>
          </p:cNvSpPr>
          <p:nvPr>
            <p:ph sz="half" idx="1"/>
          </p:nvPr>
        </p:nvSpPr>
        <p:spPr>
          <a:xfrm>
            <a:off x="0" y="1219200"/>
            <a:ext cx="4419600" cy="4906963"/>
          </a:xfrm>
        </p:spPr>
        <p:txBody>
          <a:bodyPr/>
          <a:lstStyle/>
          <a:p>
            <a:r>
              <a:rPr lang="en-US" sz="3200" dirty="0" smtClean="0"/>
              <a:t>You can link a single style sheet to multiple documents in your Web site by using the </a:t>
            </a:r>
            <a:r>
              <a:rPr lang="en-US" sz="3200" b="1" dirty="0" smtClean="0"/>
              <a:t>link</a:t>
            </a:r>
            <a:r>
              <a:rPr lang="en-US" sz="3200" dirty="0" smtClean="0"/>
              <a:t> element or the </a:t>
            </a:r>
            <a:r>
              <a:rPr lang="en-US" sz="3200" b="1" dirty="0" smtClean="0"/>
              <a:t>@import </a:t>
            </a:r>
            <a:r>
              <a:rPr lang="en-US" sz="3200" dirty="0" smtClean="0"/>
              <a:t>command</a:t>
            </a:r>
          </a:p>
          <a:p>
            <a:pPr>
              <a:buNone/>
            </a:pPr>
            <a:endParaRPr lang="en-US" dirty="0" smtClean="0"/>
          </a:p>
          <a:p>
            <a:pPr>
              <a:buNone/>
            </a:pPr>
            <a:endParaRPr lang="en-US" dirty="0" smtClean="0"/>
          </a:p>
          <a:p>
            <a:pPr>
              <a:buNone/>
            </a:pP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23</a:t>
            </a:fld>
            <a:endParaRPr lang="en-US"/>
          </a:p>
        </p:txBody>
      </p:sp>
      <p:graphicFrame>
        <p:nvGraphicFramePr>
          <p:cNvPr id="2054" name="Object 6"/>
          <p:cNvGraphicFramePr>
            <a:graphicFrameLocks noChangeAspect="1"/>
          </p:cNvGraphicFramePr>
          <p:nvPr>
            <p:ph sz="half" idx="2"/>
          </p:nvPr>
        </p:nvGraphicFramePr>
        <p:xfrm>
          <a:off x="4648200" y="1981200"/>
          <a:ext cx="3671368" cy="3012136"/>
        </p:xfrm>
        <a:graphic>
          <a:graphicData uri="http://schemas.openxmlformats.org/presentationml/2006/ole">
            <p:oleObj spid="_x0000_s2054" name="Image" r:id="rId3" imgW="2237047" imgH="1834434"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normAutofit fontScale="90000"/>
          </a:bodyPr>
          <a:lstStyle/>
          <a:p>
            <a:pPr eaLnBrk="1" hangingPunct="1"/>
            <a:r>
              <a:rPr lang="en-US" dirty="0" smtClean="0"/>
              <a:t>Applying Multiple Style Sheets to a Single Document</a:t>
            </a:r>
          </a:p>
        </p:txBody>
      </p:sp>
      <p:sp>
        <p:nvSpPr>
          <p:cNvPr id="12" name="Content Placeholder 11"/>
          <p:cNvSpPr>
            <a:spLocks noGrp="1"/>
          </p:cNvSpPr>
          <p:nvPr>
            <p:ph sz="half" idx="1"/>
          </p:nvPr>
        </p:nvSpPr>
        <p:spPr>
          <a:xfrm>
            <a:off x="0" y="1219201"/>
            <a:ext cx="8458200" cy="1143000"/>
          </a:xfrm>
        </p:spPr>
        <p:txBody>
          <a:bodyPr/>
          <a:lstStyle/>
          <a:p>
            <a:pPr eaLnBrk="1" hangingPunct="1">
              <a:spcBef>
                <a:spcPts val="1800"/>
              </a:spcBef>
            </a:pPr>
            <a:r>
              <a:rPr lang="en-US" dirty="0" smtClean="0"/>
              <a:t>You can also link a single document to several style sheets by using the </a:t>
            </a:r>
            <a:r>
              <a:rPr lang="en-US" b="1" dirty="0" smtClean="0"/>
              <a:t>link</a:t>
            </a:r>
            <a:r>
              <a:rPr lang="en-US" dirty="0" smtClean="0"/>
              <a:t> element or the </a:t>
            </a:r>
            <a:r>
              <a:rPr lang="en-US" b="1" dirty="0" smtClean="0"/>
              <a:t>@import </a:t>
            </a:r>
            <a:r>
              <a:rPr lang="en-US" dirty="0" smtClean="0"/>
              <a:t>command</a:t>
            </a:r>
          </a:p>
          <a:p>
            <a:pPr>
              <a:buNone/>
            </a:pPr>
            <a:endParaRPr lang="en-US" dirty="0" smtClean="0"/>
          </a:p>
          <a:p>
            <a:pPr>
              <a:buNone/>
            </a:pPr>
            <a:endParaRPr lang="en-US" dirty="0" smtClean="0"/>
          </a:p>
          <a:p>
            <a:pPr>
              <a:buNone/>
            </a:pP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24</a:t>
            </a:fld>
            <a:endParaRPr lang="en-US"/>
          </a:p>
        </p:txBody>
      </p:sp>
      <p:graphicFrame>
        <p:nvGraphicFramePr>
          <p:cNvPr id="3075" name="Object 3"/>
          <p:cNvGraphicFramePr>
            <a:graphicFrameLocks noChangeAspect="1"/>
          </p:cNvGraphicFramePr>
          <p:nvPr/>
        </p:nvGraphicFramePr>
        <p:xfrm>
          <a:off x="2819400" y="2438400"/>
          <a:ext cx="4030590" cy="3894138"/>
        </p:xfrm>
        <a:graphic>
          <a:graphicData uri="http://schemas.openxmlformats.org/presentationml/2006/ole">
            <p:oleObj spid="_x0000_s3075" name="Image" r:id="rId3" imgW="2133424" imgH="2059929" progId="">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dirty="0" smtClean="0"/>
              <a:t>Understanding Cascading Order</a:t>
            </a:r>
          </a:p>
        </p:txBody>
      </p:sp>
      <p:sp>
        <p:nvSpPr>
          <p:cNvPr id="38914" name="Rectangle 3"/>
          <p:cNvSpPr>
            <a:spLocks noGrp="1" noChangeArrowheads="1"/>
          </p:cNvSpPr>
          <p:nvPr>
            <p:ph idx="4294967295"/>
          </p:nvPr>
        </p:nvSpPr>
        <p:spPr/>
        <p:txBody>
          <a:bodyPr>
            <a:normAutofit/>
          </a:bodyPr>
          <a:lstStyle/>
          <a:p>
            <a:pPr marL="533400" indent="-533400">
              <a:lnSpc>
                <a:spcPct val="90000"/>
              </a:lnSpc>
            </a:pPr>
            <a:r>
              <a:rPr lang="en-US" sz="2800" dirty="0" smtClean="0"/>
              <a:t>Which style rule is ultimately applied to a page?</a:t>
            </a:r>
          </a:p>
          <a:p>
            <a:pPr marL="533400" indent="-533400">
              <a:lnSpc>
                <a:spcPct val="90000"/>
              </a:lnSpc>
              <a:spcBef>
                <a:spcPts val="3600"/>
              </a:spcBef>
            </a:pPr>
            <a:r>
              <a:rPr lang="en-US" sz="2800" dirty="0" smtClean="0"/>
              <a:t>Example:</a:t>
            </a:r>
          </a:p>
          <a:p>
            <a:pPr marL="933450" lvl="1" indent="-533400">
              <a:lnSpc>
                <a:spcPct val="90000"/>
              </a:lnSpc>
            </a:pPr>
            <a:r>
              <a:rPr lang="en-US" sz="2400" dirty="0" smtClean="0"/>
              <a:t>In an external style sheet, we have the following declaration</a:t>
            </a:r>
          </a:p>
          <a:p>
            <a:pPr marL="933450" lvl="1" indent="-533400">
              <a:lnSpc>
                <a:spcPct val="90000"/>
              </a:lnSpc>
              <a:spcBef>
                <a:spcPts val="1800"/>
              </a:spcBef>
              <a:spcAft>
                <a:spcPts val="1800"/>
              </a:spcAft>
              <a:buNone/>
            </a:pPr>
            <a:r>
              <a:rPr lang="en-US" sz="2400" dirty="0" smtClean="0"/>
              <a:t>		</a:t>
            </a:r>
            <a:r>
              <a:rPr lang="en-US" sz="2400" dirty="0" smtClean="0">
                <a:solidFill>
                  <a:srgbClr val="FF0000"/>
                </a:solidFill>
              </a:rPr>
              <a:t>h1 { font-weight: bold; color: red}</a:t>
            </a:r>
            <a:endParaRPr lang="en-US" sz="2400" dirty="0" smtClean="0"/>
          </a:p>
          <a:p>
            <a:pPr marL="933450" lvl="1" indent="-533400">
              <a:lnSpc>
                <a:spcPct val="90000"/>
              </a:lnSpc>
            </a:pPr>
            <a:r>
              <a:rPr lang="en-US" sz="2400" dirty="0" smtClean="0"/>
              <a:t>In addition, the author has the following inline style</a:t>
            </a:r>
          </a:p>
          <a:p>
            <a:pPr marL="933450" lvl="1" indent="-533400">
              <a:lnSpc>
                <a:spcPct val="90000"/>
              </a:lnSpc>
              <a:spcBef>
                <a:spcPts val="1800"/>
              </a:spcBef>
              <a:spcAft>
                <a:spcPts val="1800"/>
              </a:spcAft>
              <a:buNone/>
            </a:pPr>
            <a:r>
              <a:rPr lang="en-US" sz="2400" dirty="0" smtClean="0"/>
              <a:t>		</a:t>
            </a:r>
            <a:r>
              <a:rPr lang="en-US" sz="2400" dirty="0" smtClean="0">
                <a:solidFill>
                  <a:srgbClr val="FF0000"/>
                </a:solidFill>
              </a:rPr>
              <a:t>&lt;h1 style=“text-align: center; color: blue”&gt;…&lt;/h1&gt;</a:t>
            </a:r>
          </a:p>
          <a:p>
            <a:pPr marL="933450" lvl="1" indent="-533400">
              <a:lnSpc>
                <a:spcPct val="90000"/>
              </a:lnSpc>
            </a:pPr>
            <a:r>
              <a:rPr lang="en-US" sz="2400" dirty="0" smtClean="0"/>
              <a:t>Moreover, the browser specifies that all h1 elements are rendered in a regular black font that is not centered</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dirty="0" smtClean="0"/>
              <a:t>Levels of Style Precedence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26</a:t>
            </a:fld>
            <a:endParaRPr lang="en-US"/>
          </a:p>
        </p:txBody>
      </p:sp>
      <p:pic>
        <p:nvPicPr>
          <p:cNvPr id="7" name="Picture 4"/>
          <p:cNvPicPr>
            <a:picLocks noGrp="1" noChangeAspect="1" noChangeArrowheads="1"/>
          </p:cNvPicPr>
          <p:nvPr>
            <p:ph idx="4294967295"/>
          </p:nvPr>
        </p:nvPicPr>
        <p:blipFill>
          <a:blip r:embed="rId2"/>
          <a:srcRect/>
          <a:stretch>
            <a:fillRect/>
          </a:stretch>
        </p:blipFill>
        <p:spPr bwMode="auto">
          <a:xfrm>
            <a:off x="0" y="2043314"/>
            <a:ext cx="8686800" cy="325873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dirty="0" smtClean="0"/>
              <a:t>Style Precedence</a:t>
            </a:r>
          </a:p>
        </p:txBody>
      </p:sp>
      <p:sp>
        <p:nvSpPr>
          <p:cNvPr id="38914" name="Rectangle 3"/>
          <p:cNvSpPr>
            <a:spLocks noGrp="1" noChangeArrowheads="1"/>
          </p:cNvSpPr>
          <p:nvPr>
            <p:ph idx="4294967295"/>
          </p:nvPr>
        </p:nvSpPr>
        <p:spPr/>
        <p:txBody>
          <a:bodyPr/>
          <a:lstStyle/>
          <a:p>
            <a:pPr marL="533400" indent="-533400">
              <a:lnSpc>
                <a:spcPct val="90000"/>
              </a:lnSpc>
            </a:pPr>
            <a:r>
              <a:rPr lang="en-US" sz="2800" dirty="0" smtClean="0"/>
              <a:t>If two styles have the same weight, the one declared last has precedence</a:t>
            </a:r>
          </a:p>
          <a:p>
            <a:pPr marL="533400" indent="-533400">
              <a:lnSpc>
                <a:spcPct val="90000"/>
              </a:lnSpc>
              <a:spcBef>
                <a:spcPts val="3000"/>
              </a:spcBef>
            </a:pPr>
            <a:r>
              <a:rPr lang="en-US" sz="2800" dirty="0" smtClean="0"/>
              <a:t>Example:</a:t>
            </a:r>
          </a:p>
          <a:p>
            <a:pPr marL="933450" lvl="1" indent="-533400">
              <a:lnSpc>
                <a:spcPct val="90000"/>
              </a:lnSpc>
              <a:spcBef>
                <a:spcPts val="3000"/>
              </a:spcBef>
              <a:buNone/>
            </a:pPr>
            <a:r>
              <a:rPr lang="en-US" sz="2400" dirty="0" smtClean="0"/>
              <a:t>	</a:t>
            </a:r>
            <a:r>
              <a:rPr lang="en-US" sz="2400" dirty="0" smtClean="0">
                <a:solidFill>
                  <a:srgbClr val="FF0000"/>
                </a:solidFill>
              </a:rPr>
              <a:t>&lt;style type=“text/</a:t>
            </a:r>
            <a:r>
              <a:rPr lang="en-US" sz="2400" dirty="0" err="1" smtClean="0">
                <a:solidFill>
                  <a:srgbClr val="FF0000"/>
                </a:solidFill>
              </a:rPr>
              <a:t>css</a:t>
            </a:r>
            <a:r>
              <a:rPr lang="en-US" sz="2400" dirty="0" smtClean="0">
                <a:solidFill>
                  <a:srgbClr val="FF0000"/>
                </a:solidFill>
              </a:rPr>
              <a:t>”&gt;</a:t>
            </a:r>
          </a:p>
          <a:p>
            <a:pPr marL="933450" lvl="1" indent="-533400">
              <a:lnSpc>
                <a:spcPct val="90000"/>
              </a:lnSpc>
              <a:spcBef>
                <a:spcPts val="3000"/>
              </a:spcBef>
              <a:buNone/>
            </a:pPr>
            <a:r>
              <a:rPr lang="en-US" sz="2400" dirty="0" smtClean="0">
                <a:solidFill>
                  <a:srgbClr val="FF0000"/>
                </a:solidFill>
              </a:rPr>
              <a:t>		h1 { color: orange; text-align: center }</a:t>
            </a:r>
          </a:p>
          <a:p>
            <a:pPr marL="933450" lvl="1" indent="-533400">
              <a:lnSpc>
                <a:spcPct val="90000"/>
              </a:lnSpc>
              <a:spcBef>
                <a:spcPts val="3000"/>
              </a:spcBef>
              <a:buNone/>
            </a:pPr>
            <a:r>
              <a:rPr lang="en-US" sz="2400" dirty="0" smtClean="0">
                <a:solidFill>
                  <a:srgbClr val="FF0000"/>
                </a:solidFill>
              </a:rPr>
              <a:t>		h1 { color: blue }</a:t>
            </a:r>
          </a:p>
          <a:p>
            <a:pPr marL="933450" lvl="1" indent="-533400">
              <a:lnSpc>
                <a:spcPct val="90000"/>
              </a:lnSpc>
              <a:spcBef>
                <a:spcPts val="3000"/>
              </a:spcBef>
              <a:buNone/>
            </a:pPr>
            <a:r>
              <a:rPr lang="en-US" sz="2400" dirty="0" smtClean="0">
                <a:solidFill>
                  <a:srgbClr val="FF0000"/>
                </a:solidFill>
              </a:rPr>
              <a:t>	&lt;/style&gt;</a:t>
            </a:r>
            <a:endParaRPr lang="en-US" sz="24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dirty="0" smtClean="0"/>
              <a:t>Style Precedence</a:t>
            </a:r>
          </a:p>
        </p:txBody>
      </p:sp>
      <p:sp>
        <p:nvSpPr>
          <p:cNvPr id="38914" name="Rectangle 3"/>
          <p:cNvSpPr>
            <a:spLocks noGrp="1" noChangeArrowheads="1"/>
          </p:cNvSpPr>
          <p:nvPr>
            <p:ph idx="4294967295"/>
          </p:nvPr>
        </p:nvSpPr>
        <p:spPr/>
        <p:txBody>
          <a:bodyPr/>
          <a:lstStyle/>
          <a:p>
            <a:pPr marL="533400" indent="-533400">
              <a:lnSpc>
                <a:spcPct val="90000"/>
              </a:lnSpc>
              <a:spcBef>
                <a:spcPts val="3000"/>
              </a:spcBef>
            </a:pPr>
            <a:r>
              <a:rPr lang="en-US" sz="2800" dirty="0" smtClean="0"/>
              <a:t>Precedence rules can be overridden by adding the </a:t>
            </a:r>
            <a:r>
              <a:rPr lang="en-US" sz="2800" b="1" dirty="0" smtClean="0"/>
              <a:t>!important</a:t>
            </a:r>
            <a:r>
              <a:rPr lang="en-US" sz="2800" dirty="0" smtClean="0"/>
              <a:t> property to a style declaration</a:t>
            </a:r>
          </a:p>
          <a:p>
            <a:pPr marL="533400" indent="-533400">
              <a:lnSpc>
                <a:spcPct val="90000"/>
              </a:lnSpc>
              <a:spcBef>
                <a:spcPts val="3000"/>
              </a:spcBef>
            </a:pPr>
            <a:r>
              <a:rPr lang="en-US" sz="2800" dirty="0" smtClean="0"/>
              <a:t>Example:</a:t>
            </a:r>
          </a:p>
          <a:p>
            <a:pPr marL="933450" lvl="1" indent="-533400">
              <a:lnSpc>
                <a:spcPct val="90000"/>
              </a:lnSpc>
              <a:spcBef>
                <a:spcPts val="3000"/>
              </a:spcBef>
              <a:buNone/>
            </a:pPr>
            <a:r>
              <a:rPr lang="en-US" sz="2400" dirty="0" smtClean="0"/>
              <a:t>	</a:t>
            </a:r>
            <a:r>
              <a:rPr lang="en-US" sz="2400" dirty="0" smtClean="0">
                <a:solidFill>
                  <a:srgbClr val="FF0000"/>
                </a:solidFill>
              </a:rPr>
              <a:t>&lt;style type=“text/</a:t>
            </a:r>
            <a:r>
              <a:rPr lang="en-US" sz="2400" dirty="0" err="1" smtClean="0">
                <a:solidFill>
                  <a:srgbClr val="FF0000"/>
                </a:solidFill>
              </a:rPr>
              <a:t>css</a:t>
            </a:r>
            <a:r>
              <a:rPr lang="en-US" sz="2400" dirty="0" smtClean="0">
                <a:solidFill>
                  <a:srgbClr val="FF0000"/>
                </a:solidFill>
              </a:rPr>
              <a:t>”&gt;</a:t>
            </a:r>
          </a:p>
          <a:p>
            <a:pPr marL="933450" lvl="1" indent="-533400">
              <a:lnSpc>
                <a:spcPct val="90000"/>
              </a:lnSpc>
              <a:spcBef>
                <a:spcPts val="3000"/>
              </a:spcBef>
              <a:buNone/>
            </a:pPr>
            <a:r>
              <a:rPr lang="en-US" sz="2400" dirty="0" smtClean="0">
                <a:solidFill>
                  <a:srgbClr val="FF0000"/>
                </a:solidFill>
              </a:rPr>
              <a:t>		h1 { color: orange </a:t>
            </a:r>
            <a:r>
              <a:rPr lang="en-US" sz="2400" b="1" dirty="0" smtClean="0">
                <a:solidFill>
                  <a:srgbClr val="FF0000"/>
                </a:solidFill>
              </a:rPr>
              <a:t>!important </a:t>
            </a:r>
            <a:r>
              <a:rPr lang="en-US" sz="2400" dirty="0" smtClean="0">
                <a:solidFill>
                  <a:srgbClr val="FF0000"/>
                </a:solidFill>
              </a:rPr>
              <a:t>}</a:t>
            </a:r>
          </a:p>
          <a:p>
            <a:pPr marL="933450" lvl="1" indent="-533400">
              <a:lnSpc>
                <a:spcPct val="90000"/>
              </a:lnSpc>
              <a:spcBef>
                <a:spcPts val="3000"/>
              </a:spcBef>
              <a:buNone/>
            </a:pPr>
            <a:r>
              <a:rPr lang="en-US" sz="2400" dirty="0" smtClean="0">
                <a:solidFill>
                  <a:srgbClr val="FF0000"/>
                </a:solidFill>
              </a:rPr>
              <a:t>		h1 { color: blue; text-align: center }</a:t>
            </a:r>
          </a:p>
          <a:p>
            <a:pPr marL="933450" lvl="1" indent="-533400">
              <a:lnSpc>
                <a:spcPct val="90000"/>
              </a:lnSpc>
              <a:spcBef>
                <a:spcPts val="3000"/>
              </a:spcBef>
              <a:buNone/>
            </a:pPr>
            <a:r>
              <a:rPr lang="en-US" sz="2400" dirty="0" smtClean="0">
                <a:solidFill>
                  <a:srgbClr val="FF0000"/>
                </a:solidFill>
              </a:rPr>
              <a:t>	&lt;/style&gt;</a:t>
            </a:r>
            <a:endParaRPr lang="en-US" sz="24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2202E3F9-0169-48F9-855C-1AAA993370BA}"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smtClean="0"/>
              <a:t>Style Inheritance</a:t>
            </a:r>
          </a:p>
        </p:txBody>
      </p:sp>
      <p:sp>
        <p:nvSpPr>
          <p:cNvPr id="39938" name="Rectangle 3"/>
          <p:cNvSpPr>
            <a:spLocks noGrp="1" noChangeArrowheads="1"/>
          </p:cNvSpPr>
          <p:nvPr>
            <p:ph idx="4294967295"/>
          </p:nvPr>
        </p:nvSpPr>
        <p:spPr/>
        <p:txBody>
          <a:bodyPr/>
          <a:lstStyle/>
          <a:p>
            <a:pPr marL="533400" indent="-533400" eaLnBrk="1" hangingPunct="1"/>
            <a:r>
              <a:rPr lang="en-US" sz="3100" dirty="0" smtClean="0"/>
              <a:t>If an element (A) is nested within another element (B), then element B is referred to as the </a:t>
            </a:r>
            <a:r>
              <a:rPr lang="en-US" sz="3100" b="1" dirty="0" smtClean="0"/>
              <a:t>parent</a:t>
            </a:r>
            <a:r>
              <a:rPr lang="en-US" sz="3100" dirty="0" smtClean="0"/>
              <a:t> of element A</a:t>
            </a:r>
          </a:p>
          <a:p>
            <a:pPr marL="533400" indent="-533400" eaLnBrk="1" hangingPunct="1">
              <a:spcBef>
                <a:spcPts val="3600"/>
              </a:spcBef>
            </a:pPr>
            <a:r>
              <a:rPr lang="en-US" sz="3100" dirty="0" smtClean="0">
                <a:cs typeface="Courier New" pitchFamily="49" charset="0"/>
              </a:rPr>
              <a:t>For example, the </a:t>
            </a:r>
            <a:r>
              <a:rPr lang="en-US" sz="3100" dirty="0" smtClean="0">
                <a:solidFill>
                  <a:srgbClr val="FF0000"/>
                </a:solidFill>
                <a:cs typeface="Courier New" pitchFamily="49" charset="0"/>
              </a:rPr>
              <a:t>body</a:t>
            </a:r>
            <a:r>
              <a:rPr lang="en-US" sz="3100" dirty="0" smtClean="0">
                <a:cs typeface="Courier New" pitchFamily="49" charset="0"/>
              </a:rPr>
              <a:t> element is the parent of all elements nested within </a:t>
            </a:r>
            <a:r>
              <a:rPr lang="en-US" sz="3100" dirty="0" smtClean="0">
                <a:solidFill>
                  <a:srgbClr val="FF0000"/>
                </a:solidFill>
                <a:cs typeface="Courier New" pitchFamily="49" charset="0"/>
              </a:rPr>
              <a:t>&lt;body&gt; &lt;/body&gt;</a:t>
            </a:r>
            <a:r>
              <a:rPr lang="en-US" sz="3100" dirty="0" smtClean="0">
                <a:cs typeface="Courier New" pitchFamily="49" charset="0"/>
              </a:rPr>
              <a:t>:</a:t>
            </a:r>
          </a:p>
          <a:p>
            <a:pPr marL="933450" lvl="1" indent="-533400" eaLnBrk="1" hangingPunct="1"/>
            <a:r>
              <a:rPr lang="en-US" sz="2700" dirty="0" smtClean="0">
                <a:cs typeface="Courier New" pitchFamily="49" charset="0"/>
              </a:rPr>
              <a:t>Paragraphs</a:t>
            </a:r>
          </a:p>
          <a:p>
            <a:pPr marL="933450" lvl="1" indent="-533400" eaLnBrk="1" hangingPunct="1"/>
            <a:r>
              <a:rPr lang="en-US" sz="2700" dirty="0" smtClean="0">
                <a:cs typeface="Courier New" pitchFamily="49" charset="0"/>
              </a:rPr>
              <a:t>Headings</a:t>
            </a:r>
          </a:p>
          <a:p>
            <a:pPr marL="933450" lvl="1" indent="-533400" eaLnBrk="1" hangingPunct="1"/>
            <a:r>
              <a:rPr lang="en-US" sz="2700" dirty="0" smtClean="0">
                <a:cs typeface="Courier New" pitchFamily="49" charset="0"/>
              </a:rPr>
              <a:t>Lists</a:t>
            </a:r>
          </a:p>
          <a:p>
            <a:pPr marL="933450" lvl="1" indent="-533400" eaLnBrk="1" hangingPunct="1"/>
            <a:r>
              <a:rPr lang="en-US" sz="2700" dirty="0" smtClean="0">
                <a:cs typeface="Courier New" pitchFamily="49" charset="0"/>
              </a:rPr>
              <a:t>…</a:t>
            </a:r>
          </a:p>
          <a:p>
            <a:pPr marL="933450" lvl="1" indent="-533400" eaLnBrk="1" hangingPunct="1">
              <a:buNone/>
            </a:pPr>
            <a:endParaRPr lang="en-US" sz="2700" dirty="0" smtClean="0">
              <a:cs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566631E-482B-4322-ADA2-94CF7AA572B1}"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p:txBody>
          <a:bodyPr/>
          <a:lstStyle/>
          <a:p>
            <a:pPr eaLnBrk="1" hangingPunct="1"/>
            <a:r>
              <a:rPr lang="en-US" smtClean="0"/>
              <a:t>Introducing Cascading Style Sheets</a:t>
            </a:r>
          </a:p>
        </p:txBody>
      </p:sp>
      <p:sp>
        <p:nvSpPr>
          <p:cNvPr id="29698" name="Rectangle 3"/>
          <p:cNvSpPr>
            <a:spLocks noGrp="1" noChangeArrowheads="1"/>
          </p:cNvSpPr>
          <p:nvPr>
            <p:ph idx="4294967295"/>
          </p:nvPr>
        </p:nvSpPr>
        <p:spPr/>
        <p:txBody>
          <a:bodyPr/>
          <a:lstStyle/>
          <a:p>
            <a:pPr eaLnBrk="1" hangingPunct="1"/>
            <a:r>
              <a:rPr lang="en-US" b="1" dirty="0" smtClean="0"/>
              <a:t>Style sheets</a:t>
            </a:r>
            <a:r>
              <a:rPr lang="en-US" dirty="0" smtClean="0"/>
              <a:t> are declarations that describe the layout and appearance of a document</a:t>
            </a:r>
          </a:p>
          <a:p>
            <a:pPr eaLnBrk="1" hangingPunct="1">
              <a:spcBef>
                <a:spcPts val="1800"/>
              </a:spcBef>
            </a:pPr>
            <a:r>
              <a:rPr lang="en-US" b="1" dirty="0" smtClean="0"/>
              <a:t>Goal:</a:t>
            </a:r>
            <a:r>
              <a:rPr lang="en-US" dirty="0" smtClean="0"/>
              <a:t> Separating content from style</a:t>
            </a:r>
            <a:endParaRPr lang="en-US" b="1" dirty="0" smtClean="0"/>
          </a:p>
          <a:p>
            <a:pPr eaLnBrk="1" hangingPunct="1">
              <a:spcBef>
                <a:spcPts val="1800"/>
              </a:spcBef>
            </a:pPr>
            <a:r>
              <a:rPr lang="en-US" b="1" dirty="0" smtClean="0"/>
              <a:t>Cascading Style Sheets</a:t>
            </a:r>
            <a:r>
              <a:rPr lang="en-US" dirty="0" smtClean="0"/>
              <a:t> (</a:t>
            </a:r>
            <a:r>
              <a:rPr lang="en-US" b="1" dirty="0" smtClean="0"/>
              <a:t>CSS</a:t>
            </a:r>
            <a:r>
              <a:rPr lang="en-US" dirty="0" smtClean="0"/>
              <a:t>) is a style sheet language used on the Web</a:t>
            </a:r>
          </a:p>
          <a:p>
            <a:pPr lvl="1" eaLnBrk="1" hangingPunct="1"/>
            <a:r>
              <a:rPr lang="en-US" dirty="0" smtClean="0"/>
              <a:t>CSS specifications are maintained by the World Wide Web Consortium (W3C)</a:t>
            </a:r>
          </a:p>
          <a:p>
            <a:pPr lvl="1" eaLnBrk="1" hangingPunct="1"/>
            <a:r>
              <a:rPr lang="en-US" dirty="0" smtClean="0"/>
              <a:t>Several versions of CSS exist: CSS1, CSS2, and CSS3</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35AFD388-2F8D-42DB-A1D2-7CB588B101E3}"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smtClean="0"/>
              <a:t>Style Inheritance</a:t>
            </a:r>
          </a:p>
        </p:txBody>
      </p:sp>
      <p:sp>
        <p:nvSpPr>
          <p:cNvPr id="39938" name="Rectangle 3"/>
          <p:cNvSpPr>
            <a:spLocks noGrp="1" noChangeArrowheads="1"/>
          </p:cNvSpPr>
          <p:nvPr>
            <p:ph idx="4294967295"/>
          </p:nvPr>
        </p:nvSpPr>
        <p:spPr/>
        <p:txBody>
          <a:bodyPr>
            <a:normAutofit lnSpcReduction="10000"/>
          </a:bodyPr>
          <a:lstStyle/>
          <a:p>
            <a:pPr marL="533400" indent="-533400" eaLnBrk="1" hangingPunct="1"/>
            <a:r>
              <a:rPr lang="en-US" sz="3100" dirty="0" smtClean="0"/>
              <a:t>If a style is not specified for an element, it inherits the style of its parent element.  This is called </a:t>
            </a:r>
            <a:r>
              <a:rPr lang="en-US" sz="3100" b="1" dirty="0" smtClean="0"/>
              <a:t>style inheritance</a:t>
            </a:r>
            <a:r>
              <a:rPr lang="en-US" sz="3100" dirty="0" smtClean="0"/>
              <a:t/>
            </a:r>
            <a:br>
              <a:rPr lang="en-US" sz="3100" dirty="0" smtClean="0"/>
            </a:br>
            <a:endParaRPr lang="en-US" sz="3100" dirty="0" smtClean="0"/>
          </a:p>
          <a:p>
            <a:pPr marL="533400" indent="-533400" eaLnBrk="1" hangingPunct="1"/>
            <a:r>
              <a:rPr lang="en-US" sz="3100" dirty="0" smtClean="0"/>
              <a:t>Example:</a:t>
            </a:r>
          </a:p>
          <a:p>
            <a:pPr marL="533400" indent="-533400" eaLnBrk="1" hangingPunct="1">
              <a:buFont typeface="Arial" charset="0"/>
              <a:buNone/>
            </a:pPr>
            <a:r>
              <a:rPr lang="en-US" sz="2800" b="1"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body {color: blue}</a:t>
            </a:r>
          </a:p>
          <a:p>
            <a:pPr marL="533400" indent="-533400" eaLnBrk="1" hangingPunct="1">
              <a:buFont typeface="Arial" charset="0"/>
              <a:buNone/>
            </a:pPr>
            <a:r>
              <a:rPr lang="en-US" sz="2800" b="1" dirty="0" smtClean="0">
                <a:latin typeface="Courier New" pitchFamily="49" charset="0"/>
                <a:cs typeface="Courier New" pitchFamily="49" charset="0"/>
              </a:rPr>
              <a:t>	</a:t>
            </a:r>
          </a:p>
          <a:p>
            <a:pPr marL="533400" indent="-533400" eaLnBrk="1" hangingPunct="1">
              <a:buFont typeface="Arial" charset="0"/>
              <a:buNone/>
            </a:pPr>
            <a:r>
              <a:rPr lang="en-US" sz="2800" b="1" dirty="0" smtClean="0">
                <a:latin typeface="Courier New" pitchFamily="49" charset="0"/>
                <a:cs typeface="Courier New" pitchFamily="49" charset="0"/>
              </a:rPr>
              <a:t>	</a:t>
            </a:r>
            <a:r>
              <a:rPr lang="en-US" sz="3100" dirty="0" smtClean="0">
                <a:cs typeface="Courier New" pitchFamily="49" charset="0"/>
              </a:rPr>
              <a:t>Every element nested within the body element (that is, every paragraph, every heading, every list, and so forth) will be rendered in blue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566631E-482B-4322-ADA2-94CF7AA572B1}"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smtClean="0"/>
              <a:t>Style Inheritance</a:t>
            </a:r>
          </a:p>
        </p:txBody>
      </p:sp>
      <p:sp>
        <p:nvSpPr>
          <p:cNvPr id="39938" name="Rectangle 3"/>
          <p:cNvSpPr>
            <a:spLocks noGrp="1" noChangeArrowheads="1"/>
          </p:cNvSpPr>
          <p:nvPr>
            <p:ph idx="4294967295"/>
          </p:nvPr>
        </p:nvSpPr>
        <p:spPr/>
        <p:txBody>
          <a:bodyPr>
            <a:normAutofit lnSpcReduction="10000"/>
          </a:bodyPr>
          <a:lstStyle/>
          <a:p>
            <a:pPr marL="533400" indent="-533400" eaLnBrk="1" hangingPunct="1"/>
            <a:r>
              <a:rPr lang="en-US" sz="3100" dirty="0" smtClean="0"/>
              <a:t>To override style inheritance, you need to specify alternate styles for the descendant elements of the parent</a:t>
            </a:r>
          </a:p>
          <a:p>
            <a:pPr marL="533400" indent="-533400" eaLnBrk="1" hangingPunct="1"/>
            <a:r>
              <a:rPr lang="en-US" sz="3100" dirty="0" smtClean="0"/>
              <a:t>Example:</a:t>
            </a:r>
            <a:br>
              <a:rPr lang="en-US" sz="3100" dirty="0" smtClean="0"/>
            </a:br>
            <a:r>
              <a:rPr lang="en-US" sz="2800" b="1"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body {color: blue}</a:t>
            </a:r>
          </a:p>
          <a:p>
            <a:pPr marL="533400" indent="-533400" eaLnBrk="1" hangingPunct="1">
              <a:buFont typeface="Arial" charset="0"/>
              <a:buNone/>
            </a:pPr>
            <a:r>
              <a:rPr lang="en-US" sz="2800" b="1" dirty="0" smtClean="0">
                <a:solidFill>
                  <a:srgbClr val="FF0000"/>
                </a:solidFill>
                <a:latin typeface="Courier New" pitchFamily="49" charset="0"/>
                <a:cs typeface="Courier New" pitchFamily="49" charset="0"/>
              </a:rPr>
              <a:t>			p {color: red}</a:t>
            </a:r>
          </a:p>
          <a:p>
            <a:pPr marL="533400" indent="-533400" eaLnBrk="1" hangingPunct="1">
              <a:buFont typeface="Arial" charset="0"/>
              <a:buNone/>
            </a:pPr>
            <a:endParaRPr lang="en-US" sz="2800" b="1" dirty="0" smtClean="0">
              <a:latin typeface="Courier New" pitchFamily="49" charset="0"/>
              <a:cs typeface="Courier New" pitchFamily="49" charset="0"/>
            </a:endParaRPr>
          </a:p>
          <a:p>
            <a:pPr marL="533400" indent="-533400" eaLnBrk="1" hangingPunct="1">
              <a:buNone/>
            </a:pPr>
            <a:r>
              <a:rPr lang="en-US" sz="3100" dirty="0" smtClean="0">
                <a:cs typeface="Courier New" pitchFamily="49" charset="0"/>
              </a:rPr>
              <a:t>	Here, every element in the page will be displayed in blue except paragraphs and elements nested within them; they will be displayed in red</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566631E-482B-4322-ADA2-94CF7AA572B1}"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dirty="0" smtClean="0"/>
              <a:t>Working with IDs: Recall…</a:t>
            </a:r>
          </a:p>
        </p:txBody>
      </p:sp>
      <p:sp>
        <p:nvSpPr>
          <p:cNvPr id="39938" name="Rectangle 3"/>
          <p:cNvSpPr>
            <a:spLocks noGrp="1" noChangeArrowheads="1"/>
          </p:cNvSpPr>
          <p:nvPr>
            <p:ph idx="4294967295"/>
          </p:nvPr>
        </p:nvSpPr>
        <p:spPr/>
        <p:txBody>
          <a:bodyPr/>
          <a:lstStyle/>
          <a:p>
            <a:pPr marL="533400" indent="-533400"/>
            <a:r>
              <a:rPr lang="en-US" dirty="0" smtClean="0"/>
              <a:t>We use an </a:t>
            </a:r>
            <a:r>
              <a:rPr lang="en-US" b="1" i="1" dirty="0" smtClean="0"/>
              <a:t>id</a:t>
            </a:r>
            <a:r>
              <a:rPr lang="en-US" dirty="0" smtClean="0"/>
              <a:t> to distinguish an element from the others in a document</a:t>
            </a:r>
          </a:p>
          <a:p>
            <a:pPr marL="533400" indent="-533400">
              <a:buFontTx/>
              <a:buNone/>
            </a:pPr>
            <a:r>
              <a:rPr lang="en-US" dirty="0" smtClean="0"/>
              <a:t>	 </a:t>
            </a:r>
          </a:p>
          <a:p>
            <a:pPr marL="533400" indent="-533400">
              <a:buFontTx/>
              <a:buNone/>
            </a:pPr>
            <a:r>
              <a:rPr lang="en-US" b="1" dirty="0" smtClean="0"/>
              <a:t>		</a:t>
            </a:r>
            <a:r>
              <a:rPr lang="en-US" b="1" dirty="0" smtClean="0">
                <a:solidFill>
                  <a:srgbClr val="FF0000"/>
                </a:solidFill>
              </a:rPr>
              <a:t>&lt;element id=“</a:t>
            </a:r>
            <a:r>
              <a:rPr lang="en-US" b="1" i="1" dirty="0" smtClean="0">
                <a:solidFill>
                  <a:srgbClr val="0000FF"/>
                </a:solidFill>
              </a:rPr>
              <a:t>id</a:t>
            </a:r>
            <a:r>
              <a:rPr lang="en-US" b="1" dirty="0" smtClean="0">
                <a:solidFill>
                  <a:srgbClr val="FF0000"/>
                </a:solidFill>
              </a:rPr>
              <a:t>”&gt; … &lt;/element&gt;</a:t>
            </a:r>
          </a:p>
          <a:p>
            <a:pPr marL="533400" indent="-533400">
              <a:buFontTx/>
              <a:buNone/>
            </a:pPr>
            <a:endParaRPr lang="en-US" b="1" dirty="0" smtClean="0"/>
          </a:p>
          <a:p>
            <a:pPr marL="533400" indent="-533400">
              <a:buFontTx/>
              <a:buNone/>
            </a:pPr>
            <a:r>
              <a:rPr lang="en-US" b="1" dirty="0" smtClean="0"/>
              <a:t>	</a:t>
            </a:r>
            <a:r>
              <a:rPr lang="en-US" dirty="0" smtClean="0"/>
              <a:t>where  </a:t>
            </a:r>
            <a:r>
              <a:rPr lang="en-US" b="1" i="1" dirty="0" smtClean="0">
                <a:solidFill>
                  <a:srgbClr val="0000FF"/>
                </a:solidFill>
              </a:rPr>
              <a:t>id</a:t>
            </a:r>
            <a:r>
              <a:rPr lang="en-US" i="1" dirty="0" smtClean="0"/>
              <a:t> </a:t>
            </a:r>
            <a:r>
              <a:rPr lang="en-US" dirty="0" smtClean="0"/>
              <a:t> is a name that identifies the element</a:t>
            </a: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566631E-482B-4322-ADA2-94CF7AA572B1}"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lstStyle/>
          <a:p>
            <a:pPr eaLnBrk="1" hangingPunct="1"/>
            <a:r>
              <a:rPr lang="en-US" smtClean="0"/>
              <a:t>Applying a Style to a Specific ID</a:t>
            </a:r>
          </a:p>
        </p:txBody>
      </p:sp>
      <p:sp>
        <p:nvSpPr>
          <p:cNvPr id="40962" name="Content Placeholder 2"/>
          <p:cNvSpPr>
            <a:spLocks noGrp="1"/>
          </p:cNvSpPr>
          <p:nvPr>
            <p:ph idx="4294967295"/>
          </p:nvPr>
        </p:nvSpPr>
        <p:spPr/>
        <p:txBody>
          <a:bodyPr>
            <a:normAutofit/>
          </a:bodyPr>
          <a:lstStyle/>
          <a:p>
            <a:pPr eaLnBrk="1" hangingPunct="1"/>
            <a:r>
              <a:rPr lang="en-US" dirty="0" smtClean="0"/>
              <a:t>If an element is used as a selector, the styles are applied to </a:t>
            </a:r>
            <a:r>
              <a:rPr lang="en-US" b="1" u="sng" dirty="0" smtClean="0"/>
              <a:t>all</a:t>
            </a:r>
            <a:r>
              <a:rPr lang="en-US" dirty="0" smtClean="0"/>
              <a:t> occurrences of the element in the document </a:t>
            </a:r>
          </a:p>
          <a:p>
            <a:pPr eaLnBrk="1" hangingPunct="1">
              <a:buNone/>
            </a:pPr>
            <a:endParaRPr lang="en-US" dirty="0" smtClean="0"/>
          </a:p>
          <a:p>
            <a:pPr eaLnBrk="1" hangingPunct="1"/>
            <a:r>
              <a:rPr lang="en-US" dirty="0" smtClean="0"/>
              <a:t>Combined with style sheets, identities can be used to apply a specific set of styles to a particular occurrence of an element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lstStyle/>
          <a:p>
            <a:pPr eaLnBrk="1" hangingPunct="1"/>
            <a:r>
              <a:rPr lang="en-US" smtClean="0"/>
              <a:t>Applying a Style to a Specific ID</a:t>
            </a:r>
          </a:p>
        </p:txBody>
      </p:sp>
      <p:sp>
        <p:nvSpPr>
          <p:cNvPr id="40962" name="Content Placeholder 2"/>
          <p:cNvSpPr>
            <a:spLocks noGrp="1"/>
          </p:cNvSpPr>
          <p:nvPr>
            <p:ph idx="4294967295"/>
          </p:nvPr>
        </p:nvSpPr>
        <p:spPr/>
        <p:txBody>
          <a:bodyPr>
            <a:normAutofit/>
          </a:bodyPr>
          <a:lstStyle/>
          <a:p>
            <a:pPr eaLnBrk="1" hangingPunct="1">
              <a:spcBef>
                <a:spcPts val="3000"/>
              </a:spcBef>
            </a:pPr>
            <a:r>
              <a:rPr lang="en-US" dirty="0" smtClean="0"/>
              <a:t>To apply a style to an element marked with a specific </a:t>
            </a:r>
            <a:r>
              <a:rPr lang="en-US" b="1" u="sng" dirty="0" smtClean="0"/>
              <a:t>id</a:t>
            </a:r>
            <a:r>
              <a:rPr lang="en-US" dirty="0" smtClean="0"/>
              <a:t> value, use the declaration</a:t>
            </a:r>
          </a:p>
          <a:p>
            <a:pPr eaLnBrk="1" hangingPunct="1"/>
            <a:endParaRPr lang="en-US" dirty="0" smtClean="0"/>
          </a:p>
          <a:p>
            <a:pPr eaLnBrk="1" hangingPunct="1">
              <a:buFont typeface="Arial" charset="0"/>
              <a:buNone/>
            </a:pPr>
            <a:r>
              <a:rPr lang="en-US" dirty="0" smtClean="0"/>
              <a:t>				</a:t>
            </a:r>
            <a:r>
              <a:rPr lang="en-US" b="1" dirty="0" smtClean="0">
                <a:solidFill>
                  <a:srgbClr val="FF0000"/>
                </a:solidFill>
                <a:latin typeface="Courier New" pitchFamily="49" charset="0"/>
                <a:cs typeface="Courier New" pitchFamily="49" charset="0"/>
              </a:rPr>
              <a:t>#id {</a:t>
            </a:r>
            <a:r>
              <a:rPr lang="en-US" b="1" i="1" dirty="0" smtClean="0">
                <a:solidFill>
                  <a:srgbClr val="FF0000"/>
                </a:solidFill>
                <a:latin typeface="Courier New" pitchFamily="49" charset="0"/>
                <a:cs typeface="Courier New" pitchFamily="49" charset="0"/>
              </a:rPr>
              <a:t>style rule</a:t>
            </a:r>
            <a:r>
              <a:rPr lang="en-US" b="1" dirty="0" smtClean="0">
                <a:solidFill>
                  <a:srgbClr val="FF0000"/>
                </a:solidFill>
                <a:latin typeface="Courier New" pitchFamily="49" charset="0"/>
                <a:cs typeface="Courier New" pitchFamily="49" charset="0"/>
              </a:rPr>
              <a:t>}</a:t>
            </a:r>
          </a:p>
          <a:p>
            <a:pPr eaLnBrk="1" hangingPunct="1">
              <a:buFont typeface="Arial" charset="0"/>
              <a:buNone/>
            </a:pPr>
            <a:endParaRPr lang="en-US" b="1" dirty="0" smtClean="0">
              <a:latin typeface="Courier New" pitchFamily="49" charset="0"/>
              <a:cs typeface="Courier New" pitchFamily="49" charset="0"/>
            </a:endParaRPr>
          </a:p>
          <a:p>
            <a:pPr eaLnBrk="1" hangingPunct="1">
              <a:buFont typeface="Arial" charset="0"/>
              <a:buNone/>
            </a:pPr>
            <a:r>
              <a:rPr lang="en-US" dirty="0" smtClean="0"/>
              <a:t>	where </a:t>
            </a:r>
            <a:r>
              <a:rPr lang="en-US" b="1" dirty="0" smtClean="0">
                <a:solidFill>
                  <a:srgbClr val="FF0000"/>
                </a:solidFill>
              </a:rPr>
              <a:t>id</a:t>
            </a:r>
            <a:r>
              <a:rPr lang="en-US" dirty="0" smtClean="0"/>
              <a:t> is the value of the element’s </a:t>
            </a:r>
            <a:r>
              <a:rPr lang="en-US" b="1" u="sng" dirty="0" smtClean="0"/>
              <a:t>id</a:t>
            </a:r>
            <a:r>
              <a:rPr lang="en-US" dirty="0" smtClean="0"/>
              <a:t> attribute and </a:t>
            </a:r>
            <a:r>
              <a:rPr lang="en-US" i="1" dirty="0" smtClean="0">
                <a:solidFill>
                  <a:srgbClr val="FF0000"/>
                </a:solidFill>
              </a:rPr>
              <a:t>style rule </a:t>
            </a:r>
            <a:r>
              <a:rPr lang="en-US" dirty="0" smtClean="0"/>
              <a:t>stands for the styles to be applied to that specific element</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pPr eaLnBrk="1" hangingPunct="1"/>
            <a:r>
              <a:rPr lang="en-US" dirty="0" smtClean="0"/>
              <a:t>Working with </a:t>
            </a:r>
            <a:r>
              <a:rPr lang="en-US" dirty="0" err="1" smtClean="0"/>
              <a:t>CLASSes</a:t>
            </a:r>
            <a:endParaRPr lang="en-US" dirty="0" smtClean="0"/>
          </a:p>
        </p:txBody>
      </p:sp>
      <p:sp>
        <p:nvSpPr>
          <p:cNvPr id="39938" name="Rectangle 3"/>
          <p:cNvSpPr>
            <a:spLocks noGrp="1" noChangeArrowheads="1"/>
          </p:cNvSpPr>
          <p:nvPr>
            <p:ph idx="4294967295"/>
          </p:nvPr>
        </p:nvSpPr>
        <p:spPr/>
        <p:txBody>
          <a:bodyPr/>
          <a:lstStyle/>
          <a:p>
            <a:pPr marL="533400" indent="-533400"/>
            <a:r>
              <a:rPr lang="en-US" dirty="0" smtClean="0"/>
              <a:t>Ids must be unique. Problem!</a:t>
            </a:r>
          </a:p>
          <a:p>
            <a:pPr marL="533400" indent="-533400">
              <a:spcBef>
                <a:spcPts val="3000"/>
              </a:spcBef>
            </a:pPr>
            <a:r>
              <a:rPr lang="en-US" dirty="0" smtClean="0"/>
              <a:t>You can mark a group of elements with a common identifier using the class attribute.</a:t>
            </a:r>
            <a:br>
              <a:rPr lang="en-US" dirty="0" smtClean="0"/>
            </a:br>
            <a:endParaRPr lang="en-US" dirty="0" smtClean="0"/>
          </a:p>
          <a:p>
            <a:pPr marL="914400" lvl="1" indent="-457200">
              <a:buFontTx/>
              <a:buNone/>
            </a:pPr>
            <a:r>
              <a:rPr lang="en-US" sz="2000" b="1" dirty="0" smtClean="0">
                <a:latin typeface="Courier New" pitchFamily="49" charset="0"/>
              </a:rPr>
              <a:t>	</a:t>
            </a:r>
            <a:r>
              <a:rPr lang="en-US" sz="2000" b="1" dirty="0" smtClean="0">
                <a:solidFill>
                  <a:srgbClr val="FF0000"/>
                </a:solidFill>
                <a:latin typeface="Courier New" pitchFamily="49" charset="0"/>
              </a:rPr>
              <a:t>&lt;element class=“</a:t>
            </a:r>
            <a:r>
              <a:rPr lang="en-US" sz="2000" b="1" i="1" dirty="0" smtClean="0">
                <a:solidFill>
                  <a:srgbClr val="0000FF"/>
                </a:solidFill>
                <a:latin typeface="Courier New" pitchFamily="49" charset="0"/>
              </a:rPr>
              <a:t>class</a:t>
            </a:r>
            <a:r>
              <a:rPr lang="en-US" sz="2000" b="1" dirty="0" smtClean="0">
                <a:solidFill>
                  <a:srgbClr val="FF0000"/>
                </a:solidFill>
                <a:latin typeface="Courier New" pitchFamily="49" charset="0"/>
              </a:rPr>
              <a:t>”&gt; … &lt;/element&gt;</a:t>
            </a:r>
          </a:p>
          <a:p>
            <a:pPr marL="914400" lvl="1" indent="-457200">
              <a:buFontTx/>
              <a:buNone/>
            </a:pPr>
            <a:endParaRPr lang="en-US" sz="2000" b="1" dirty="0" smtClean="0">
              <a:latin typeface="Courier New" pitchFamily="49" charset="0"/>
            </a:endParaRPr>
          </a:p>
          <a:p>
            <a:pPr marL="914400" lvl="1" indent="-457200">
              <a:buFontTx/>
              <a:buNone/>
            </a:pPr>
            <a:r>
              <a:rPr lang="en-US" dirty="0" smtClean="0"/>
              <a:t>where </a:t>
            </a:r>
            <a:r>
              <a:rPr lang="en-US" b="1" i="1" dirty="0" smtClean="0">
                <a:solidFill>
                  <a:srgbClr val="0000FF"/>
                </a:solidFill>
              </a:rPr>
              <a:t>class</a:t>
            </a:r>
            <a:r>
              <a:rPr lang="en-US" dirty="0" smtClean="0"/>
              <a:t> is a name that identifies the group to which the element belongs</a:t>
            </a:r>
            <a:endParaRPr lang="en-US" dirty="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566631E-482B-4322-ADA2-94CF7AA572B1}"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lstStyle/>
          <a:p>
            <a:pPr eaLnBrk="1" hangingPunct="1"/>
            <a:r>
              <a:rPr lang="en-US" dirty="0" smtClean="0"/>
              <a:t>Applying a Style to a CLASS</a:t>
            </a:r>
          </a:p>
        </p:txBody>
      </p:sp>
      <p:sp>
        <p:nvSpPr>
          <p:cNvPr id="40962" name="Content Placeholder 2"/>
          <p:cNvSpPr>
            <a:spLocks noGrp="1"/>
          </p:cNvSpPr>
          <p:nvPr>
            <p:ph idx="4294967295"/>
          </p:nvPr>
        </p:nvSpPr>
        <p:spPr/>
        <p:txBody>
          <a:bodyPr>
            <a:normAutofit fontScale="92500" lnSpcReduction="10000"/>
          </a:bodyPr>
          <a:lstStyle/>
          <a:p>
            <a:r>
              <a:rPr lang="en-US" dirty="0" smtClean="0"/>
              <a:t>Combined with style sheets, classes can be used to apply a common set of styles to every element in a group</a:t>
            </a:r>
          </a:p>
          <a:p>
            <a:pPr>
              <a:spcBef>
                <a:spcPts val="3000"/>
              </a:spcBef>
            </a:pPr>
            <a:r>
              <a:rPr lang="en-US" dirty="0" smtClean="0"/>
              <a:t>The syntax of the class selector is</a:t>
            </a:r>
          </a:p>
          <a:p>
            <a:pPr>
              <a:buFontTx/>
              <a:buNone/>
            </a:pPr>
            <a:endParaRPr lang="en-US" dirty="0" smtClean="0"/>
          </a:p>
          <a:p>
            <a:pPr>
              <a:buFontTx/>
              <a:buNone/>
            </a:pPr>
            <a:r>
              <a:rPr lang="en-US" dirty="0" smtClean="0"/>
              <a:t>				</a:t>
            </a:r>
            <a:r>
              <a:rPr lang="en-US" sz="4400" b="1" dirty="0" smtClean="0">
                <a:solidFill>
                  <a:srgbClr val="FF0000"/>
                </a:solidFill>
              </a:rPr>
              <a:t>.</a:t>
            </a:r>
            <a:r>
              <a:rPr lang="en-US" sz="4000" b="1" i="1" dirty="0" smtClean="0">
                <a:solidFill>
                  <a:srgbClr val="0000FF"/>
                </a:solidFill>
              </a:rPr>
              <a:t>class</a:t>
            </a:r>
            <a:r>
              <a:rPr lang="en-US" sz="4000" b="1" dirty="0" smtClean="0">
                <a:solidFill>
                  <a:srgbClr val="FF0000"/>
                </a:solidFill>
              </a:rPr>
              <a:t> { </a:t>
            </a:r>
            <a:r>
              <a:rPr lang="en-US" sz="4000" b="1" i="1" dirty="0" smtClean="0">
                <a:solidFill>
                  <a:srgbClr val="FF0000"/>
                </a:solidFill>
              </a:rPr>
              <a:t>styles</a:t>
            </a:r>
            <a:r>
              <a:rPr lang="en-US" sz="4000" b="1" dirty="0" smtClean="0">
                <a:solidFill>
                  <a:srgbClr val="FF0000"/>
                </a:solidFill>
              </a:rPr>
              <a:t> }</a:t>
            </a:r>
          </a:p>
          <a:p>
            <a:pPr>
              <a:buFontTx/>
              <a:buNone/>
            </a:pPr>
            <a:r>
              <a:rPr lang="en-US" sz="4000" dirty="0" smtClean="0"/>
              <a:t>	</a:t>
            </a:r>
          </a:p>
          <a:p>
            <a:pPr>
              <a:buFontTx/>
              <a:buNone/>
            </a:pPr>
            <a:r>
              <a:rPr lang="en-US" dirty="0" smtClean="0"/>
              <a:t>	where </a:t>
            </a:r>
            <a:r>
              <a:rPr lang="en-US" b="1" i="1" dirty="0" smtClean="0">
                <a:solidFill>
                  <a:srgbClr val="0000FF"/>
                </a:solidFill>
              </a:rPr>
              <a:t>class</a:t>
            </a:r>
            <a:r>
              <a:rPr lang="en-US" dirty="0" smtClean="0"/>
              <a:t> is the value of the class attribute for the group</a:t>
            </a:r>
            <a:endParaRPr lang="en-US" dirty="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normAutofit fontScale="90000"/>
          </a:bodyPr>
          <a:lstStyle/>
          <a:p>
            <a:pPr eaLnBrk="1" hangingPunct="1"/>
            <a:r>
              <a:rPr lang="en-US" dirty="0" smtClean="0"/>
              <a:t>Applying a Style to a CLASS: Example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37</a:t>
            </a:fld>
            <a:endParaRPr lang="en-US"/>
          </a:p>
        </p:txBody>
      </p:sp>
      <p:graphicFrame>
        <p:nvGraphicFramePr>
          <p:cNvPr id="4098" name="Object 2"/>
          <p:cNvGraphicFramePr>
            <a:graphicFrameLocks noChangeAspect="1"/>
          </p:cNvGraphicFramePr>
          <p:nvPr>
            <p:ph idx="4294967295"/>
          </p:nvPr>
        </p:nvGraphicFramePr>
        <p:xfrm>
          <a:off x="533400" y="2057400"/>
          <a:ext cx="7719210" cy="3581400"/>
        </p:xfrm>
        <a:graphic>
          <a:graphicData uri="http://schemas.openxmlformats.org/presentationml/2006/ole">
            <p:oleObj spid="_x0000_s4098" name="Image" r:id="rId3" imgW="3126990" imgH="1450482" progId="">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normAutofit fontScale="90000"/>
          </a:bodyPr>
          <a:lstStyle/>
          <a:p>
            <a:pPr eaLnBrk="1" hangingPunct="1"/>
            <a:r>
              <a:rPr lang="en-US" dirty="0" smtClean="0"/>
              <a:t>Applying a Style to a CLASS and an Element</a:t>
            </a:r>
          </a:p>
        </p:txBody>
      </p:sp>
      <p:sp>
        <p:nvSpPr>
          <p:cNvPr id="40962" name="Content Placeholder 2"/>
          <p:cNvSpPr>
            <a:spLocks noGrp="1"/>
          </p:cNvSpPr>
          <p:nvPr>
            <p:ph idx="4294967295"/>
          </p:nvPr>
        </p:nvSpPr>
        <p:spPr/>
        <p:txBody>
          <a:bodyPr>
            <a:normAutofit fontScale="70000" lnSpcReduction="20000"/>
          </a:bodyPr>
          <a:lstStyle/>
          <a:p>
            <a:pPr>
              <a:lnSpc>
                <a:spcPct val="120000"/>
              </a:lnSpc>
            </a:pPr>
            <a:r>
              <a:rPr lang="en-US" dirty="0" smtClean="0"/>
              <a:t>Classes can be applied to any element, not just those of the same type</a:t>
            </a:r>
          </a:p>
          <a:p>
            <a:pPr>
              <a:lnSpc>
                <a:spcPct val="120000"/>
              </a:lnSpc>
              <a:buFontTx/>
              <a:buNone/>
            </a:pPr>
            <a:r>
              <a:rPr lang="en-US" dirty="0" smtClean="0"/>
              <a:t>		&lt;H1 class=“title”&gt; … &lt;/H1&gt;</a:t>
            </a:r>
          </a:p>
          <a:p>
            <a:pPr>
              <a:lnSpc>
                <a:spcPct val="120000"/>
              </a:lnSpc>
              <a:buFontTx/>
              <a:buNone/>
            </a:pPr>
            <a:r>
              <a:rPr lang="en-US" dirty="0" smtClean="0"/>
              <a:t>		&lt;H2 class=“title”&gt; … &lt;/H2&gt;</a:t>
            </a:r>
          </a:p>
          <a:p>
            <a:pPr>
              <a:lnSpc>
                <a:spcPct val="120000"/>
              </a:lnSpc>
              <a:spcBef>
                <a:spcPts val="3000"/>
              </a:spcBef>
            </a:pPr>
            <a:r>
              <a:rPr lang="en-US" dirty="0" smtClean="0"/>
              <a:t>If you want to apply a style to a class of elements of a particular type, include the name of the element along with the class value:</a:t>
            </a:r>
          </a:p>
          <a:p>
            <a:pPr>
              <a:buFontTx/>
              <a:buNone/>
            </a:pPr>
            <a:endParaRPr lang="en-US" dirty="0" smtClean="0"/>
          </a:p>
          <a:p>
            <a:pPr>
              <a:buFontTx/>
              <a:buNone/>
            </a:pPr>
            <a:r>
              <a:rPr lang="en-US" dirty="0" smtClean="0"/>
              <a:t>				</a:t>
            </a:r>
            <a:r>
              <a:rPr lang="en-US" b="1" dirty="0" err="1" smtClean="0">
                <a:solidFill>
                  <a:srgbClr val="FF0000"/>
                </a:solidFill>
              </a:rPr>
              <a:t>element</a:t>
            </a:r>
            <a:r>
              <a:rPr lang="en-US" sz="4400" b="1" dirty="0" err="1" smtClean="0">
                <a:solidFill>
                  <a:srgbClr val="FF0000"/>
                </a:solidFill>
              </a:rPr>
              <a:t>.</a:t>
            </a:r>
            <a:r>
              <a:rPr lang="en-US" sz="4000" b="1" i="1" dirty="0" err="1" smtClean="0">
                <a:solidFill>
                  <a:srgbClr val="0000FF"/>
                </a:solidFill>
              </a:rPr>
              <a:t>class</a:t>
            </a:r>
            <a:r>
              <a:rPr lang="en-US" sz="4000" b="1" dirty="0" smtClean="0">
                <a:solidFill>
                  <a:srgbClr val="FF0000"/>
                </a:solidFill>
              </a:rPr>
              <a:t> { </a:t>
            </a:r>
            <a:r>
              <a:rPr lang="en-US" sz="4000" b="1" i="1" dirty="0" smtClean="0">
                <a:solidFill>
                  <a:srgbClr val="FF0000"/>
                </a:solidFill>
              </a:rPr>
              <a:t>style rule(s)</a:t>
            </a:r>
            <a:r>
              <a:rPr lang="en-US" sz="4000" b="1" dirty="0" smtClean="0">
                <a:solidFill>
                  <a:srgbClr val="FF0000"/>
                </a:solidFill>
              </a:rPr>
              <a:t> }</a:t>
            </a:r>
          </a:p>
          <a:p>
            <a:pPr>
              <a:buFontTx/>
              <a:buNone/>
            </a:pPr>
            <a:r>
              <a:rPr lang="en-US" sz="4000" dirty="0" smtClean="0"/>
              <a:t>	</a:t>
            </a:r>
          </a:p>
          <a:p>
            <a:pPr>
              <a:buFontTx/>
              <a:buNone/>
            </a:pPr>
            <a:r>
              <a:rPr lang="en-US" dirty="0" smtClean="0"/>
              <a:t>	where </a:t>
            </a:r>
            <a:r>
              <a:rPr lang="en-US" b="1" i="1" dirty="0" smtClean="0">
                <a:solidFill>
                  <a:srgbClr val="0000FF"/>
                </a:solidFill>
              </a:rPr>
              <a:t>class</a:t>
            </a:r>
            <a:r>
              <a:rPr lang="en-US" dirty="0" smtClean="0"/>
              <a:t> is the value of the class attribute for the group</a:t>
            </a:r>
            <a:endParaRPr lang="en-US" dirty="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idx="4294967295"/>
          </p:nvPr>
        </p:nvSpPr>
        <p:spPr/>
        <p:txBody>
          <a:bodyPr>
            <a:normAutofit fontScale="90000"/>
          </a:bodyPr>
          <a:lstStyle/>
          <a:p>
            <a:pPr eaLnBrk="1" hangingPunct="1"/>
            <a:r>
              <a:rPr lang="en-US" dirty="0" smtClean="0"/>
              <a:t>Applying a Style to a CLASS and an Element: Example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C6C18E7-8DB0-4FF1-812D-31E366A53C24}" type="slidenum">
              <a:rPr lang="en-US"/>
              <a:pPr>
                <a:defRPr/>
              </a:pPr>
              <a:t>39</a:t>
            </a:fld>
            <a:endParaRPr lang="en-US"/>
          </a:p>
        </p:txBody>
      </p:sp>
      <p:graphicFrame>
        <p:nvGraphicFramePr>
          <p:cNvPr id="5123" name="Object 3"/>
          <p:cNvGraphicFramePr>
            <a:graphicFrameLocks noChangeAspect="1"/>
          </p:cNvGraphicFramePr>
          <p:nvPr/>
        </p:nvGraphicFramePr>
        <p:xfrm>
          <a:off x="457200" y="2590800"/>
          <a:ext cx="7721479" cy="2106315"/>
        </p:xfrm>
        <a:graphic>
          <a:graphicData uri="http://schemas.openxmlformats.org/presentationml/2006/ole">
            <p:oleObj spid="_x0000_s5123" name="Image" r:id="rId3" imgW="3998645" imgH="1090724" progId="">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pPr eaLnBrk="1" hangingPunct="1"/>
            <a:r>
              <a:rPr lang="en-US" smtClean="0"/>
              <a:t>Applying a Style Sheet</a:t>
            </a:r>
          </a:p>
        </p:txBody>
      </p:sp>
      <p:sp>
        <p:nvSpPr>
          <p:cNvPr id="33794" name="Rectangle 3"/>
          <p:cNvSpPr>
            <a:spLocks noGrp="1" noChangeArrowheads="1"/>
          </p:cNvSpPr>
          <p:nvPr>
            <p:ph idx="4294967295"/>
          </p:nvPr>
        </p:nvSpPr>
        <p:spPr/>
        <p:txBody>
          <a:bodyPr/>
          <a:lstStyle/>
          <a:p>
            <a:pPr eaLnBrk="1" hangingPunct="1"/>
            <a:r>
              <a:rPr lang="en-US" smtClean="0"/>
              <a:t>Three ways to apply a style to an HTML or XHTML document:</a:t>
            </a:r>
          </a:p>
          <a:p>
            <a:pPr lvl="1" eaLnBrk="1" hangingPunct="1"/>
            <a:r>
              <a:rPr lang="en-US" b="1" smtClean="0"/>
              <a:t>Inline Styles</a:t>
            </a:r>
            <a:endParaRPr lang="en-US" smtClean="0"/>
          </a:p>
          <a:p>
            <a:pPr lvl="1" eaLnBrk="1" hangingPunct="1"/>
            <a:r>
              <a:rPr lang="en-US" b="1" smtClean="0"/>
              <a:t>Embedded Style Sheet</a:t>
            </a:r>
          </a:p>
          <a:p>
            <a:pPr lvl="1" eaLnBrk="1" hangingPunct="1"/>
            <a:r>
              <a:rPr lang="en-US" b="1" smtClean="0"/>
              <a:t>External Style Sheet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D53A396-F396-4B68-B167-A058F17FB413}"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normAutofit fontScale="90000"/>
          </a:bodyPr>
          <a:lstStyle/>
          <a:p>
            <a:pPr eaLnBrk="1" hangingPunct="1"/>
            <a:r>
              <a:rPr lang="en-US" dirty="0" smtClean="0"/>
              <a:t>Working with Color in HTML and CSS</a:t>
            </a:r>
          </a:p>
        </p:txBody>
      </p:sp>
      <p:sp>
        <p:nvSpPr>
          <p:cNvPr id="43010" name="Rectangle 3"/>
          <p:cNvSpPr>
            <a:spLocks noGrp="1" noChangeArrowheads="1"/>
          </p:cNvSpPr>
          <p:nvPr>
            <p:ph sz="half" idx="1"/>
          </p:nvPr>
        </p:nvSpPr>
        <p:spPr/>
        <p:txBody>
          <a:bodyPr>
            <a:normAutofit fontScale="70000" lnSpcReduction="20000"/>
          </a:bodyPr>
          <a:lstStyle/>
          <a:p>
            <a:pPr eaLnBrk="1" hangingPunct="1">
              <a:spcBef>
                <a:spcPts val="3600"/>
              </a:spcBef>
            </a:pPr>
            <a:r>
              <a:rPr lang="en-US" dirty="0" smtClean="0"/>
              <a:t>HTML is a text-based language, requiring you to define your colors in textual terms</a:t>
            </a:r>
          </a:p>
          <a:p>
            <a:pPr eaLnBrk="1" hangingPunct="1">
              <a:spcBef>
                <a:spcPts val="3600"/>
              </a:spcBef>
            </a:pPr>
            <a:r>
              <a:rPr lang="en-US" dirty="0" smtClean="0"/>
              <a:t>Any color can be thought of as a combination of three primary colors: </a:t>
            </a:r>
            <a:r>
              <a:rPr lang="en-US" b="1" dirty="0" smtClean="0"/>
              <a:t>red</a:t>
            </a:r>
            <a:r>
              <a:rPr lang="en-US" dirty="0" smtClean="0"/>
              <a:t>, </a:t>
            </a:r>
            <a:r>
              <a:rPr lang="en-US" b="1" dirty="0" smtClean="0"/>
              <a:t>green</a:t>
            </a:r>
            <a:r>
              <a:rPr lang="en-US" dirty="0" smtClean="0"/>
              <a:t>, and </a:t>
            </a:r>
            <a:r>
              <a:rPr lang="en-US" b="1" dirty="0" smtClean="0"/>
              <a:t>blue</a:t>
            </a:r>
            <a:endParaRPr lang="en-US" dirty="0" smtClean="0"/>
          </a:p>
          <a:p>
            <a:pPr eaLnBrk="1" hangingPunct="1">
              <a:spcBef>
                <a:spcPts val="3600"/>
              </a:spcBef>
            </a:pPr>
            <a:r>
              <a:rPr lang="en-US" dirty="0" smtClean="0"/>
              <a:t>By varying the intensity of each primary color, you can create almost any color and any shade of color</a:t>
            </a:r>
          </a:p>
          <a:p>
            <a:pPr eaLnBrk="1" hangingPunct="1">
              <a:spcBef>
                <a:spcPts val="3600"/>
              </a:spcBef>
            </a:pPr>
            <a:r>
              <a:rPr lang="en-US" dirty="0" smtClean="0"/>
              <a:t>This principle allows a computer monitor to combine pixels of </a:t>
            </a:r>
            <a:r>
              <a:rPr lang="en-US" b="1" dirty="0" smtClean="0">
                <a:solidFill>
                  <a:srgbClr val="FF0000"/>
                </a:solidFill>
              </a:rPr>
              <a:t>red</a:t>
            </a:r>
            <a:r>
              <a:rPr lang="en-US" dirty="0" smtClean="0"/>
              <a:t>, </a:t>
            </a:r>
            <a:r>
              <a:rPr lang="en-US" b="1" dirty="0" smtClean="0">
                <a:solidFill>
                  <a:srgbClr val="009900"/>
                </a:solidFill>
              </a:rPr>
              <a:t>green</a:t>
            </a:r>
            <a:r>
              <a:rPr lang="en-US" dirty="0" smtClean="0"/>
              <a:t>, and </a:t>
            </a:r>
            <a:r>
              <a:rPr lang="en-US" b="1" dirty="0" smtClean="0">
                <a:solidFill>
                  <a:srgbClr val="0000FF"/>
                </a:solidFill>
              </a:rPr>
              <a:t>blue</a:t>
            </a:r>
            <a:r>
              <a:rPr lang="en-US" dirty="0" smtClean="0"/>
              <a:t> to create the array of colors you see to the right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318AFE69-41C2-4E30-9D6A-037E7691D143}" type="slidenum">
              <a:rPr lang="en-US"/>
              <a:pPr>
                <a:defRPr/>
              </a:pPr>
              <a:t>40</a:t>
            </a:fld>
            <a:endParaRPr lang="en-US"/>
          </a:p>
        </p:txBody>
      </p:sp>
      <p:pic>
        <p:nvPicPr>
          <p:cNvPr id="8" name="Picture 3"/>
          <p:cNvPicPr>
            <a:picLocks noGrp="1" noChangeAspect="1" noChangeArrowheads="1"/>
          </p:cNvPicPr>
          <p:nvPr>
            <p:ph sz="half" idx="2"/>
          </p:nvPr>
        </p:nvPicPr>
        <p:blipFill>
          <a:blip r:embed="rId2"/>
          <a:srcRect/>
          <a:stretch>
            <a:fillRect/>
          </a:stretch>
        </p:blipFill>
        <p:spPr>
          <a:xfrm>
            <a:off x="4419600" y="1728735"/>
            <a:ext cx="4267200" cy="3887893"/>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sp>
        <p:nvSpPr>
          <p:cNvPr id="45058" name="Rectangle 3"/>
          <p:cNvSpPr>
            <a:spLocks noGrp="1" noChangeArrowheads="1"/>
          </p:cNvSpPr>
          <p:nvPr>
            <p:ph idx="4294967295"/>
          </p:nvPr>
        </p:nvSpPr>
        <p:spPr/>
        <p:txBody>
          <a:bodyPr>
            <a:normAutofit/>
          </a:bodyPr>
          <a:lstStyle/>
          <a:p>
            <a:pPr eaLnBrk="1" hangingPunct="1">
              <a:spcBef>
                <a:spcPts val="3600"/>
              </a:spcBef>
            </a:pPr>
            <a:r>
              <a:rPr lang="en-US" sz="2800" dirty="0" smtClean="0"/>
              <a:t>The intensity of each of the three colors (red, green, blue) is assigned a number from 0 (absence of color, hex 00) to 255 (highest intensity, hex FF)</a:t>
            </a:r>
          </a:p>
          <a:p>
            <a:pPr eaLnBrk="1" hangingPunct="1">
              <a:spcBef>
                <a:spcPts val="3600"/>
              </a:spcBef>
            </a:pPr>
            <a:r>
              <a:rPr lang="en-US" sz="2800" dirty="0" smtClean="0"/>
              <a:t>In this way, 256 × 256 × 256, or more than 16.7 million, distinct colors can be defined</a:t>
            </a:r>
          </a:p>
          <a:p>
            <a:pPr eaLnBrk="1" hangingPunct="1">
              <a:spcBef>
                <a:spcPts val="3600"/>
              </a:spcBef>
            </a:pPr>
            <a:r>
              <a:rPr lang="en-US" sz="2800" dirty="0" smtClean="0"/>
              <a:t>Each color is represented by a triplet of numbers, called an </a:t>
            </a:r>
            <a:r>
              <a:rPr lang="en-US" sz="2800" b="1" dirty="0" smtClean="0"/>
              <a:t>RGB triplet</a:t>
            </a:r>
            <a:r>
              <a:rPr lang="en-US" sz="2800" dirty="0" smtClean="0"/>
              <a:t>, based on the strength of its </a:t>
            </a:r>
            <a:r>
              <a:rPr lang="en-US" sz="2800" b="1" dirty="0" smtClean="0"/>
              <a:t>R</a:t>
            </a:r>
            <a:r>
              <a:rPr lang="en-US" sz="2800" dirty="0" smtClean="0"/>
              <a:t>ed, </a:t>
            </a:r>
            <a:r>
              <a:rPr lang="en-US" sz="2800" b="1" dirty="0" smtClean="0"/>
              <a:t>G</a:t>
            </a:r>
            <a:r>
              <a:rPr lang="en-US" sz="2800" dirty="0" smtClean="0"/>
              <a:t>reen, and </a:t>
            </a:r>
            <a:r>
              <a:rPr lang="en-US" sz="2800" b="1" dirty="0" smtClean="0"/>
              <a:t>B</a:t>
            </a:r>
            <a:r>
              <a:rPr lang="en-US" sz="2800" dirty="0" smtClean="0"/>
              <a:t>lue components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D9AECE8-5EF0-424F-A708-937975E2CE1C}" type="slidenum">
              <a:rPr lang="en-US"/>
              <a:pPr>
                <a:defRPr/>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sp>
        <p:nvSpPr>
          <p:cNvPr id="41986" name="Rectangle 3"/>
          <p:cNvSpPr>
            <a:spLocks noGrp="1" noChangeArrowheads="1"/>
          </p:cNvSpPr>
          <p:nvPr>
            <p:ph idx="4294967295"/>
          </p:nvPr>
        </p:nvSpPr>
        <p:spPr/>
        <p:txBody>
          <a:bodyPr>
            <a:normAutofit/>
          </a:bodyPr>
          <a:lstStyle/>
          <a:p>
            <a:pPr eaLnBrk="1" hangingPunct="1">
              <a:spcBef>
                <a:spcPts val="3600"/>
              </a:spcBef>
            </a:pPr>
            <a:r>
              <a:rPr lang="en-US" dirty="0" smtClean="0"/>
              <a:t>HTML identifies a color in one of two ways:</a:t>
            </a:r>
          </a:p>
          <a:p>
            <a:pPr lvl="1" eaLnBrk="1" hangingPunct="1">
              <a:spcBef>
                <a:spcPts val="600"/>
              </a:spcBef>
            </a:pPr>
            <a:r>
              <a:rPr lang="en-US" dirty="0" smtClean="0"/>
              <a:t>By the color name</a:t>
            </a:r>
          </a:p>
          <a:p>
            <a:pPr lvl="1" eaLnBrk="1" hangingPunct="1">
              <a:spcBef>
                <a:spcPts val="600"/>
              </a:spcBef>
            </a:pPr>
            <a:r>
              <a:rPr lang="en-US" dirty="0" smtClean="0"/>
              <a:t>By the color value</a:t>
            </a:r>
          </a:p>
          <a:p>
            <a:pPr lvl="1" eaLnBrk="1" hangingPunct="1">
              <a:spcBef>
                <a:spcPts val="600"/>
              </a:spcBef>
            </a:pPr>
            <a:r>
              <a:rPr lang="en-US" dirty="0" smtClean="0"/>
              <a:t>By the RGB triplet</a:t>
            </a:r>
          </a:p>
          <a:p>
            <a:pPr eaLnBrk="1" hangingPunct="1">
              <a:spcBef>
                <a:spcPts val="3600"/>
              </a:spcBef>
            </a:pPr>
            <a:r>
              <a:rPr lang="en-US" dirty="0" smtClean="0"/>
              <a:t>To have more control and more choices, specify colors using </a:t>
            </a:r>
            <a:r>
              <a:rPr lang="en-US" b="1" dirty="0" smtClean="0"/>
              <a:t>color values </a:t>
            </a:r>
            <a:r>
              <a:rPr lang="en-US" dirty="0" smtClean="0"/>
              <a:t>or </a:t>
            </a:r>
            <a:r>
              <a:rPr lang="en-US" b="1" dirty="0" smtClean="0"/>
              <a:t>RGB triplets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BF22105D-AC8C-437D-8834-F9EF1B982351}" type="slidenum">
              <a:rPr lang="en-US"/>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sp>
        <p:nvSpPr>
          <p:cNvPr id="46082" name="Rectangle 3"/>
          <p:cNvSpPr>
            <a:spLocks noGrp="1" noChangeArrowheads="1"/>
          </p:cNvSpPr>
          <p:nvPr>
            <p:ph idx="4294967295"/>
          </p:nvPr>
        </p:nvSpPr>
        <p:spPr/>
        <p:txBody>
          <a:bodyPr>
            <a:normAutofit fontScale="92500" lnSpcReduction="10000"/>
          </a:bodyPr>
          <a:lstStyle/>
          <a:p>
            <a:pPr eaLnBrk="1" hangingPunct="1">
              <a:spcBef>
                <a:spcPts val="3600"/>
              </a:spcBef>
            </a:pPr>
            <a:r>
              <a:rPr lang="en-US" dirty="0" smtClean="0"/>
              <a:t>A </a:t>
            </a:r>
            <a:r>
              <a:rPr lang="en-US" b="1" dirty="0" smtClean="0"/>
              <a:t>color value</a:t>
            </a:r>
            <a:r>
              <a:rPr lang="en-US" dirty="0" smtClean="0"/>
              <a:t> is a hexadecimal (hex) notation for the combination of Red, Green, and Blue color values (RGB). </a:t>
            </a:r>
          </a:p>
          <a:p>
            <a:pPr eaLnBrk="1" hangingPunct="1">
              <a:spcBef>
                <a:spcPts val="3600"/>
              </a:spcBef>
            </a:pPr>
            <a:r>
              <a:rPr lang="en-US" dirty="0" smtClean="0"/>
              <a:t>A </a:t>
            </a:r>
            <a:r>
              <a:rPr lang="en-US" b="1" dirty="0" smtClean="0"/>
              <a:t>hexadecimal</a:t>
            </a:r>
            <a:r>
              <a:rPr lang="en-US" dirty="0" smtClean="0"/>
              <a:t> is a number based on a base-16 numbering system rather than a base-10 numbering system that we use every day</a:t>
            </a:r>
          </a:p>
          <a:p>
            <a:pPr lvl="1" eaLnBrk="1" hangingPunct="1"/>
            <a:r>
              <a:rPr lang="en-US" dirty="0" smtClean="0"/>
              <a:t>Base 10 counting uses a combination of 10 characters (0 through 9) to represent numerical values</a:t>
            </a:r>
          </a:p>
          <a:p>
            <a:pPr lvl="1" eaLnBrk="1" hangingPunct="1"/>
            <a:r>
              <a:rPr lang="en-US" dirty="0" smtClean="0"/>
              <a:t>Hexadecimals include six extra characters: A (for 10), B (for 11), C (for 12), D (for 13), E (for 14), and F (for 15)</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E2C6B92-74E5-4D73-AECC-B7ECC0C63C28}" type="slidenum">
              <a:rPr lang="en-US"/>
              <a:pPr>
                <a:defRPr/>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sp>
        <p:nvSpPr>
          <p:cNvPr id="47106" name="Rectangle 3"/>
          <p:cNvSpPr>
            <a:spLocks noGrp="1" noChangeArrowheads="1"/>
          </p:cNvSpPr>
          <p:nvPr>
            <p:ph idx="4294967295"/>
          </p:nvPr>
        </p:nvSpPr>
        <p:spPr/>
        <p:txBody>
          <a:bodyPr>
            <a:normAutofit fontScale="92500"/>
          </a:bodyPr>
          <a:lstStyle/>
          <a:p>
            <a:pPr eaLnBrk="1" hangingPunct="1"/>
            <a:r>
              <a:rPr lang="en-US" sz="2800" dirty="0" smtClean="0"/>
              <a:t>To represent a number in hexadecimal terms, you convert the value to multiples of 16 plus a remainder.  For example:</a:t>
            </a:r>
          </a:p>
          <a:p>
            <a:pPr lvl="1" eaLnBrk="1" hangingPunct="1"/>
            <a:r>
              <a:rPr lang="en-US" sz="2400" dirty="0" smtClean="0"/>
              <a:t>21 is equal to (16 x 1) + 5, so its hexadecimal representation is 15</a:t>
            </a:r>
          </a:p>
          <a:p>
            <a:pPr lvl="1" eaLnBrk="1" hangingPunct="1"/>
            <a:r>
              <a:rPr lang="en-US" sz="2400" dirty="0" smtClean="0"/>
              <a:t>The number 255 is equal to (16 x 15) + 15, or FF in hexadecimal format (remember that F = 15 in hexadecimal)</a:t>
            </a:r>
          </a:p>
          <a:p>
            <a:pPr lvl="1" eaLnBrk="1" hangingPunct="1"/>
            <a:r>
              <a:rPr lang="en-US" sz="2400" dirty="0" smtClean="0"/>
              <a:t>In the case of the number 255, the first F represents the number of times 16 goes into 255 (which is 15), and the second F represents the remainder of 15</a:t>
            </a:r>
          </a:p>
          <a:p>
            <a:pPr eaLnBrk="1" hangingPunct="1">
              <a:spcBef>
                <a:spcPts val="3600"/>
              </a:spcBef>
            </a:pPr>
            <a:r>
              <a:rPr lang="en-US" sz="2800" dirty="0" smtClean="0"/>
              <a:t>Once you know the RGB triplet of a color, the color needs to be converted to the hexadecimal format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F858348-7694-4362-AC1D-A968F92D5BFF}" type="slidenum">
              <a:rPr lang="en-US"/>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sp>
        <p:nvSpPr>
          <p:cNvPr id="48130" name="Rectangle 3"/>
          <p:cNvSpPr>
            <a:spLocks noGrp="1" noChangeArrowheads="1"/>
          </p:cNvSpPr>
          <p:nvPr>
            <p:ph idx="4294967295"/>
          </p:nvPr>
        </p:nvSpPr>
        <p:spPr/>
        <p:txBody>
          <a:bodyPr/>
          <a:lstStyle/>
          <a:p>
            <a:pPr eaLnBrk="1" hangingPunct="1"/>
            <a:r>
              <a:rPr lang="en-US" dirty="0" smtClean="0"/>
              <a:t>Using the basic color names allows you to accurately display them across different browsers and operating systems</a:t>
            </a:r>
          </a:p>
          <a:p>
            <a:pPr eaLnBrk="1" hangingPunct="1">
              <a:spcBef>
                <a:spcPts val="3600"/>
              </a:spcBef>
            </a:pPr>
            <a:r>
              <a:rPr lang="en-US" dirty="0" smtClean="0"/>
              <a:t>The list of only 17 colors is limiting to Web designers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6285767-9A5F-45E2-927B-6AB5EFEA77AD}" type="slidenum">
              <a:rPr lang="en-US"/>
              <a:pPr>
                <a:defRPr/>
              </a:pPr>
              <a:t>45</a:t>
            </a:fld>
            <a:endParaRPr lang="en-US"/>
          </a:p>
        </p:txBody>
      </p:sp>
      <p:pic>
        <p:nvPicPr>
          <p:cNvPr id="48133" name="Picture 2"/>
          <p:cNvPicPr>
            <a:picLocks noChangeAspect="1" noChangeArrowheads="1"/>
          </p:cNvPicPr>
          <p:nvPr/>
        </p:nvPicPr>
        <p:blipFill>
          <a:blip r:embed="rId2"/>
          <a:srcRect/>
          <a:stretch>
            <a:fillRect/>
          </a:stretch>
        </p:blipFill>
        <p:spPr bwMode="auto">
          <a:xfrm>
            <a:off x="762000" y="4191000"/>
            <a:ext cx="7181850" cy="1943100"/>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normAutofit fontScale="90000"/>
          </a:bodyPr>
          <a:lstStyle/>
          <a:p>
            <a:pPr eaLnBrk="1" hangingPunct="1"/>
            <a:r>
              <a:rPr lang="en-US" dirty="0" smtClean="0"/>
              <a:t>Working with Color in HTML and CSS</a:t>
            </a:r>
          </a:p>
        </p:txBody>
      </p:sp>
      <p:pic>
        <p:nvPicPr>
          <p:cNvPr id="49154" name="Picture 3"/>
          <p:cNvPicPr>
            <a:picLocks noGrp="1" noChangeAspect="1" noChangeArrowheads="1"/>
          </p:cNvPicPr>
          <p:nvPr>
            <p:ph idx="4294967295"/>
          </p:nvPr>
        </p:nvPicPr>
        <p:blipFill>
          <a:blip r:embed="rId2"/>
          <a:srcRect/>
          <a:stretch>
            <a:fillRect/>
          </a:stretch>
        </p:blipFill>
        <p:spPr>
          <a:xfrm>
            <a:off x="1524000" y="2209800"/>
            <a:ext cx="5695950" cy="3429000"/>
          </a:xfrm>
        </p:spPr>
      </p:pic>
      <p:sp>
        <p:nvSpPr>
          <p:cNvPr id="6" name="Footer Placeholder 4"/>
          <p:cNvSpPr>
            <a:spLocks noGrp="1"/>
          </p:cNvSpPr>
          <p:nvPr>
            <p:ph type="ftr" sz="quarter" idx="10"/>
          </p:nvPr>
        </p:nvSpPr>
        <p:spPr/>
        <p:txBody>
          <a:bodyPr/>
          <a:lstStyle/>
          <a:p>
            <a:pPr>
              <a:defRPr/>
            </a:pPr>
            <a:r>
              <a:rPr lang="en-US"/>
              <a:t>New Perspectives on HTML and XHTML, Comprehensive</a:t>
            </a:r>
          </a:p>
        </p:txBody>
      </p:sp>
      <p:sp>
        <p:nvSpPr>
          <p:cNvPr id="7" name="Slide Number Placeholder 5"/>
          <p:cNvSpPr>
            <a:spLocks noGrp="1"/>
          </p:cNvSpPr>
          <p:nvPr>
            <p:ph type="sldNum" sz="quarter" idx="11"/>
          </p:nvPr>
        </p:nvSpPr>
        <p:spPr/>
        <p:txBody>
          <a:bodyPr/>
          <a:lstStyle/>
          <a:p>
            <a:pPr>
              <a:defRPr/>
            </a:pPr>
            <a:fld id="{23636169-26A0-4D86-BB58-7B31C92FAA9A}" type="slidenum">
              <a:rPr lang="en-US"/>
              <a:pPr>
                <a:defRPr/>
              </a:pPr>
              <a:t>46</a:t>
            </a:fld>
            <a:endParaRPr lang="en-US"/>
          </a:p>
        </p:txBody>
      </p:sp>
      <p:sp>
        <p:nvSpPr>
          <p:cNvPr id="49157" name="Text Box 4"/>
          <p:cNvSpPr txBox="1">
            <a:spLocks noChangeArrowheads="1"/>
          </p:cNvSpPr>
          <p:nvPr/>
        </p:nvSpPr>
        <p:spPr bwMode="auto">
          <a:xfrm>
            <a:off x="2057400" y="1600200"/>
            <a:ext cx="4438650" cy="300038"/>
          </a:xfrm>
          <a:prstGeom prst="rect">
            <a:avLst/>
          </a:prstGeom>
          <a:noFill/>
          <a:ln w="9525">
            <a:noFill/>
            <a:miter lim="800000"/>
            <a:headEnd/>
            <a:tailEnd/>
          </a:ln>
        </p:spPr>
        <p:txBody>
          <a:bodyPr/>
          <a:lstStyle/>
          <a:p>
            <a:pPr algn="ctr">
              <a:lnSpc>
                <a:spcPct val="90000"/>
              </a:lnSpc>
            </a:pPr>
            <a:r>
              <a:rPr lang="en-US" sz="1400">
                <a:latin typeface="Arial" charset="0"/>
              </a:rPr>
              <a:t>Partial list of extended color names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normAutofit fontScale="90000"/>
          </a:bodyPr>
          <a:lstStyle/>
          <a:p>
            <a:pPr eaLnBrk="1" hangingPunct="1"/>
            <a:r>
              <a:rPr lang="en-US" dirty="0" smtClean="0"/>
              <a:t>Defining Text and Background Colors</a:t>
            </a:r>
          </a:p>
        </p:txBody>
      </p:sp>
      <p:sp>
        <p:nvSpPr>
          <p:cNvPr id="50178" name="Rectangle 3"/>
          <p:cNvSpPr>
            <a:spLocks noGrp="1" noChangeArrowheads="1"/>
          </p:cNvSpPr>
          <p:nvPr>
            <p:ph idx="4294967295"/>
          </p:nvPr>
        </p:nvSpPr>
        <p:spPr/>
        <p:txBody>
          <a:bodyPr>
            <a:normAutofit fontScale="92500" lnSpcReduction="10000"/>
          </a:bodyPr>
          <a:lstStyle/>
          <a:p>
            <a:pPr eaLnBrk="1" hangingPunct="1"/>
            <a:r>
              <a:rPr lang="en-US" dirty="0" smtClean="0"/>
              <a:t>You can apply text and background colors to any page element</a:t>
            </a:r>
            <a:endParaRPr lang="en-US" b="1" i="1" dirty="0" smtClean="0">
              <a:latin typeface="Courier New" pitchFamily="49" charset="0"/>
            </a:endParaRPr>
          </a:p>
          <a:p>
            <a:pPr eaLnBrk="1" hangingPunct="1">
              <a:spcBef>
                <a:spcPts val="3600"/>
              </a:spcBef>
            </a:pPr>
            <a:r>
              <a:rPr lang="en-US" dirty="0" smtClean="0"/>
              <a:t>Background color declaration:</a:t>
            </a:r>
          </a:p>
          <a:p>
            <a:pPr lvl="1" eaLnBrk="1" hangingPunct="1">
              <a:buNone/>
            </a:pPr>
            <a:r>
              <a:rPr lang="en-US" b="1" dirty="0" smtClean="0">
                <a:latin typeface="Courier New" pitchFamily="49" charset="0"/>
              </a:rPr>
              <a:t>			</a:t>
            </a:r>
            <a:r>
              <a:rPr lang="en-US" b="1" dirty="0" smtClean="0">
                <a:solidFill>
                  <a:srgbClr val="FF0000"/>
                </a:solidFill>
              </a:rPr>
              <a:t>background-color: </a:t>
            </a:r>
            <a:r>
              <a:rPr lang="en-US" b="1" i="1" dirty="0" smtClean="0">
                <a:solidFill>
                  <a:srgbClr val="0000FF"/>
                </a:solidFill>
              </a:rPr>
              <a:t>color</a:t>
            </a:r>
          </a:p>
          <a:p>
            <a:pPr eaLnBrk="1" hangingPunct="1">
              <a:spcBef>
                <a:spcPts val="3600"/>
              </a:spcBef>
            </a:pPr>
            <a:r>
              <a:rPr lang="en-US" dirty="0" smtClean="0"/>
              <a:t>Text color declaration:</a:t>
            </a:r>
          </a:p>
          <a:p>
            <a:pPr lvl="1" eaLnBrk="1" hangingPunct="1">
              <a:buNone/>
            </a:pPr>
            <a:r>
              <a:rPr lang="en-US" b="1" dirty="0" smtClean="0">
                <a:latin typeface="Courier New" pitchFamily="49" charset="0"/>
              </a:rPr>
              <a:t>			</a:t>
            </a:r>
            <a:r>
              <a:rPr lang="en-US" b="1" dirty="0" smtClean="0">
                <a:solidFill>
                  <a:srgbClr val="FF0000"/>
                </a:solidFill>
              </a:rPr>
              <a:t>color: </a:t>
            </a:r>
            <a:r>
              <a:rPr lang="en-US" b="1" i="1" dirty="0" smtClean="0">
                <a:solidFill>
                  <a:srgbClr val="0000FF"/>
                </a:solidFill>
              </a:rPr>
              <a:t>color</a:t>
            </a:r>
          </a:p>
          <a:p>
            <a:pPr lvl="1" eaLnBrk="1" hangingPunct="1">
              <a:buFontTx/>
              <a:buNone/>
            </a:pPr>
            <a:endParaRPr lang="en-US" dirty="0" smtClean="0"/>
          </a:p>
          <a:p>
            <a:pPr lvl="1" eaLnBrk="1" hangingPunct="1">
              <a:buFontTx/>
              <a:buNone/>
            </a:pPr>
            <a:r>
              <a:rPr lang="en-US" dirty="0" smtClean="0"/>
              <a:t>where </a:t>
            </a:r>
            <a:r>
              <a:rPr lang="en-US" b="1" i="1" dirty="0" smtClean="0">
                <a:solidFill>
                  <a:srgbClr val="0000FF"/>
                </a:solidFill>
              </a:rPr>
              <a:t>color</a:t>
            </a:r>
            <a:r>
              <a:rPr lang="en-US" b="1" dirty="0" smtClean="0"/>
              <a:t> </a:t>
            </a:r>
            <a:r>
              <a:rPr lang="en-US" dirty="0" smtClean="0"/>
              <a:t>is either the RGB triplet for the color value or the color name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18EE9F35-C80D-4CDF-913E-90575F981637}" type="slidenum">
              <a:rPr lang="en-US"/>
              <a:pPr>
                <a:defRPr/>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Session </a:t>
            </a:r>
            <a:r>
              <a:rPr lang="en-US" dirty="0" smtClean="0"/>
              <a:t>3.1 </a:t>
            </a:r>
            <a:r>
              <a:rPr lang="en-US" dirty="0"/>
              <a:t>- 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lstStyle/>
          <a:p>
            <a:pPr eaLnBrk="1" hangingPunct="1"/>
            <a:r>
              <a:rPr lang="en-US" dirty="0" smtClean="0"/>
              <a:t>Explore CSS styles for fonts and text</a:t>
            </a:r>
          </a:p>
          <a:p>
            <a:pPr eaLnBrk="1" hangingPunct="1"/>
            <a:r>
              <a:rPr lang="en-US" dirty="0" smtClean="0"/>
              <a:t>Review and compare different image formats</a:t>
            </a:r>
          </a:p>
          <a:p>
            <a:pPr eaLnBrk="1" hangingPunct="1"/>
            <a:r>
              <a:rPr lang="en-US" dirty="0" smtClean="0"/>
              <a:t>Display an animated graphic</a:t>
            </a:r>
          </a:p>
          <a:p>
            <a:pPr eaLnBrk="1" hangingPunct="1"/>
            <a:r>
              <a:rPr lang="en-US" dirty="0" smtClean="0"/>
              <a:t>Apply a background image to an element</a:t>
            </a:r>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49</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pPr eaLnBrk="1" hangingPunct="1"/>
            <a:r>
              <a:rPr lang="en-US" smtClean="0"/>
              <a:t>Using Inline Styles</a:t>
            </a:r>
          </a:p>
        </p:txBody>
      </p:sp>
      <p:sp>
        <p:nvSpPr>
          <p:cNvPr id="34818" name="Rectangle 3"/>
          <p:cNvSpPr>
            <a:spLocks noGrp="1" noChangeArrowheads="1"/>
          </p:cNvSpPr>
          <p:nvPr>
            <p:ph idx="4294967295"/>
          </p:nvPr>
        </p:nvSpPr>
        <p:spPr/>
        <p:txBody>
          <a:bodyPr>
            <a:normAutofit/>
          </a:bodyPr>
          <a:lstStyle/>
          <a:p>
            <a:pPr eaLnBrk="1" hangingPunct="1"/>
            <a:r>
              <a:rPr lang="en-US" sz="3100" dirty="0" smtClean="0"/>
              <a:t>Inline styles are applied using the </a:t>
            </a:r>
            <a:r>
              <a:rPr lang="en-US" sz="3100" i="1" dirty="0" smtClean="0">
                <a:solidFill>
                  <a:srgbClr val="FF0000"/>
                </a:solidFill>
              </a:rPr>
              <a:t>style</a:t>
            </a:r>
            <a:r>
              <a:rPr lang="en-US" sz="3100" dirty="0" smtClean="0"/>
              <a:t> </a:t>
            </a:r>
            <a:r>
              <a:rPr lang="en-US" sz="3100" u="sng" dirty="0" smtClean="0"/>
              <a:t>attribute</a:t>
            </a:r>
            <a:r>
              <a:rPr lang="en-US" sz="3100" dirty="0" smtClean="0"/>
              <a:t> which is an attribute of all HTML elements:</a:t>
            </a:r>
          </a:p>
          <a:p>
            <a:pPr eaLnBrk="1" hangingPunct="1">
              <a:spcBef>
                <a:spcPts val="2400"/>
              </a:spcBef>
              <a:buFontTx/>
              <a:buNone/>
            </a:pPr>
            <a:r>
              <a:rPr lang="en-US" sz="2400" b="1" dirty="0" smtClean="0">
                <a:solidFill>
                  <a:srgbClr val="FF0000"/>
                </a:solidFill>
                <a:latin typeface="Courier New" pitchFamily="49" charset="0"/>
              </a:rPr>
              <a:t>		&lt;</a:t>
            </a:r>
            <a:r>
              <a:rPr lang="en-US" sz="2400" b="1" i="1" dirty="0" smtClean="0">
                <a:solidFill>
                  <a:srgbClr val="FF0000"/>
                </a:solidFill>
                <a:latin typeface="Courier New" pitchFamily="49" charset="0"/>
              </a:rPr>
              <a:t>element</a:t>
            </a:r>
            <a:r>
              <a:rPr lang="en-US" sz="2400" b="1" dirty="0" smtClean="0">
                <a:solidFill>
                  <a:srgbClr val="FF0000"/>
                </a:solidFill>
                <a:latin typeface="Courier New" pitchFamily="49" charset="0"/>
              </a:rPr>
              <a:t>  style	 =</a:t>
            </a:r>
            <a:r>
              <a:rPr lang="en-US" sz="2400" b="1" i="1" dirty="0" smtClean="0">
                <a:solidFill>
                  <a:srgbClr val="FF0000"/>
                </a:solidFill>
                <a:latin typeface="Courier New" pitchFamily="49" charset="0"/>
              </a:rPr>
              <a:t>  “style1: </a:t>
            </a:r>
            <a:r>
              <a:rPr lang="en-US" sz="2400" b="1" i="1" dirty="0" smtClean="0">
                <a:solidFill>
                  <a:srgbClr val="0000FF"/>
                </a:solidFill>
                <a:latin typeface="Courier New" pitchFamily="49" charset="0"/>
              </a:rPr>
              <a:t>value1</a:t>
            </a:r>
            <a:r>
              <a:rPr lang="en-US" sz="2400" b="1" i="1" dirty="0" smtClean="0">
                <a:solidFill>
                  <a:srgbClr val="FF0000"/>
                </a:solidFill>
                <a:latin typeface="Courier New" pitchFamily="49" charset="0"/>
              </a:rPr>
              <a:t>;</a:t>
            </a:r>
          </a:p>
          <a:p>
            <a:pPr eaLnBrk="1" hangingPunct="1">
              <a:buFontTx/>
              <a:buNone/>
            </a:pPr>
            <a:r>
              <a:rPr lang="en-US" sz="2400" b="1" i="1" dirty="0" smtClean="0">
                <a:solidFill>
                  <a:srgbClr val="FF0000"/>
                </a:solidFill>
                <a:latin typeface="Courier New" pitchFamily="49" charset="0"/>
              </a:rPr>
              <a:t>						style2: </a:t>
            </a:r>
            <a:r>
              <a:rPr lang="en-US" sz="2400" b="1" i="1" dirty="0" smtClean="0">
                <a:solidFill>
                  <a:srgbClr val="0000FF"/>
                </a:solidFill>
                <a:latin typeface="Courier New" pitchFamily="49" charset="0"/>
              </a:rPr>
              <a:t>value2</a:t>
            </a:r>
            <a:r>
              <a:rPr lang="en-US" sz="2400" b="1" i="1" dirty="0" smtClean="0">
                <a:solidFill>
                  <a:srgbClr val="FF0000"/>
                </a:solidFill>
                <a:latin typeface="Courier New" pitchFamily="49" charset="0"/>
              </a:rPr>
              <a:t>;</a:t>
            </a:r>
          </a:p>
          <a:p>
            <a:pPr eaLnBrk="1" hangingPunct="1">
              <a:buFontTx/>
              <a:buNone/>
            </a:pPr>
            <a:r>
              <a:rPr lang="en-US" sz="2400" b="1" i="1" dirty="0" smtClean="0">
                <a:solidFill>
                  <a:srgbClr val="FF0000"/>
                </a:solidFill>
                <a:latin typeface="Courier New" pitchFamily="49" charset="0"/>
              </a:rPr>
              <a:t>						style3: </a:t>
            </a:r>
            <a:r>
              <a:rPr lang="en-US" sz="2400" b="1" i="1" dirty="0" smtClean="0">
                <a:solidFill>
                  <a:srgbClr val="0000FF"/>
                </a:solidFill>
                <a:latin typeface="Courier New" pitchFamily="49" charset="0"/>
              </a:rPr>
              <a:t>value3</a:t>
            </a:r>
            <a:r>
              <a:rPr lang="en-US" sz="2400" b="1" i="1" dirty="0" smtClean="0">
                <a:solidFill>
                  <a:srgbClr val="FF0000"/>
                </a:solidFill>
                <a:latin typeface="Courier New" pitchFamily="49" charset="0"/>
              </a:rPr>
              <a:t>;</a:t>
            </a:r>
          </a:p>
          <a:p>
            <a:pPr eaLnBrk="1" hangingPunct="1">
              <a:buFontTx/>
              <a:buNone/>
            </a:pPr>
            <a:r>
              <a:rPr lang="en-US" sz="2400" b="1" i="1" dirty="0" smtClean="0">
                <a:solidFill>
                  <a:srgbClr val="FF0000"/>
                </a:solidFill>
                <a:latin typeface="Courier New" pitchFamily="49" charset="0"/>
              </a:rPr>
              <a:t>						</a:t>
            </a:r>
            <a:r>
              <a:rPr lang="en-US" sz="2400" b="1" dirty="0" smtClean="0">
                <a:solidFill>
                  <a:srgbClr val="FF0000"/>
                </a:solidFill>
                <a:latin typeface="Courier New" pitchFamily="49" charset="0"/>
              </a:rPr>
              <a:t>…”&gt;</a:t>
            </a:r>
          </a:p>
          <a:p>
            <a:pPr eaLnBrk="1" hangingPunct="1">
              <a:spcBef>
                <a:spcPts val="2400"/>
              </a:spcBef>
              <a:buNone/>
            </a:pPr>
            <a:r>
              <a:rPr lang="en-US" sz="2400" b="1" dirty="0" smtClean="0">
                <a:latin typeface="Courier New" pitchFamily="49" charset="0"/>
              </a:rPr>
              <a:t>	</a:t>
            </a:r>
            <a:r>
              <a:rPr lang="en-US" sz="3100" dirty="0" smtClean="0"/>
              <a:t>where </a:t>
            </a:r>
            <a:r>
              <a:rPr lang="en-US" sz="3100" i="1" dirty="0" smtClean="0">
                <a:solidFill>
                  <a:srgbClr val="FF0000"/>
                </a:solidFill>
              </a:rPr>
              <a:t>style1</a:t>
            </a:r>
            <a:r>
              <a:rPr lang="en-US" sz="3100" dirty="0" smtClean="0"/>
              <a:t>, </a:t>
            </a:r>
            <a:r>
              <a:rPr lang="en-US" sz="3100" i="1" dirty="0" smtClean="0">
                <a:solidFill>
                  <a:srgbClr val="FF0000"/>
                </a:solidFill>
              </a:rPr>
              <a:t>style2</a:t>
            </a:r>
            <a:r>
              <a:rPr lang="en-US" sz="3100" dirty="0" smtClean="0"/>
              <a:t>, and so forth are the names of style properties; and </a:t>
            </a:r>
            <a:r>
              <a:rPr lang="en-US" sz="3100" i="1" dirty="0" smtClean="0">
                <a:solidFill>
                  <a:srgbClr val="0000FF"/>
                </a:solidFill>
              </a:rPr>
              <a:t>value1</a:t>
            </a:r>
            <a:r>
              <a:rPr lang="en-US" sz="3100" dirty="0" smtClean="0"/>
              <a:t>, </a:t>
            </a:r>
            <a:r>
              <a:rPr lang="en-US" sz="3100" i="1" dirty="0" smtClean="0">
                <a:solidFill>
                  <a:srgbClr val="0000FF"/>
                </a:solidFill>
              </a:rPr>
              <a:t>value2</a:t>
            </a:r>
            <a:r>
              <a:rPr lang="en-US" sz="3100" dirty="0" smtClean="0"/>
              <a:t>, and so on are the values associated with each style property</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2F68576-7AE4-4B58-B4A5-E4213DBC49B7}"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pPr eaLnBrk="1" hangingPunct="1"/>
            <a:r>
              <a:rPr lang="en-US" smtClean="0"/>
              <a:t>Working with Fonts and Text Styles</a:t>
            </a:r>
          </a:p>
        </p:txBody>
      </p:sp>
      <p:sp>
        <p:nvSpPr>
          <p:cNvPr id="51202" name="Rectangle 3"/>
          <p:cNvSpPr>
            <a:spLocks noGrp="1" noChangeArrowheads="1"/>
          </p:cNvSpPr>
          <p:nvPr>
            <p:ph idx="4294967295"/>
          </p:nvPr>
        </p:nvSpPr>
        <p:spPr/>
        <p:txBody>
          <a:bodyPr/>
          <a:lstStyle/>
          <a:p>
            <a:pPr eaLnBrk="1" hangingPunct="1">
              <a:spcBef>
                <a:spcPts val="3000"/>
              </a:spcBef>
            </a:pPr>
            <a:r>
              <a:rPr lang="en-US" sz="2400" dirty="0" smtClean="0"/>
              <a:t>A </a:t>
            </a:r>
            <a:r>
              <a:rPr lang="en-US" sz="2400" b="1" dirty="0" smtClean="0"/>
              <a:t>specific font</a:t>
            </a:r>
            <a:r>
              <a:rPr lang="en-US" sz="2400" dirty="0" smtClean="0"/>
              <a:t> is a font such as Times New Roman, Arial, or Garamond.  The font is installed on a user’s computer</a:t>
            </a:r>
          </a:p>
          <a:p>
            <a:pPr eaLnBrk="1" hangingPunct="1">
              <a:spcBef>
                <a:spcPts val="3000"/>
              </a:spcBef>
            </a:pPr>
            <a:r>
              <a:rPr lang="en-US" sz="2400" dirty="0" smtClean="0"/>
              <a:t>A </a:t>
            </a:r>
            <a:r>
              <a:rPr lang="en-US" sz="2400" b="1" dirty="0" smtClean="0"/>
              <a:t>generic font</a:t>
            </a:r>
            <a:r>
              <a:rPr lang="en-US" sz="2400" dirty="0" smtClean="0"/>
              <a:t> refers to the font’s general appearance</a:t>
            </a:r>
            <a:endParaRPr lang="en-US" sz="2600" b="1" dirty="0" smtClean="0">
              <a:latin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998ADC7-D1D9-454E-8DFB-F505D05AC036}" type="slidenum">
              <a:rPr lang="en-US"/>
              <a:pPr>
                <a:defRPr/>
              </a:pPr>
              <a:t>50</a:t>
            </a:fld>
            <a:endParaRPr lang="en-US"/>
          </a:p>
        </p:txBody>
      </p:sp>
      <p:sp>
        <p:nvSpPr>
          <p:cNvPr id="51205" name="Text Box 7"/>
          <p:cNvSpPr txBox="1">
            <a:spLocks noChangeArrowheads="1"/>
          </p:cNvSpPr>
          <p:nvPr/>
        </p:nvSpPr>
        <p:spPr bwMode="auto">
          <a:xfrm>
            <a:off x="1981200" y="2819400"/>
            <a:ext cx="4267200" cy="336550"/>
          </a:xfrm>
          <a:prstGeom prst="rect">
            <a:avLst/>
          </a:prstGeom>
          <a:noFill/>
          <a:ln w="9525">
            <a:noFill/>
            <a:miter lim="800000"/>
            <a:headEnd/>
            <a:tailEnd/>
          </a:ln>
        </p:spPr>
        <p:txBody>
          <a:bodyPr>
            <a:spAutoFit/>
          </a:bodyPr>
          <a:lstStyle/>
          <a:p>
            <a:pPr algn="ctr">
              <a:spcBef>
                <a:spcPct val="50000"/>
              </a:spcBef>
            </a:pPr>
            <a:r>
              <a:rPr lang="en-US" sz="1600" dirty="0">
                <a:latin typeface="Arial" charset="0"/>
              </a:rPr>
              <a:t>Generic fonts</a:t>
            </a:r>
          </a:p>
        </p:txBody>
      </p:sp>
      <p:pic>
        <p:nvPicPr>
          <p:cNvPr id="51206" name="Picture 2"/>
          <p:cNvPicPr>
            <a:picLocks noChangeAspect="1" noChangeArrowheads="1"/>
          </p:cNvPicPr>
          <p:nvPr/>
        </p:nvPicPr>
        <p:blipFill>
          <a:blip r:embed="rId2"/>
          <a:srcRect/>
          <a:stretch>
            <a:fillRect/>
          </a:stretch>
        </p:blipFill>
        <p:spPr bwMode="auto">
          <a:xfrm>
            <a:off x="1600200" y="3124200"/>
            <a:ext cx="5172075" cy="3067050"/>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pPr eaLnBrk="1" hangingPunct="1"/>
            <a:r>
              <a:rPr lang="en-US" smtClean="0"/>
              <a:t>Working with Fonts and Text Styles</a:t>
            </a:r>
          </a:p>
        </p:txBody>
      </p:sp>
      <p:sp>
        <p:nvSpPr>
          <p:cNvPr id="52226" name="Rectangle 3"/>
          <p:cNvSpPr>
            <a:spLocks noGrp="1" noChangeArrowheads="1"/>
          </p:cNvSpPr>
          <p:nvPr>
            <p:ph idx="4294967295"/>
          </p:nvPr>
        </p:nvSpPr>
        <p:spPr/>
        <p:txBody>
          <a:bodyPr/>
          <a:lstStyle/>
          <a:p>
            <a:pPr eaLnBrk="1" hangingPunct="1"/>
            <a:r>
              <a:rPr lang="en-US" sz="2800" dirty="0" smtClean="0"/>
              <a:t>CSS allows you to specify a list of specific fonts along with a generic font</a:t>
            </a:r>
          </a:p>
          <a:p>
            <a:pPr eaLnBrk="1" hangingPunct="1">
              <a:spcBef>
                <a:spcPts val="3000"/>
              </a:spcBef>
            </a:pPr>
            <a:r>
              <a:rPr lang="en-US" sz="2800" dirty="0" smtClean="0"/>
              <a:t>If the browser cannot find any of the specific fonts listed, it uses the generic font</a:t>
            </a:r>
          </a:p>
          <a:p>
            <a:pPr eaLnBrk="1" hangingPunct="1">
              <a:buFont typeface="Arial" charset="0"/>
              <a:buNone/>
            </a:pPr>
            <a:r>
              <a:rPr lang="en-US" sz="2800"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font-family: Arial, Helvetica, 				‘Trebuchet MS’, sans-serif</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B1915250-2772-4141-8C35-89101131EFE2}" type="slidenum">
              <a:rPr lang="en-US"/>
              <a:pPr>
                <a:defRPr/>
              </a:pPr>
              <a:t>51</a:t>
            </a:fld>
            <a:endParaRPr lang="en-US"/>
          </a:p>
        </p:txBody>
      </p:sp>
      <p:pic>
        <p:nvPicPr>
          <p:cNvPr id="52229" name="Picture 3"/>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1295400" y="4648200"/>
            <a:ext cx="6076950" cy="800100"/>
          </a:xfrm>
          <a:prstGeom prst="rect">
            <a:avLst/>
          </a:prstGeom>
          <a:noFill/>
          <a:ln w="9525">
            <a:noFill/>
            <a:miter lim="800000"/>
            <a:headEnd/>
            <a:tailEnd/>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p:txBody>
          <a:bodyPr/>
          <a:lstStyle/>
          <a:p>
            <a:pPr eaLnBrk="1" hangingPunct="1"/>
            <a:r>
              <a:rPr lang="en-US" smtClean="0"/>
              <a:t>Setting the Font Size</a:t>
            </a:r>
          </a:p>
        </p:txBody>
      </p:sp>
      <p:sp>
        <p:nvSpPr>
          <p:cNvPr id="53250" name="Rectangle 3"/>
          <p:cNvSpPr>
            <a:spLocks noGrp="1" noChangeArrowheads="1"/>
          </p:cNvSpPr>
          <p:nvPr>
            <p:ph idx="4294967295"/>
          </p:nvPr>
        </p:nvSpPr>
        <p:spPr/>
        <p:txBody>
          <a:bodyPr>
            <a:normAutofit lnSpcReduction="10000"/>
          </a:bodyPr>
          <a:lstStyle/>
          <a:p>
            <a:pPr eaLnBrk="1" hangingPunct="1">
              <a:lnSpc>
                <a:spcPct val="80000"/>
              </a:lnSpc>
            </a:pPr>
            <a:r>
              <a:rPr lang="en-US" dirty="0" smtClean="0"/>
              <a:t>The style to change the font size of text within an element is:</a:t>
            </a:r>
          </a:p>
          <a:p>
            <a:pPr lvl="1" eaLnBrk="1" hangingPunct="1">
              <a:lnSpc>
                <a:spcPct val="80000"/>
              </a:lnSpc>
              <a:buNone/>
            </a:pPr>
            <a:r>
              <a:rPr lang="en-US" b="1" dirty="0" smtClean="0">
                <a:latin typeface="Courier New" pitchFamily="49" charset="0"/>
              </a:rPr>
              <a:t>				</a:t>
            </a:r>
            <a:r>
              <a:rPr lang="en-US" b="1" dirty="0" smtClean="0">
                <a:solidFill>
                  <a:srgbClr val="FF0000"/>
                </a:solidFill>
                <a:latin typeface="Courier New" pitchFamily="49" charset="0"/>
              </a:rPr>
              <a:t>font-size: </a:t>
            </a:r>
            <a:r>
              <a:rPr lang="en-US" b="1" i="1" dirty="0" smtClean="0">
                <a:solidFill>
                  <a:srgbClr val="0000FF"/>
                </a:solidFill>
                <a:latin typeface="Courier New" pitchFamily="49" charset="0"/>
              </a:rPr>
              <a:t>length</a:t>
            </a:r>
            <a:endParaRPr lang="en-US" dirty="0" smtClean="0">
              <a:solidFill>
                <a:srgbClr val="0000FF"/>
              </a:solidFill>
            </a:endParaRPr>
          </a:p>
          <a:p>
            <a:pPr eaLnBrk="1" hangingPunct="1">
              <a:lnSpc>
                <a:spcPct val="110000"/>
              </a:lnSpc>
              <a:spcBef>
                <a:spcPts val="1800"/>
              </a:spcBef>
              <a:buFont typeface="Arial" charset="0"/>
              <a:buNone/>
            </a:pPr>
            <a:r>
              <a:rPr lang="en-US" dirty="0" smtClean="0"/>
              <a:t>	where </a:t>
            </a:r>
            <a:r>
              <a:rPr lang="en-US" b="1" i="1" dirty="0" smtClean="0">
                <a:solidFill>
                  <a:srgbClr val="0000FF"/>
                </a:solidFill>
                <a:latin typeface="Courier New" pitchFamily="49" charset="0"/>
              </a:rPr>
              <a:t>length</a:t>
            </a:r>
            <a:r>
              <a:rPr lang="en-US" b="1" i="1" dirty="0" smtClean="0">
                <a:latin typeface="Courier New" pitchFamily="49" charset="0"/>
              </a:rPr>
              <a:t> </a:t>
            </a:r>
            <a:r>
              <a:rPr lang="en-US" dirty="0" smtClean="0"/>
              <a:t>is a length of measure</a:t>
            </a:r>
            <a:endParaRPr lang="en-US" b="1" dirty="0" smtClean="0"/>
          </a:p>
          <a:p>
            <a:pPr eaLnBrk="1" hangingPunct="1">
              <a:spcBef>
                <a:spcPts val="3000"/>
              </a:spcBef>
            </a:pPr>
            <a:r>
              <a:rPr lang="en-US" b="1" dirty="0" smtClean="0"/>
              <a:t>Absolute units</a:t>
            </a:r>
            <a:r>
              <a:rPr lang="en-US" dirty="0" smtClean="0"/>
              <a:t> define a font size using one of five standard units of measurement:</a:t>
            </a:r>
          </a:p>
          <a:p>
            <a:pPr lvl="1" eaLnBrk="1" hangingPunct="1">
              <a:lnSpc>
                <a:spcPct val="80000"/>
              </a:lnSpc>
            </a:pPr>
            <a:r>
              <a:rPr lang="en-US" dirty="0" smtClean="0"/>
              <a:t>Millimeters (mm)</a:t>
            </a:r>
          </a:p>
          <a:p>
            <a:pPr lvl="1" eaLnBrk="1" hangingPunct="1">
              <a:lnSpc>
                <a:spcPct val="80000"/>
              </a:lnSpc>
            </a:pPr>
            <a:r>
              <a:rPr lang="en-US" dirty="0" smtClean="0"/>
              <a:t>Centimeters (cm)</a:t>
            </a:r>
          </a:p>
          <a:p>
            <a:pPr lvl="1" eaLnBrk="1" hangingPunct="1">
              <a:lnSpc>
                <a:spcPct val="80000"/>
              </a:lnSpc>
            </a:pPr>
            <a:r>
              <a:rPr lang="en-US" dirty="0" smtClean="0"/>
              <a:t>Inches (in)</a:t>
            </a:r>
          </a:p>
          <a:p>
            <a:pPr lvl="1" eaLnBrk="1" hangingPunct="1">
              <a:lnSpc>
                <a:spcPct val="80000"/>
              </a:lnSpc>
            </a:pPr>
            <a:r>
              <a:rPr lang="en-US" dirty="0" smtClean="0"/>
              <a:t>Points (pt)</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03E6CE84-CFFD-4461-9F81-1A7EC03FFCF4}" type="slidenum">
              <a:rPr lang="en-US"/>
              <a:pPr>
                <a:defRPr/>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p:txBody>
          <a:bodyPr/>
          <a:lstStyle/>
          <a:p>
            <a:pPr eaLnBrk="1" hangingPunct="1"/>
            <a:r>
              <a:rPr lang="en-US" smtClean="0"/>
              <a:t>Setting the Font Size</a:t>
            </a:r>
          </a:p>
        </p:txBody>
      </p:sp>
      <p:sp>
        <p:nvSpPr>
          <p:cNvPr id="54274" name="Content Placeholder 2"/>
          <p:cNvSpPr>
            <a:spLocks noGrp="1"/>
          </p:cNvSpPr>
          <p:nvPr>
            <p:ph idx="4294967295"/>
          </p:nvPr>
        </p:nvSpPr>
        <p:spPr/>
        <p:txBody>
          <a:bodyPr/>
          <a:lstStyle/>
          <a:p>
            <a:pPr eaLnBrk="1" hangingPunct="1"/>
            <a:r>
              <a:rPr lang="en-US" dirty="0" smtClean="0"/>
              <a:t>Many Web page designers opt to use </a:t>
            </a:r>
            <a:r>
              <a:rPr lang="en-US" b="1" dirty="0" smtClean="0"/>
              <a:t>relative units</a:t>
            </a:r>
            <a:r>
              <a:rPr lang="en-US" dirty="0" smtClean="0"/>
              <a:t>, which are expressed relative to the size of other objects within the Web page</a:t>
            </a:r>
          </a:p>
          <a:p>
            <a:pPr lvl="1" eaLnBrk="1" hangingPunct="1"/>
            <a:r>
              <a:rPr lang="en-US" b="1" dirty="0" err="1" smtClean="0"/>
              <a:t>Em</a:t>
            </a:r>
            <a:r>
              <a:rPr lang="en-US" b="1" dirty="0" smtClean="0"/>
              <a:t> unit</a:t>
            </a:r>
          </a:p>
          <a:p>
            <a:pPr lvl="1" eaLnBrk="1" hangingPunct="1"/>
            <a:r>
              <a:rPr lang="en-US" dirty="0" smtClean="0"/>
              <a:t>Percentages</a:t>
            </a:r>
          </a:p>
          <a:p>
            <a:pPr lvl="1" eaLnBrk="1" hangingPunct="1"/>
            <a:r>
              <a:rPr lang="en-US" dirty="0" smtClean="0"/>
              <a:t>Relative keywords</a:t>
            </a:r>
          </a:p>
          <a:p>
            <a:pPr lvl="2" eaLnBrk="1" hangingPunct="1"/>
            <a:r>
              <a:rPr lang="en-US" dirty="0" smtClean="0"/>
              <a:t>Larger</a:t>
            </a:r>
          </a:p>
          <a:p>
            <a:pPr lvl="2" eaLnBrk="1" hangingPunct="1"/>
            <a:r>
              <a:rPr lang="en-US" dirty="0" smtClean="0"/>
              <a:t>Smaller</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A3445D96-302D-45AC-9619-1756422D7E71}" type="slidenum">
              <a:rPr lang="en-US"/>
              <a:pPr>
                <a:defRPr/>
              </a:pPr>
              <a:t>53</a:t>
            </a:fld>
            <a:endParaRPr lang="en-US"/>
          </a:p>
        </p:txBody>
      </p:sp>
      <p:pic>
        <p:nvPicPr>
          <p:cNvPr id="54277" name="Picture 2"/>
          <p:cNvPicPr>
            <a:picLocks noChangeAspect="1" noChangeArrowheads="1"/>
          </p:cNvPicPr>
          <p:nvPr/>
        </p:nvPicPr>
        <p:blipFill>
          <a:blip r:embed="rId2"/>
          <a:srcRect/>
          <a:stretch>
            <a:fillRect/>
          </a:stretch>
        </p:blipFill>
        <p:spPr bwMode="auto">
          <a:xfrm>
            <a:off x="1600200" y="5257800"/>
            <a:ext cx="6010275" cy="914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p:txBody>
          <a:bodyPr/>
          <a:lstStyle/>
          <a:p>
            <a:pPr eaLnBrk="1" hangingPunct="1"/>
            <a:r>
              <a:rPr lang="en-US" smtClean="0"/>
              <a:t>Spacing and Indentation</a:t>
            </a:r>
          </a:p>
        </p:txBody>
      </p:sp>
      <p:sp>
        <p:nvSpPr>
          <p:cNvPr id="55298" name="Rectangle 3"/>
          <p:cNvSpPr>
            <a:spLocks noGrp="1" noChangeArrowheads="1"/>
          </p:cNvSpPr>
          <p:nvPr>
            <p:ph idx="4294967295"/>
          </p:nvPr>
        </p:nvSpPr>
        <p:spPr/>
        <p:txBody>
          <a:bodyPr/>
          <a:lstStyle/>
          <a:p>
            <a:pPr eaLnBrk="1" hangingPunct="1"/>
            <a:r>
              <a:rPr lang="en-US" b="1" dirty="0" smtClean="0"/>
              <a:t>Kerning</a:t>
            </a:r>
            <a:r>
              <a:rPr lang="en-US" dirty="0" smtClean="0"/>
              <a:t> is the amount of space between characters</a:t>
            </a:r>
          </a:p>
          <a:p>
            <a:pPr lvl="1" eaLnBrk="1" hangingPunct="1">
              <a:buNone/>
            </a:pPr>
            <a:r>
              <a:rPr lang="en-US" b="1" dirty="0" smtClean="0">
                <a:latin typeface="Courier New" pitchFamily="49" charset="0"/>
              </a:rPr>
              <a:t>			</a:t>
            </a:r>
            <a:r>
              <a:rPr lang="en-US" b="1" dirty="0" smtClean="0">
                <a:solidFill>
                  <a:srgbClr val="FF0000"/>
                </a:solidFill>
                <a:latin typeface="Courier New" pitchFamily="49" charset="0"/>
              </a:rPr>
              <a:t>letter-spacing: </a:t>
            </a:r>
            <a:r>
              <a:rPr lang="en-US" b="1" i="1" dirty="0" smtClean="0">
                <a:solidFill>
                  <a:srgbClr val="0000FF"/>
                </a:solidFill>
                <a:latin typeface="Courier New" pitchFamily="49" charset="0"/>
              </a:rPr>
              <a:t>value</a:t>
            </a:r>
            <a:endParaRPr lang="en-US" b="1" dirty="0" smtClean="0">
              <a:solidFill>
                <a:srgbClr val="0000FF"/>
              </a:solidFill>
            </a:endParaRPr>
          </a:p>
          <a:p>
            <a:pPr eaLnBrk="1" hangingPunct="1">
              <a:spcBef>
                <a:spcPts val="3000"/>
              </a:spcBef>
            </a:pPr>
            <a:r>
              <a:rPr lang="en-US" b="1" dirty="0" smtClean="0"/>
              <a:t>Tracking</a:t>
            </a:r>
            <a:r>
              <a:rPr lang="en-US" dirty="0" smtClean="0"/>
              <a:t> is the amount of space between words and phrases</a:t>
            </a:r>
          </a:p>
          <a:p>
            <a:pPr lvl="1" eaLnBrk="1" hangingPunct="1">
              <a:buNone/>
            </a:pPr>
            <a:r>
              <a:rPr lang="en-US" b="1" dirty="0" smtClean="0">
                <a:latin typeface="Courier New" pitchFamily="49" charset="0"/>
              </a:rPr>
              <a:t>			</a:t>
            </a:r>
            <a:r>
              <a:rPr lang="en-US" b="1" dirty="0" smtClean="0">
                <a:solidFill>
                  <a:srgbClr val="FF0000"/>
                </a:solidFill>
                <a:latin typeface="Courier New" pitchFamily="49" charset="0"/>
              </a:rPr>
              <a:t>word-spacing: </a:t>
            </a:r>
            <a:r>
              <a:rPr lang="en-US" b="1" i="1" dirty="0" smtClean="0">
                <a:solidFill>
                  <a:srgbClr val="0000FF"/>
                </a:solidFill>
                <a:latin typeface="Courier New" pitchFamily="49" charset="0"/>
              </a:rPr>
              <a:t>value</a:t>
            </a:r>
            <a:endParaRPr lang="en-US" b="1" dirty="0" smtClean="0">
              <a:solidFill>
                <a:srgbClr val="0000FF"/>
              </a:solidFill>
            </a:endParaRPr>
          </a:p>
          <a:p>
            <a:pPr eaLnBrk="1" hangingPunct="1">
              <a:spcBef>
                <a:spcPts val="3000"/>
              </a:spcBef>
            </a:pPr>
            <a:r>
              <a:rPr lang="en-US" b="1" dirty="0" smtClean="0"/>
              <a:t>Leading</a:t>
            </a:r>
            <a:r>
              <a:rPr lang="en-US" dirty="0" smtClean="0"/>
              <a:t> is the space between lines of text</a:t>
            </a:r>
          </a:p>
          <a:p>
            <a:pPr lvl="1" eaLnBrk="1" hangingPunct="1">
              <a:buNone/>
            </a:pPr>
            <a:r>
              <a:rPr lang="en-US" b="1" dirty="0" smtClean="0">
                <a:latin typeface="Courier New" pitchFamily="49" charset="0"/>
              </a:rPr>
              <a:t>			</a:t>
            </a:r>
            <a:r>
              <a:rPr lang="en-US" b="1" dirty="0" smtClean="0">
                <a:solidFill>
                  <a:srgbClr val="FF0000"/>
                </a:solidFill>
                <a:latin typeface="Courier New" pitchFamily="49" charset="0"/>
              </a:rPr>
              <a:t>line-height: </a:t>
            </a:r>
            <a:r>
              <a:rPr lang="en-US" b="1" i="1" dirty="0" smtClean="0">
                <a:solidFill>
                  <a:srgbClr val="0000FF"/>
                </a:solidFill>
                <a:latin typeface="Courier New" pitchFamily="49" charset="0"/>
              </a:rPr>
              <a:t>length</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7DC78B1C-EA73-40FA-AD94-A162BDF87808}" type="slidenum">
              <a:rPr lang="en-US"/>
              <a:pPr>
                <a:defRPr/>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pPr eaLnBrk="1" hangingPunct="1"/>
            <a:r>
              <a:rPr lang="en-US" smtClean="0"/>
              <a:t>Applying Font Features</a:t>
            </a:r>
          </a:p>
        </p:txBody>
      </p:sp>
      <p:sp>
        <p:nvSpPr>
          <p:cNvPr id="56322" name="Rectangle 3"/>
          <p:cNvSpPr>
            <a:spLocks noGrp="1" noChangeArrowheads="1"/>
          </p:cNvSpPr>
          <p:nvPr>
            <p:ph idx="4294967295"/>
          </p:nvPr>
        </p:nvSpPr>
        <p:spPr/>
        <p:txBody>
          <a:bodyPr/>
          <a:lstStyle/>
          <a:p>
            <a:pPr eaLnBrk="1" hangingPunct="1"/>
            <a:r>
              <a:rPr lang="en-US" dirty="0" smtClean="0"/>
              <a:t>To specify font styles, use the following style: </a:t>
            </a:r>
          </a:p>
          <a:p>
            <a:pPr lvl="1" eaLnBrk="1" hangingPunct="1">
              <a:buNone/>
            </a:pPr>
            <a:r>
              <a:rPr lang="en-US" b="1" dirty="0" smtClean="0">
                <a:latin typeface="Courier New" pitchFamily="49" charset="0"/>
              </a:rPr>
              <a:t>				</a:t>
            </a:r>
            <a:r>
              <a:rPr lang="en-US" b="1" dirty="0" smtClean="0">
                <a:solidFill>
                  <a:srgbClr val="FF0000"/>
                </a:solidFill>
                <a:latin typeface="Courier New" pitchFamily="49" charset="0"/>
              </a:rPr>
              <a:t>font-style: </a:t>
            </a:r>
            <a:r>
              <a:rPr lang="en-US" b="1" i="1" dirty="0" smtClean="0">
                <a:solidFill>
                  <a:srgbClr val="0000FF"/>
                </a:solidFill>
                <a:latin typeface="Courier New" pitchFamily="49" charset="0"/>
              </a:rPr>
              <a:t>type</a:t>
            </a:r>
          </a:p>
          <a:p>
            <a:pPr eaLnBrk="1" hangingPunct="1">
              <a:spcBef>
                <a:spcPts val="3000"/>
              </a:spcBef>
            </a:pPr>
            <a:r>
              <a:rPr lang="en-US" dirty="0" smtClean="0"/>
              <a:t>To control font weight for any page element, use the following style: </a:t>
            </a:r>
          </a:p>
          <a:p>
            <a:pPr lvl="1" eaLnBrk="1" hangingPunct="1">
              <a:buNone/>
            </a:pPr>
            <a:r>
              <a:rPr lang="en-US" b="1" dirty="0" smtClean="0">
                <a:latin typeface="Courier New" pitchFamily="49" charset="0"/>
              </a:rPr>
              <a:t>				</a:t>
            </a:r>
            <a:r>
              <a:rPr lang="en-US" b="1" dirty="0" smtClean="0">
                <a:solidFill>
                  <a:srgbClr val="FF0000"/>
                </a:solidFill>
                <a:latin typeface="Courier New" pitchFamily="49" charset="0"/>
              </a:rPr>
              <a:t>font-weight: </a:t>
            </a:r>
            <a:r>
              <a:rPr lang="en-US" b="1" i="1" dirty="0" smtClean="0">
                <a:solidFill>
                  <a:srgbClr val="0000FF"/>
                </a:solidFill>
                <a:latin typeface="Courier New" pitchFamily="49" charset="0"/>
              </a:rPr>
              <a:t>weight</a:t>
            </a:r>
            <a:endParaRPr lang="en-US" dirty="0" smtClean="0">
              <a:solidFill>
                <a:srgbClr val="0000FF"/>
              </a:solidFill>
            </a:endParaRPr>
          </a:p>
          <a:p>
            <a:pPr eaLnBrk="1" hangingPunct="1">
              <a:spcBef>
                <a:spcPts val="3000"/>
              </a:spcBef>
            </a:pPr>
            <a:r>
              <a:rPr lang="en-US" dirty="0" smtClean="0"/>
              <a:t>To change the appearance of your text, use the following style: </a:t>
            </a:r>
          </a:p>
          <a:p>
            <a:pPr lvl="1" eaLnBrk="1" hangingPunct="1">
              <a:buNone/>
            </a:pPr>
            <a:r>
              <a:rPr lang="en-US" b="1" dirty="0" smtClean="0">
                <a:solidFill>
                  <a:srgbClr val="FF0000"/>
                </a:solidFill>
                <a:latin typeface="Courier New" pitchFamily="49" charset="0"/>
              </a:rPr>
              <a:t>				text-decoration: </a:t>
            </a:r>
            <a:r>
              <a:rPr lang="en-US" b="1" i="1" dirty="0" smtClean="0">
                <a:solidFill>
                  <a:srgbClr val="0000FF"/>
                </a:solidFill>
                <a:latin typeface="Courier New" pitchFamily="49" charset="0"/>
              </a:rPr>
              <a:t>type</a:t>
            </a:r>
            <a:endParaRPr lang="en-US" dirty="0" smtClean="0">
              <a:solidFill>
                <a:srgbClr val="0000FF"/>
              </a:solidFill>
            </a:endParaRPr>
          </a:p>
          <a:p>
            <a:pPr lvl="1" eaLnBrk="1" hangingPunct="1"/>
            <a:endParaRPr lang="en-US"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D3F710A-2398-4B98-A733-5171D6FF0A02}" type="slidenum">
              <a:rPr lang="en-US"/>
              <a:pPr>
                <a:defRPr/>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p:txBody>
          <a:bodyPr/>
          <a:lstStyle/>
          <a:p>
            <a:pPr eaLnBrk="1" hangingPunct="1"/>
            <a:r>
              <a:rPr lang="en-US" smtClean="0"/>
              <a:t>Applying Font Features</a:t>
            </a:r>
          </a:p>
        </p:txBody>
      </p:sp>
      <p:sp>
        <p:nvSpPr>
          <p:cNvPr id="57346" name="Rectangle 3"/>
          <p:cNvSpPr>
            <a:spLocks noGrp="1" noChangeArrowheads="1"/>
          </p:cNvSpPr>
          <p:nvPr>
            <p:ph idx="4294967295"/>
          </p:nvPr>
        </p:nvSpPr>
        <p:spPr/>
        <p:txBody>
          <a:bodyPr/>
          <a:lstStyle/>
          <a:p>
            <a:pPr eaLnBrk="1" hangingPunct="1"/>
            <a:r>
              <a:rPr lang="en-US" sz="3600" dirty="0" smtClean="0"/>
              <a:t>Underline, </a:t>
            </a:r>
            <a:r>
              <a:rPr lang="en-US" sz="3600" dirty="0" err="1" smtClean="0"/>
              <a:t>overline</a:t>
            </a:r>
            <a:r>
              <a:rPr lang="en-US" sz="3600" dirty="0" smtClean="0"/>
              <a:t>: </a:t>
            </a:r>
          </a:p>
          <a:p>
            <a:pPr lvl="1" eaLnBrk="1" hangingPunct="1">
              <a:buNone/>
            </a:pPr>
            <a:r>
              <a:rPr lang="en-US" sz="3200" b="1" dirty="0" smtClean="0">
                <a:latin typeface="Courier New" pitchFamily="49" charset="0"/>
              </a:rPr>
              <a:t>text-decoration: </a:t>
            </a:r>
            <a:r>
              <a:rPr lang="en-US" sz="3200" b="1" i="1" dirty="0" smtClean="0">
                <a:latin typeface="Courier New" pitchFamily="49" charset="0"/>
              </a:rPr>
              <a:t>underline </a:t>
            </a:r>
            <a:r>
              <a:rPr lang="en-US" sz="3200" b="1" i="1" dirty="0" err="1" smtClean="0">
                <a:latin typeface="Courier New" pitchFamily="49" charset="0"/>
              </a:rPr>
              <a:t>overline</a:t>
            </a:r>
            <a:endParaRPr lang="en-US" sz="3200" b="1" i="1" dirty="0" smtClean="0">
              <a:latin typeface="Courier New" pitchFamily="49" charset="0"/>
            </a:endParaRPr>
          </a:p>
          <a:p>
            <a:pPr eaLnBrk="1" hangingPunct="1"/>
            <a:r>
              <a:rPr lang="en-US" sz="3600" dirty="0" smtClean="0"/>
              <a:t>Capitalize: </a:t>
            </a:r>
          </a:p>
          <a:p>
            <a:pPr lvl="1" eaLnBrk="1" hangingPunct="1">
              <a:buNone/>
            </a:pPr>
            <a:r>
              <a:rPr lang="en-US" sz="3200" b="1" dirty="0" smtClean="0">
                <a:latin typeface="Courier New" pitchFamily="49" charset="0"/>
              </a:rPr>
              <a:t>text-transform: </a:t>
            </a:r>
            <a:r>
              <a:rPr lang="en-US" sz="3200" b="1" i="1" dirty="0" smtClean="0">
                <a:latin typeface="Courier New" pitchFamily="49" charset="0"/>
              </a:rPr>
              <a:t>capitalize</a:t>
            </a:r>
            <a:endParaRPr lang="en-US" sz="3200" dirty="0" smtClean="0"/>
          </a:p>
          <a:p>
            <a:pPr eaLnBrk="1" hangingPunct="1"/>
            <a:r>
              <a:rPr lang="en-US" sz="3600" dirty="0" smtClean="0"/>
              <a:t>Uppercase letters, small font: </a:t>
            </a:r>
          </a:p>
          <a:p>
            <a:pPr lvl="1" eaLnBrk="1" hangingPunct="1">
              <a:buNone/>
            </a:pPr>
            <a:r>
              <a:rPr lang="en-US" sz="3200" b="1" dirty="0" smtClean="0">
                <a:latin typeface="Courier New" pitchFamily="49" charset="0"/>
              </a:rPr>
              <a:t>font-variant: </a:t>
            </a:r>
            <a:r>
              <a:rPr lang="en-US" sz="3200" b="1" i="1" dirty="0" smtClean="0">
                <a:latin typeface="Courier New" pitchFamily="49" charset="0"/>
              </a:rPr>
              <a:t>type</a:t>
            </a:r>
            <a:endParaRPr lang="en-US" sz="32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FBD1C311-84BC-4C85-86D9-434C37DC7B95}" type="slidenum">
              <a:rPr lang="en-US"/>
              <a:pPr>
                <a:defRPr/>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pPr eaLnBrk="1" hangingPunct="1"/>
            <a:r>
              <a:rPr lang="en-US" smtClean="0"/>
              <a:t>Aligning Text Vertically</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E6C48CD9-BB4E-4888-AA49-9C32F14440C0}" type="slidenum">
              <a:rPr lang="en-US"/>
              <a:pPr>
                <a:defRPr/>
              </a:pPr>
              <a:t>57</a:t>
            </a:fld>
            <a:endParaRPr lang="en-US"/>
          </a:p>
        </p:txBody>
      </p:sp>
      <p:sp>
        <p:nvSpPr>
          <p:cNvPr id="58372" name="Content Placeholder 6"/>
          <p:cNvSpPr>
            <a:spLocks noGrp="1"/>
          </p:cNvSpPr>
          <p:nvPr>
            <p:ph idx="4294967295"/>
          </p:nvPr>
        </p:nvSpPr>
        <p:spPr/>
        <p:txBody>
          <a:bodyPr/>
          <a:lstStyle/>
          <a:p>
            <a:pPr eaLnBrk="1" hangingPunct="1"/>
            <a:r>
              <a:rPr lang="en-US" smtClean="0"/>
              <a:t>Use the vertical-align attribute</a:t>
            </a:r>
          </a:p>
        </p:txBody>
      </p:sp>
      <p:pic>
        <p:nvPicPr>
          <p:cNvPr id="58373" name="Picture 2"/>
          <p:cNvPicPr>
            <a:picLocks noChangeAspect="1" noChangeArrowheads="1"/>
          </p:cNvPicPr>
          <p:nvPr/>
        </p:nvPicPr>
        <p:blipFill>
          <a:blip r:embed="rId2"/>
          <a:srcRect/>
          <a:stretch>
            <a:fillRect/>
          </a:stretch>
        </p:blipFill>
        <p:spPr bwMode="auto">
          <a:xfrm>
            <a:off x="533400" y="2362200"/>
            <a:ext cx="7581900" cy="2781300"/>
          </a:xfrm>
          <a:prstGeom prst="rect">
            <a:avLst/>
          </a:prstGeom>
          <a:noFill/>
          <a:ln w="9525">
            <a:noFill/>
            <a:miter lim="800000"/>
            <a:headEnd/>
            <a:tailEnd/>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p:txBody>
          <a:bodyPr>
            <a:normAutofit fontScale="90000"/>
          </a:bodyPr>
          <a:lstStyle/>
          <a:p>
            <a:pPr eaLnBrk="1" hangingPunct="1"/>
            <a:r>
              <a:rPr lang="en-US" dirty="0" smtClean="0"/>
              <a:t>Combining All Text Formatting </a:t>
            </a:r>
            <a:br>
              <a:rPr lang="en-US" dirty="0" smtClean="0"/>
            </a:br>
            <a:r>
              <a:rPr lang="en-US" dirty="0" smtClean="0"/>
              <a:t>in a Single Style</a:t>
            </a:r>
          </a:p>
        </p:txBody>
      </p:sp>
      <p:sp>
        <p:nvSpPr>
          <p:cNvPr id="59394" name="Content Placeholder 2"/>
          <p:cNvSpPr>
            <a:spLocks noGrp="1"/>
          </p:cNvSpPr>
          <p:nvPr>
            <p:ph idx="4294967295"/>
          </p:nvPr>
        </p:nvSpPr>
        <p:spPr/>
        <p:txBody>
          <a:bodyPr/>
          <a:lstStyle/>
          <a:p>
            <a:pPr eaLnBrk="1" hangingPunct="1"/>
            <a:r>
              <a:rPr lang="en-US" smtClean="0"/>
              <a:t>You can combine most of them into a single declaration, using the style</a:t>
            </a:r>
          </a:p>
          <a:p>
            <a:pPr eaLnBrk="1" hangingPunct="1">
              <a:buFont typeface="Arial" charset="0"/>
              <a:buNone/>
            </a:pPr>
            <a:r>
              <a:rPr lang="en-US" smtClean="0"/>
              <a:t>		</a:t>
            </a:r>
            <a:r>
              <a:rPr lang="en-US" smtClean="0">
                <a:latin typeface="Courier New" pitchFamily="49" charset="0"/>
                <a:cs typeface="Courier New" pitchFamily="49" charset="0"/>
              </a:rPr>
              <a:t>font: font-style font-variant font-weight font-	size/line-height font-family</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CA81B0DA-FD3B-4AFB-9DCD-4FB66A295565}" type="slidenum">
              <a:rPr lang="en-US"/>
              <a:pPr>
                <a:defRPr/>
              </a:pPr>
              <a:t>58</a:t>
            </a:fld>
            <a:endParaRPr lang="en-US"/>
          </a:p>
        </p:txBody>
      </p:sp>
      <p:pic>
        <p:nvPicPr>
          <p:cNvPr id="59397" name="Picture 2"/>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228600" y="3886200"/>
            <a:ext cx="8162925" cy="19812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pPr eaLnBrk="1" hangingPunct="1"/>
            <a:r>
              <a:rPr lang="en-US" smtClean="0"/>
              <a:t>Working with GIF Images</a:t>
            </a:r>
          </a:p>
        </p:txBody>
      </p:sp>
      <p:sp>
        <p:nvSpPr>
          <p:cNvPr id="60418" name="Rectangle 3"/>
          <p:cNvSpPr>
            <a:spLocks noGrp="1" noChangeArrowheads="1"/>
          </p:cNvSpPr>
          <p:nvPr>
            <p:ph idx="4294967295"/>
          </p:nvPr>
        </p:nvSpPr>
        <p:spPr/>
        <p:txBody>
          <a:bodyPr/>
          <a:lstStyle/>
          <a:p>
            <a:pPr eaLnBrk="1" hangingPunct="1">
              <a:lnSpc>
                <a:spcPct val="90000"/>
              </a:lnSpc>
            </a:pPr>
            <a:r>
              <a:rPr lang="en-US" b="1" smtClean="0"/>
              <a:t>GIF (Graphics Interchange Format)</a:t>
            </a:r>
            <a:r>
              <a:rPr lang="en-US" smtClean="0"/>
              <a:t> is the most commonly used image format on the Web</a:t>
            </a:r>
          </a:p>
          <a:p>
            <a:pPr eaLnBrk="1" hangingPunct="1">
              <a:lnSpc>
                <a:spcPct val="90000"/>
              </a:lnSpc>
            </a:pPr>
            <a:r>
              <a:rPr lang="en-US" smtClean="0"/>
              <a:t>Compatible with virtually all browsers</a:t>
            </a:r>
          </a:p>
          <a:p>
            <a:pPr eaLnBrk="1" hangingPunct="1">
              <a:lnSpc>
                <a:spcPct val="90000"/>
              </a:lnSpc>
            </a:pPr>
            <a:r>
              <a:rPr lang="en-US" smtClean="0"/>
              <a:t>GIF files are limited to displaying 256 colors</a:t>
            </a:r>
          </a:p>
          <a:p>
            <a:pPr eaLnBrk="1" hangingPunct="1">
              <a:lnSpc>
                <a:spcPct val="90000"/>
              </a:lnSpc>
            </a:pPr>
            <a:r>
              <a:rPr lang="en-US" smtClean="0"/>
              <a:t>Often used for graphics requiring fewer colors, such as clip art images, line art, logos, and icons</a:t>
            </a:r>
          </a:p>
          <a:p>
            <a:pPr eaLnBrk="1" hangingPunct="1">
              <a:lnSpc>
                <a:spcPct val="90000"/>
              </a:lnSpc>
            </a:pPr>
            <a:r>
              <a:rPr lang="en-US" smtClean="0"/>
              <a:t>Images that require more color depth, such as photographs, can appear grainy when saved as GIF files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B1C3D72E-7855-4182-91A2-6F8E1400370F}" type="slidenum">
              <a:rPr lang="en-US"/>
              <a:pPr>
                <a:defRPr/>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New Perspectives on HTML and XHTML, Comprehensive</a:t>
            </a:r>
            <a:endParaRPr lang="en-US"/>
          </a:p>
        </p:txBody>
      </p:sp>
      <p:sp>
        <p:nvSpPr>
          <p:cNvPr id="3" name="Slide Number Placeholder 2"/>
          <p:cNvSpPr>
            <a:spLocks noGrp="1"/>
          </p:cNvSpPr>
          <p:nvPr>
            <p:ph type="sldNum" sz="quarter" idx="11"/>
          </p:nvPr>
        </p:nvSpPr>
        <p:spPr/>
        <p:txBody>
          <a:bodyPr/>
          <a:lstStyle/>
          <a:p>
            <a:pPr>
              <a:defRPr/>
            </a:pPr>
            <a:fld id="{5A8DFF71-8F40-4BD5-9817-C8BEE5AD79CA}" type="slidenum">
              <a:rPr lang="en-US" smtClean="0"/>
              <a:pPr>
                <a:defRPr/>
              </a:pPr>
              <a:t>6</a:t>
            </a:fld>
            <a:endParaRPr lang="en-US"/>
          </a:p>
        </p:txBody>
      </p:sp>
      <p:sp>
        <p:nvSpPr>
          <p:cNvPr id="4" name="Rectangle 3"/>
          <p:cNvSpPr/>
          <p:nvPr/>
        </p:nvSpPr>
        <p:spPr>
          <a:xfrm>
            <a:off x="0" y="1219199"/>
            <a:ext cx="8686800" cy="5201424"/>
          </a:xfrm>
          <a:prstGeom prst="rect">
            <a:avLst/>
          </a:prstGeom>
        </p:spPr>
        <p:txBody>
          <a:bodyPr wrap="square">
            <a:spAutoFit/>
          </a:bodyPr>
          <a:lstStyle/>
          <a:p>
            <a:pPr marL="342900" lvl="0" indent="-342900" eaLnBrk="0" hangingPunct="0">
              <a:spcBef>
                <a:spcPts val="1800"/>
              </a:spcBef>
              <a:buFont typeface="Arial" charset="0"/>
              <a:buChar char="•"/>
            </a:pPr>
            <a:r>
              <a:rPr lang="en-US" sz="2800" b="0" kern="0" dirty="0">
                <a:solidFill>
                  <a:srgbClr val="000000"/>
                </a:solidFill>
                <a:latin typeface="Calibri"/>
                <a:cs typeface="Courier New" pitchFamily="49" charset="0"/>
              </a:rPr>
              <a:t>&lt;p </a:t>
            </a:r>
            <a:r>
              <a:rPr lang="en-US" sz="2800" b="0" kern="0" dirty="0" smtClean="0">
                <a:solidFill>
                  <a:srgbClr val="000000"/>
                </a:solidFill>
                <a:latin typeface="Calibri"/>
                <a:cs typeface="Courier New" pitchFamily="49" charset="0"/>
              </a:rPr>
              <a:t>style = “</a:t>
            </a:r>
            <a:r>
              <a:rPr lang="en-US" sz="2800" b="0" kern="0" dirty="0">
                <a:solidFill>
                  <a:srgbClr val="FF0000"/>
                </a:solidFill>
                <a:latin typeface="Calibri"/>
                <a:cs typeface="Courier New" pitchFamily="49" charset="0"/>
              </a:rPr>
              <a:t>text-align</a:t>
            </a:r>
            <a:r>
              <a:rPr lang="en-US" sz="2800" b="0" kern="0" dirty="0">
                <a:latin typeface="Calibri"/>
                <a:cs typeface="Courier New" pitchFamily="49" charset="0"/>
              </a:rPr>
              <a:t>:</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justify</a:t>
            </a:r>
            <a:r>
              <a:rPr lang="en-US" sz="2800" b="0" kern="0" dirty="0">
                <a:solidFill>
                  <a:srgbClr val="000000"/>
                </a:solidFill>
                <a:latin typeface="Calibri"/>
                <a:cs typeface="Courier New" pitchFamily="49" charset="0"/>
              </a:rPr>
              <a:t>; </a:t>
            </a:r>
            <a:r>
              <a:rPr lang="en-US" sz="2800" b="0" kern="0" dirty="0">
                <a:solidFill>
                  <a:srgbClr val="FF0000"/>
                </a:solidFill>
                <a:latin typeface="Calibri"/>
                <a:cs typeface="Courier New" pitchFamily="49" charset="0"/>
              </a:rPr>
              <a:t>margin-left</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10pt</a:t>
            </a:r>
            <a:r>
              <a:rPr lang="en-US" sz="2800" b="0" kern="0" dirty="0">
                <a:solidFill>
                  <a:srgbClr val="000000"/>
                </a:solidFill>
                <a:latin typeface="Calibri"/>
                <a:cs typeface="Courier New" pitchFamily="49" charset="0"/>
              </a:rPr>
              <a:t>”&gt; …&lt;/p&gt;</a:t>
            </a:r>
          </a:p>
          <a:p>
            <a:pPr marL="342900" lvl="0" indent="-342900" eaLnBrk="0" hangingPunct="0">
              <a:spcBef>
                <a:spcPts val="1800"/>
              </a:spcBef>
              <a:buFont typeface="Arial" charset="0"/>
              <a:buChar char="•"/>
            </a:pPr>
            <a:endParaRPr lang="en-US" sz="2800" b="0" kern="0" dirty="0" smtClean="0">
              <a:solidFill>
                <a:srgbClr val="000000"/>
              </a:solidFill>
              <a:latin typeface="Calibri"/>
              <a:cs typeface="Courier New" pitchFamily="49" charset="0"/>
            </a:endParaRPr>
          </a:p>
          <a:p>
            <a:pPr marL="342900" lvl="0" indent="-342900" eaLnBrk="0" hangingPunct="0">
              <a:spcBef>
                <a:spcPts val="1800"/>
              </a:spcBef>
              <a:buFont typeface="Arial" charset="0"/>
              <a:buChar char="•"/>
            </a:pPr>
            <a:r>
              <a:rPr lang="en-US" sz="2800" b="0" kern="0" dirty="0" smtClean="0">
                <a:solidFill>
                  <a:srgbClr val="000000"/>
                </a:solidFill>
                <a:latin typeface="Calibri"/>
                <a:cs typeface="Courier New" pitchFamily="49" charset="0"/>
              </a:rPr>
              <a:t>&lt;</a:t>
            </a:r>
            <a:r>
              <a:rPr lang="en-US" sz="2800" b="0" kern="0" dirty="0">
                <a:solidFill>
                  <a:srgbClr val="000000"/>
                </a:solidFill>
                <a:latin typeface="Calibri"/>
                <a:cs typeface="Courier New" pitchFamily="49" charset="0"/>
              </a:rPr>
              <a:t>b </a:t>
            </a:r>
            <a:r>
              <a:rPr lang="en-US" sz="2800" b="0" kern="0" dirty="0" smtClean="0">
                <a:solidFill>
                  <a:srgbClr val="000000"/>
                </a:solidFill>
                <a:latin typeface="Calibri"/>
                <a:cs typeface="Courier New" pitchFamily="49" charset="0"/>
              </a:rPr>
              <a:t>style = “</a:t>
            </a:r>
            <a:r>
              <a:rPr lang="en-US" sz="2800" b="0" kern="0" dirty="0">
                <a:solidFill>
                  <a:srgbClr val="FF0000"/>
                </a:solidFill>
                <a:latin typeface="Calibri"/>
                <a:cs typeface="Courier New" pitchFamily="49" charset="0"/>
              </a:rPr>
              <a:t>color</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blue</a:t>
            </a:r>
            <a:r>
              <a:rPr lang="en-US" sz="2800" b="0" kern="0" dirty="0">
                <a:solidFill>
                  <a:srgbClr val="000000"/>
                </a:solidFill>
                <a:latin typeface="Calibri"/>
                <a:cs typeface="Courier New" pitchFamily="49" charset="0"/>
              </a:rPr>
              <a:t>”&gt; … &lt;/p&gt;</a:t>
            </a:r>
          </a:p>
          <a:p>
            <a:pPr marL="342900" lvl="0" indent="-342900" eaLnBrk="0" hangingPunct="0">
              <a:spcBef>
                <a:spcPts val="1800"/>
              </a:spcBef>
              <a:buFont typeface="Arial" charset="0"/>
              <a:buChar char="•"/>
            </a:pPr>
            <a:endParaRPr lang="en-US" sz="2800" b="0" kern="0" dirty="0" smtClean="0">
              <a:solidFill>
                <a:srgbClr val="000000"/>
              </a:solidFill>
              <a:latin typeface="Calibri"/>
              <a:cs typeface="Courier New" pitchFamily="49" charset="0"/>
            </a:endParaRPr>
          </a:p>
          <a:p>
            <a:pPr marL="342900" lvl="0" indent="-342900" eaLnBrk="0" hangingPunct="0">
              <a:spcBef>
                <a:spcPts val="1800"/>
              </a:spcBef>
              <a:buFont typeface="Arial" charset="0"/>
              <a:buChar char="•"/>
            </a:pPr>
            <a:r>
              <a:rPr lang="en-US" sz="2800" b="0" kern="0" dirty="0" smtClean="0">
                <a:solidFill>
                  <a:srgbClr val="000000"/>
                </a:solidFill>
                <a:latin typeface="Calibri"/>
                <a:cs typeface="Courier New" pitchFamily="49" charset="0"/>
              </a:rPr>
              <a:t>&lt;</a:t>
            </a:r>
            <a:r>
              <a:rPr lang="en-US" sz="2800" b="0" kern="0" dirty="0">
                <a:solidFill>
                  <a:srgbClr val="000000"/>
                </a:solidFill>
                <a:latin typeface="Calibri"/>
                <a:cs typeface="Courier New" pitchFamily="49" charset="0"/>
              </a:rPr>
              <a:t>body </a:t>
            </a:r>
            <a:r>
              <a:rPr lang="en-US" sz="2800" b="0" kern="0" dirty="0" smtClean="0">
                <a:solidFill>
                  <a:srgbClr val="000000"/>
                </a:solidFill>
                <a:latin typeface="Calibri"/>
                <a:cs typeface="Courier New" pitchFamily="49" charset="0"/>
              </a:rPr>
              <a:t>style = “</a:t>
            </a:r>
            <a:r>
              <a:rPr lang="en-US" sz="2800" b="0" kern="0" dirty="0">
                <a:solidFill>
                  <a:srgbClr val="FF0000"/>
                </a:solidFill>
                <a:latin typeface="Calibri"/>
                <a:cs typeface="Courier New" pitchFamily="49" charset="0"/>
              </a:rPr>
              <a:t>background-image</a:t>
            </a:r>
            <a:r>
              <a:rPr lang="en-US" sz="2800" b="0" kern="0" dirty="0">
                <a:solidFill>
                  <a:srgbClr val="000000"/>
                </a:solidFill>
                <a:latin typeface="Calibri"/>
                <a:cs typeface="Courier New" pitchFamily="49" charset="0"/>
              </a:rPr>
              <a:t>: </a:t>
            </a:r>
            <a:r>
              <a:rPr lang="en-US" sz="2800" b="0" kern="0" dirty="0" err="1">
                <a:solidFill>
                  <a:srgbClr val="0000FF"/>
                </a:solidFill>
                <a:latin typeface="Calibri"/>
                <a:cs typeface="Courier New" pitchFamily="49" charset="0"/>
              </a:rPr>
              <a:t>url</a:t>
            </a:r>
            <a:r>
              <a:rPr lang="en-US" sz="2800" b="0" kern="0" dirty="0">
                <a:solidFill>
                  <a:srgbClr val="0000FF"/>
                </a:solidFill>
                <a:latin typeface="Calibri"/>
                <a:cs typeface="Courier New" pitchFamily="49" charset="0"/>
              </a:rPr>
              <a:t>(‘back.jpg’)</a:t>
            </a:r>
            <a:r>
              <a:rPr lang="en-US" sz="2800" b="0" kern="0" dirty="0">
                <a:solidFill>
                  <a:srgbClr val="000000"/>
                </a:solidFill>
                <a:latin typeface="Calibri"/>
                <a:cs typeface="Courier New" pitchFamily="49" charset="0"/>
              </a:rPr>
              <a:t>; </a:t>
            </a:r>
          </a:p>
          <a:p>
            <a:pPr marL="342900" lvl="0" indent="-342900" eaLnBrk="0" hangingPunct="0">
              <a:spcBef>
                <a:spcPts val="600"/>
              </a:spcBef>
            </a:pPr>
            <a:r>
              <a:rPr lang="en-US" sz="2800" b="0" kern="0" dirty="0">
                <a:solidFill>
                  <a:srgbClr val="000000"/>
                </a:solidFill>
                <a:latin typeface="Calibri"/>
                <a:cs typeface="Courier New" pitchFamily="49" charset="0"/>
              </a:rPr>
              <a:t>			</a:t>
            </a:r>
            <a:r>
              <a:rPr lang="en-US" sz="2800" b="0" kern="0" dirty="0" smtClean="0">
                <a:solidFill>
                  <a:srgbClr val="000000"/>
                </a:solidFill>
                <a:latin typeface="Calibri"/>
                <a:cs typeface="Courier New" pitchFamily="49" charset="0"/>
              </a:rPr>
              <a:t>        </a:t>
            </a:r>
            <a:r>
              <a:rPr lang="en-US" sz="2800" b="0" kern="0" dirty="0" smtClean="0">
                <a:solidFill>
                  <a:srgbClr val="FF0000"/>
                </a:solidFill>
                <a:latin typeface="Calibri"/>
                <a:cs typeface="Courier New" pitchFamily="49" charset="0"/>
              </a:rPr>
              <a:t>font-family</a:t>
            </a:r>
            <a:r>
              <a:rPr lang="en-US" sz="2800" b="0" kern="0" dirty="0">
                <a:solidFill>
                  <a:srgbClr val="000000"/>
                </a:solidFill>
                <a:latin typeface="Calibri"/>
                <a:cs typeface="Courier New" pitchFamily="49" charset="0"/>
              </a:rPr>
              <a:t>: </a:t>
            </a:r>
            <a:r>
              <a:rPr lang="en-US" sz="2800" b="0" kern="0" dirty="0" smtClean="0">
                <a:solidFill>
                  <a:srgbClr val="0000FF"/>
                </a:solidFill>
                <a:latin typeface="Calibri"/>
                <a:cs typeface="Courier New" pitchFamily="49" charset="0"/>
              </a:rPr>
              <a:t>sans-serif</a:t>
            </a:r>
            <a:r>
              <a:rPr lang="en-US" sz="2800" b="0" kern="0" dirty="0" smtClean="0">
                <a:solidFill>
                  <a:srgbClr val="000000"/>
                </a:solidFill>
                <a:latin typeface="Calibri"/>
                <a:cs typeface="Courier New" pitchFamily="49" charset="0"/>
              </a:rPr>
              <a:t>;</a:t>
            </a:r>
          </a:p>
          <a:p>
            <a:pPr marL="342900" lvl="0" indent="-342900" eaLnBrk="0" hangingPunct="0">
              <a:spcBef>
                <a:spcPts val="600"/>
              </a:spcBef>
            </a:pPr>
            <a:r>
              <a:rPr lang="en-US" sz="2800" b="0" kern="0" dirty="0" smtClean="0">
                <a:solidFill>
                  <a:srgbClr val="000000"/>
                </a:solidFill>
                <a:latin typeface="Calibri"/>
                <a:cs typeface="Courier New" pitchFamily="49" charset="0"/>
              </a:rPr>
              <a:t>			        </a:t>
            </a:r>
            <a:r>
              <a:rPr lang="en-US" sz="2800" b="0" kern="0" dirty="0" smtClean="0">
                <a:solidFill>
                  <a:srgbClr val="FF0000"/>
                </a:solidFill>
                <a:latin typeface="Calibri"/>
                <a:cs typeface="Courier New" pitchFamily="49" charset="0"/>
              </a:rPr>
              <a:t>font-size</a:t>
            </a:r>
            <a:r>
              <a:rPr lang="en-US" sz="2800" b="0" kern="0" dirty="0">
                <a:solidFill>
                  <a:srgbClr val="000000"/>
                </a:solidFill>
                <a:latin typeface="Calibri"/>
                <a:cs typeface="Courier New" pitchFamily="49" charset="0"/>
              </a:rPr>
              <a:t>: </a:t>
            </a:r>
            <a:r>
              <a:rPr lang="en-US" sz="2800" b="0" kern="0" dirty="0">
                <a:solidFill>
                  <a:srgbClr val="0000FF"/>
                </a:solidFill>
                <a:latin typeface="Calibri"/>
                <a:cs typeface="Courier New" pitchFamily="49" charset="0"/>
              </a:rPr>
              <a:t>10pt</a:t>
            </a:r>
            <a:r>
              <a:rPr lang="en-US" sz="2800" b="0" kern="0" dirty="0">
                <a:solidFill>
                  <a:srgbClr val="000000"/>
                </a:solidFill>
                <a:latin typeface="Calibri"/>
                <a:cs typeface="Courier New" pitchFamily="49" charset="0"/>
              </a:rPr>
              <a:t>”&gt; </a:t>
            </a:r>
          </a:p>
          <a:p>
            <a:pPr marL="342900" lvl="0" indent="-342900" eaLnBrk="0" hangingPunct="0">
              <a:spcBef>
                <a:spcPts val="600"/>
              </a:spcBef>
            </a:pPr>
            <a:r>
              <a:rPr lang="en-US" sz="2800" b="0" kern="0" dirty="0">
                <a:solidFill>
                  <a:srgbClr val="000000"/>
                </a:solidFill>
                <a:latin typeface="Calibri"/>
                <a:cs typeface="Courier New" pitchFamily="49" charset="0"/>
              </a:rPr>
              <a:t>	… </a:t>
            </a:r>
          </a:p>
          <a:p>
            <a:pPr marL="342900" lvl="0" indent="-342900" eaLnBrk="0" hangingPunct="0">
              <a:spcBef>
                <a:spcPts val="600"/>
              </a:spcBef>
            </a:pPr>
            <a:r>
              <a:rPr lang="en-US" sz="2800" b="0" kern="0" dirty="0">
                <a:solidFill>
                  <a:srgbClr val="000000"/>
                </a:solidFill>
                <a:latin typeface="Calibri"/>
                <a:cs typeface="Courier New" pitchFamily="49" charset="0"/>
              </a:rPr>
              <a:t>	&lt;/body&gt;</a:t>
            </a:r>
            <a:endParaRPr lang="en-US" sz="2800" dirty="0"/>
          </a:p>
        </p:txBody>
      </p:sp>
      <p:sp>
        <p:nvSpPr>
          <p:cNvPr id="5" name="Rectangle 2"/>
          <p:cNvSpPr txBox="1">
            <a:spLocks noChangeArrowheads="1"/>
          </p:cNvSpPr>
          <p:nvPr/>
        </p:nvSpPr>
        <p:spPr bwMode="auto">
          <a:xfrm>
            <a:off x="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Using Inline Styles: Examples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en-US" smtClean="0"/>
              <a:t>Working with GIF Images</a:t>
            </a:r>
          </a:p>
        </p:txBody>
      </p:sp>
      <p:sp>
        <p:nvSpPr>
          <p:cNvPr id="61442" name="Content Placeholder 2"/>
          <p:cNvSpPr>
            <a:spLocks noGrp="1"/>
          </p:cNvSpPr>
          <p:nvPr>
            <p:ph idx="4294967295"/>
          </p:nvPr>
        </p:nvSpPr>
        <p:spPr/>
        <p:txBody>
          <a:bodyPr/>
          <a:lstStyle/>
          <a:p>
            <a:pPr eaLnBrk="1" hangingPunct="1"/>
            <a:r>
              <a:rPr lang="en-US" smtClean="0"/>
              <a:t>A </a:t>
            </a:r>
            <a:r>
              <a:rPr lang="en-US" b="1" smtClean="0"/>
              <a:t>transparent color</a:t>
            </a:r>
            <a:r>
              <a:rPr lang="en-US" smtClean="0"/>
              <a:t> is a color that is not displayed when the image is viewed in an application</a:t>
            </a:r>
          </a:p>
          <a:p>
            <a:pPr eaLnBrk="1" hangingPunct="1"/>
            <a:r>
              <a:rPr lang="en-US" smtClean="0"/>
              <a:t>A </a:t>
            </a:r>
            <a:r>
              <a:rPr lang="en-US" b="1" smtClean="0"/>
              <a:t>splash screen </a:t>
            </a:r>
            <a:r>
              <a:rPr lang="en-US" smtClean="0"/>
              <a:t>is a Web page containing interesting animation or graphics that introduces a Web site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4568FF12-E7C1-4647-8704-ED8A42C63CEC}"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idx="4294967295"/>
          </p:nvPr>
        </p:nvSpPr>
        <p:spPr/>
        <p:txBody>
          <a:bodyPr/>
          <a:lstStyle/>
          <a:p>
            <a:pPr eaLnBrk="1" hangingPunct="1"/>
            <a:r>
              <a:rPr lang="en-US" smtClean="0"/>
              <a:t>JPEG Images</a:t>
            </a:r>
          </a:p>
        </p:txBody>
      </p:sp>
      <p:sp>
        <p:nvSpPr>
          <p:cNvPr id="62466" name="Content Placeholder 2"/>
          <p:cNvSpPr>
            <a:spLocks noGrp="1"/>
          </p:cNvSpPr>
          <p:nvPr>
            <p:ph idx="4294967295"/>
          </p:nvPr>
        </p:nvSpPr>
        <p:spPr/>
        <p:txBody>
          <a:bodyPr/>
          <a:lstStyle/>
          <a:p>
            <a:pPr eaLnBrk="1" hangingPunct="1"/>
            <a:r>
              <a:rPr lang="en-US" b="1" smtClean="0"/>
              <a:t>JPEG </a:t>
            </a:r>
            <a:r>
              <a:rPr lang="en-US" smtClean="0"/>
              <a:t>stands for </a:t>
            </a:r>
            <a:r>
              <a:rPr lang="en-US" b="1" smtClean="0"/>
              <a:t>Joint Photographic Experts Group</a:t>
            </a:r>
          </a:p>
          <a:p>
            <a:pPr eaLnBrk="1" hangingPunct="1"/>
            <a:r>
              <a:rPr lang="en-US" smtClean="0"/>
              <a:t>Supports up to 16.7 million colors</a:t>
            </a:r>
          </a:p>
          <a:p>
            <a:pPr eaLnBrk="1" hangingPunct="1"/>
            <a:r>
              <a:rPr lang="en-US" smtClean="0"/>
              <a:t>Most often used for photographs and other images that cover a wide spectrum of color</a:t>
            </a:r>
          </a:p>
          <a:p>
            <a:pPr eaLnBrk="1" hangingPunct="1"/>
            <a:r>
              <a:rPr lang="en-US" smtClean="0"/>
              <a:t>Usually smaller than their GIF counterparts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1F668198-F94A-4EAF-8A34-02EE4A48259F}"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p:txBody>
          <a:bodyPr/>
          <a:lstStyle/>
          <a:p>
            <a:pPr eaLnBrk="1" hangingPunct="1"/>
            <a:r>
              <a:rPr lang="en-US" smtClean="0"/>
              <a:t>PNG Images</a:t>
            </a:r>
          </a:p>
        </p:txBody>
      </p:sp>
      <p:sp>
        <p:nvSpPr>
          <p:cNvPr id="63490" name="Rectangle 3"/>
          <p:cNvSpPr>
            <a:spLocks noGrp="1" noChangeArrowheads="1"/>
          </p:cNvSpPr>
          <p:nvPr>
            <p:ph idx="4294967295"/>
          </p:nvPr>
        </p:nvSpPr>
        <p:spPr/>
        <p:txBody>
          <a:bodyPr/>
          <a:lstStyle/>
          <a:p>
            <a:pPr eaLnBrk="1" hangingPunct="1"/>
            <a:r>
              <a:rPr lang="en-US" smtClean="0"/>
              <a:t>A file format called </a:t>
            </a:r>
            <a:r>
              <a:rPr lang="en-US" b="1" smtClean="0"/>
              <a:t>PNG (Portable Network Graphics)</a:t>
            </a:r>
            <a:r>
              <a:rPr lang="en-US" smtClean="0"/>
              <a:t> has been gaining wider acceptance</a:t>
            </a:r>
          </a:p>
          <a:p>
            <a:pPr eaLnBrk="1" hangingPunct="1"/>
            <a:r>
              <a:rPr lang="en-US" smtClean="0"/>
              <a:t>PNG files use a free and open file format and can display more colors than GIFs</a:t>
            </a:r>
          </a:p>
          <a:p>
            <a:pPr eaLnBrk="1" hangingPunct="1"/>
            <a:r>
              <a:rPr lang="en-US" smtClean="0"/>
              <a:t>PNGs do allow transparent colors, but not all browsers support this feature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3018E249-43FF-4DDA-8B4B-F7696AD97A44}" type="slidenum">
              <a:rPr lang="en-US"/>
              <a:pPr>
                <a:defRPr/>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idx="4294967295"/>
          </p:nvPr>
        </p:nvSpPr>
        <p:spPr/>
        <p:txBody>
          <a:bodyPr/>
          <a:lstStyle/>
          <a:p>
            <a:pPr eaLnBrk="1" hangingPunct="1"/>
            <a:r>
              <a:rPr lang="en-US" smtClean="0"/>
              <a:t>Setting the Image Size</a:t>
            </a:r>
          </a:p>
        </p:txBody>
      </p:sp>
      <p:sp>
        <p:nvSpPr>
          <p:cNvPr id="64514" name="Content Placeholder 2"/>
          <p:cNvSpPr>
            <a:spLocks noGrp="1"/>
          </p:cNvSpPr>
          <p:nvPr>
            <p:ph idx="4294967295"/>
          </p:nvPr>
        </p:nvSpPr>
        <p:spPr/>
        <p:txBody>
          <a:bodyPr/>
          <a:lstStyle/>
          <a:p>
            <a:pPr eaLnBrk="1" hangingPunct="1"/>
            <a:r>
              <a:rPr lang="en-US" smtClean="0"/>
              <a:t>By default, browsers display an image at its saved size</a:t>
            </a:r>
          </a:p>
          <a:p>
            <a:pPr eaLnBrk="1" hangingPunct="1"/>
            <a:r>
              <a:rPr lang="en-US" smtClean="0"/>
              <a:t>You can specify a different size by adding the HTML attributes</a:t>
            </a:r>
          </a:p>
          <a:p>
            <a:pPr eaLnBrk="1" hangingPunct="1">
              <a:buFont typeface="Arial" charset="0"/>
              <a:buNone/>
            </a:pPr>
            <a:r>
              <a:rPr lang="en-US" smtClean="0">
                <a:latin typeface="Courier New" pitchFamily="49" charset="0"/>
                <a:cs typeface="Courier New" pitchFamily="49" charset="0"/>
              </a:rPr>
              <a:t>	width="value" height="value"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28C44576-08AA-4519-831B-D0186699E59B}" type="slidenum">
              <a:rPr lang="en-US"/>
              <a:pPr>
                <a:defRPr/>
              </a:pPr>
              <a:t>63</a:t>
            </a:fld>
            <a:endParaRPr lang="en-US"/>
          </a:p>
        </p:txBody>
      </p:sp>
      <p:pic>
        <p:nvPicPr>
          <p:cNvPr id="64517" name="Picture 2"/>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1143000" y="4267200"/>
            <a:ext cx="6438900" cy="13906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p:txBody>
          <a:bodyPr/>
          <a:lstStyle/>
          <a:p>
            <a:pPr eaLnBrk="1" hangingPunct="1"/>
            <a:r>
              <a:rPr lang="en-US" smtClean="0"/>
              <a:t>Formatting Backgrounds</a:t>
            </a:r>
          </a:p>
        </p:txBody>
      </p:sp>
      <p:sp>
        <p:nvSpPr>
          <p:cNvPr id="65538" name="Rectangle 3"/>
          <p:cNvSpPr>
            <a:spLocks noGrp="1" noChangeArrowheads="1"/>
          </p:cNvSpPr>
          <p:nvPr>
            <p:ph idx="4294967295"/>
          </p:nvPr>
        </p:nvSpPr>
        <p:spPr/>
        <p:txBody>
          <a:bodyPr/>
          <a:lstStyle/>
          <a:p>
            <a:pPr eaLnBrk="1" hangingPunct="1"/>
            <a:r>
              <a:rPr lang="en-US" smtClean="0"/>
              <a:t>The syntax for inserting a background image is: </a:t>
            </a:r>
            <a:r>
              <a:rPr lang="en-US" b="1" smtClean="0">
                <a:latin typeface="Courier New" pitchFamily="49" charset="0"/>
              </a:rPr>
              <a:t>background-image: url(</a:t>
            </a:r>
            <a:r>
              <a:rPr lang="en-US" b="1" i="1" smtClean="0">
                <a:latin typeface="Courier New" pitchFamily="49" charset="0"/>
              </a:rPr>
              <a:t>url</a:t>
            </a:r>
            <a:r>
              <a:rPr lang="en-US" b="1" smtClean="0">
                <a:latin typeface="Courier New" pitchFamily="49" charset="0"/>
              </a:rPr>
              <a:t>)</a:t>
            </a:r>
            <a:endParaRPr lang="en-US" smtClean="0"/>
          </a:p>
          <a:p>
            <a:pPr lvl="1" eaLnBrk="1" hangingPunct="1"/>
            <a:r>
              <a:rPr lang="en-US" b="1" i="1" smtClean="0"/>
              <a:t>URL</a:t>
            </a:r>
            <a:r>
              <a:rPr lang="en-US" smtClean="0"/>
              <a:t> is the location and filename of the graphic file you want to use for the background of the Web page</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A9BC9170-1E2C-416D-B005-B55D17441AC9}" type="slidenum">
              <a:rPr lang="en-US"/>
              <a:pPr>
                <a:defRPr/>
              </a:pPr>
              <a:t>64</a:t>
            </a:fld>
            <a:endParaRPr lang="en-US" dirty="0"/>
          </a:p>
        </p:txBody>
      </p:sp>
      <p:pic>
        <p:nvPicPr>
          <p:cNvPr id="65541" name="Picture 2"/>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533400" y="3657600"/>
            <a:ext cx="7743825" cy="1685925"/>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7"/>
          <p:cNvSpPr>
            <a:spLocks noGrp="1"/>
          </p:cNvSpPr>
          <p:nvPr>
            <p:ph idx="4294967295"/>
          </p:nvPr>
        </p:nvSpPr>
        <p:spPr/>
        <p:txBody>
          <a:bodyPr/>
          <a:lstStyle/>
          <a:p>
            <a:pPr eaLnBrk="1" hangingPunct="1"/>
            <a:r>
              <a:rPr lang="en-US" smtClean="0"/>
              <a:t>By default, background images are tiled both horizontally and vertically until the entire background of the element is filled up</a:t>
            </a:r>
          </a:p>
          <a:p>
            <a:pPr eaLnBrk="1" hangingPunct="1"/>
            <a:r>
              <a:rPr lang="en-US" smtClean="0"/>
              <a:t>You can specify the direction of the tiling using the style:</a:t>
            </a:r>
          </a:p>
          <a:p>
            <a:pPr lvl="1" eaLnBrk="1" hangingPunct="1"/>
            <a:r>
              <a:rPr lang="en-US" b="1" smtClean="0">
                <a:latin typeface="Courier New" pitchFamily="49" charset="0"/>
              </a:rPr>
              <a:t>background-repeat: </a:t>
            </a:r>
            <a:r>
              <a:rPr lang="en-US" b="1" i="1" smtClean="0">
                <a:latin typeface="Courier New" pitchFamily="49" charset="0"/>
              </a:rPr>
              <a:t>type</a:t>
            </a:r>
            <a:endParaRPr lang="en-US" smtClean="0"/>
          </a:p>
        </p:txBody>
      </p:sp>
      <p:sp>
        <p:nvSpPr>
          <p:cNvPr id="66562" name="Rectangle 2"/>
          <p:cNvSpPr>
            <a:spLocks noGrp="1" noChangeArrowheads="1"/>
          </p:cNvSpPr>
          <p:nvPr>
            <p:ph type="title" idx="4294967295"/>
          </p:nvPr>
        </p:nvSpPr>
        <p:spPr/>
        <p:txBody>
          <a:bodyPr/>
          <a:lstStyle/>
          <a:p>
            <a:pPr eaLnBrk="1" hangingPunct="1"/>
            <a:r>
              <a:rPr lang="en-US" smtClean="0"/>
              <a:t>Background Image Options</a:t>
            </a:r>
          </a:p>
        </p:txBody>
      </p:sp>
      <p:sp>
        <p:nvSpPr>
          <p:cNvPr id="6" name="Footer Placeholder 4"/>
          <p:cNvSpPr>
            <a:spLocks noGrp="1"/>
          </p:cNvSpPr>
          <p:nvPr>
            <p:ph type="ftr" sz="quarter" idx="10"/>
          </p:nvPr>
        </p:nvSpPr>
        <p:spPr/>
        <p:txBody>
          <a:bodyPr/>
          <a:lstStyle/>
          <a:p>
            <a:pPr>
              <a:defRPr/>
            </a:pPr>
            <a:r>
              <a:rPr lang="en-US"/>
              <a:t>New Perspectives on HTML and XHTML, Comprehensive</a:t>
            </a:r>
          </a:p>
        </p:txBody>
      </p:sp>
      <p:sp>
        <p:nvSpPr>
          <p:cNvPr id="7" name="Slide Number Placeholder 5"/>
          <p:cNvSpPr>
            <a:spLocks noGrp="1"/>
          </p:cNvSpPr>
          <p:nvPr>
            <p:ph type="sldNum" sz="quarter" idx="11"/>
          </p:nvPr>
        </p:nvSpPr>
        <p:spPr/>
        <p:txBody>
          <a:bodyPr/>
          <a:lstStyle/>
          <a:p>
            <a:pPr>
              <a:defRPr/>
            </a:pPr>
            <a:fld id="{0052B1A4-E4EB-4C89-A37E-EC0CAE340A81}" type="slidenum">
              <a:rPr lang="en-US"/>
              <a:pPr>
                <a:defRPr/>
              </a:pPr>
              <a:t>65</a:t>
            </a:fld>
            <a:endParaRPr lang="en-US"/>
          </a:p>
        </p:txBody>
      </p:sp>
      <p:pic>
        <p:nvPicPr>
          <p:cNvPr id="66565" name="Picture 3"/>
          <p:cNvPicPr>
            <a:picLocks noChangeAspect="1" noChangeArrowheads="1"/>
          </p:cNvPicPr>
          <p:nvPr/>
        </p:nvPicPr>
        <p:blipFill>
          <a:blip r:embed="rId2"/>
          <a:srcRect/>
          <a:stretch>
            <a:fillRect/>
          </a:stretch>
        </p:blipFill>
        <p:spPr bwMode="auto">
          <a:xfrm>
            <a:off x="685800" y="4343400"/>
            <a:ext cx="7553325" cy="1790700"/>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idx="4294967295"/>
          </p:nvPr>
        </p:nvSpPr>
        <p:spPr/>
        <p:txBody>
          <a:bodyPr/>
          <a:lstStyle/>
          <a:p>
            <a:pPr eaLnBrk="1" hangingPunct="1"/>
            <a:r>
              <a:rPr lang="en-US" smtClean="0"/>
              <a:t>Background Image Options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55D52FB7-2E00-466A-A5E3-69319CD87F48}" type="slidenum">
              <a:rPr lang="en-US"/>
              <a:pPr>
                <a:defRPr/>
              </a:pPr>
              <a:t>66</a:t>
            </a:fld>
            <a:endParaRPr lang="en-US"/>
          </a:p>
        </p:txBody>
      </p:sp>
      <p:pic>
        <p:nvPicPr>
          <p:cNvPr id="67588" name="Picture 2"/>
          <p:cNvPicPr>
            <a:picLocks noGrp="1" noChangeAspect="1" noChangeArrowheads="1"/>
          </p:cNvPicPr>
          <p:nvPr>
            <p:ph idx="4294967295"/>
          </p:nvPr>
        </p:nvPicPr>
        <p:blipFill>
          <a:blip r:embed="rId2"/>
          <a:srcRect/>
          <a:stretch>
            <a:fillRect/>
          </a:stretch>
        </p:blipFill>
        <p:spPr>
          <a:xfrm>
            <a:off x="766763" y="1528763"/>
            <a:ext cx="7153275" cy="428625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idx="4294967295"/>
          </p:nvPr>
        </p:nvSpPr>
        <p:spPr/>
        <p:txBody>
          <a:bodyPr/>
          <a:lstStyle/>
          <a:p>
            <a:pPr eaLnBrk="1" hangingPunct="1"/>
            <a:r>
              <a:rPr lang="en-US" smtClean="0"/>
              <a:t>The Background Style</a:t>
            </a:r>
          </a:p>
        </p:txBody>
      </p:sp>
      <p:sp>
        <p:nvSpPr>
          <p:cNvPr id="68610" name="Content Placeholder 2"/>
          <p:cNvSpPr>
            <a:spLocks noGrp="1"/>
          </p:cNvSpPr>
          <p:nvPr>
            <p:ph idx="4294967295"/>
          </p:nvPr>
        </p:nvSpPr>
        <p:spPr/>
        <p:txBody>
          <a:bodyPr/>
          <a:lstStyle/>
          <a:p>
            <a:pPr eaLnBrk="1" hangingPunct="1"/>
            <a:r>
              <a:rPr lang="en-US" smtClean="0"/>
              <a:t>You can combine the various background styles into the following single style:</a:t>
            </a:r>
          </a:p>
          <a:p>
            <a:pPr eaLnBrk="1" hangingPunct="1">
              <a:buFont typeface="Arial" charset="0"/>
              <a:buNone/>
            </a:pPr>
            <a:r>
              <a:rPr lang="en-US" b="1" smtClean="0">
                <a:latin typeface="Courier New" pitchFamily="49" charset="0"/>
                <a:cs typeface="Courier New" pitchFamily="49" charset="0"/>
              </a:rPr>
              <a:t>	background: color url(url) repeat attachment horizontal vertical</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C27E0319-088E-44B7-B87E-939C957B0EC0}" type="slidenum">
              <a:rPr lang="en-US"/>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Session </a:t>
            </a:r>
            <a:r>
              <a:rPr lang="en-US" dirty="0" smtClean="0"/>
              <a:t>3.2 </a:t>
            </a:r>
            <a:r>
              <a:rPr lang="en-US" dirty="0"/>
              <a:t>- 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dirty="0" smtClean="0"/>
              <a:t>Objectives</a:t>
            </a:r>
          </a:p>
        </p:txBody>
      </p:sp>
      <p:sp>
        <p:nvSpPr>
          <p:cNvPr id="27650" name="Content Placeholder 2"/>
          <p:cNvSpPr>
            <a:spLocks noGrp="1"/>
          </p:cNvSpPr>
          <p:nvPr>
            <p:ph idx="4294967295"/>
          </p:nvPr>
        </p:nvSpPr>
        <p:spPr/>
        <p:txBody>
          <a:bodyPr/>
          <a:lstStyle/>
          <a:p>
            <a:pPr eaLnBrk="1" hangingPunct="1"/>
            <a:r>
              <a:rPr lang="en-US" dirty="0" smtClean="0"/>
              <a:t>Float elements on a Web page</a:t>
            </a:r>
          </a:p>
          <a:p>
            <a:pPr eaLnBrk="1" hangingPunct="1"/>
            <a:r>
              <a:rPr lang="en-US" dirty="0" smtClean="0"/>
              <a:t>Explore the properties of the box model</a:t>
            </a:r>
          </a:p>
          <a:p>
            <a:pPr eaLnBrk="1" hangingPunct="1"/>
            <a:r>
              <a:rPr lang="en-US" dirty="0" smtClean="0"/>
              <a:t>Apply border styles to an element</a:t>
            </a:r>
          </a:p>
        </p:txBody>
      </p:sp>
      <p:sp>
        <p:nvSpPr>
          <p:cNvPr id="4" name="Footer Placeholder 3"/>
          <p:cNvSpPr>
            <a:spLocks noGrp="1"/>
          </p:cNvSpPr>
          <p:nvPr>
            <p:ph type="ftr" sz="quarter" idx="10"/>
          </p:nvPr>
        </p:nvSpPr>
        <p:spPr/>
        <p:txBody>
          <a:bodyPr/>
          <a:lstStyle/>
          <a:p>
            <a:pPr algn="l" rtl="0" fontAlgn="base">
              <a:spcBef>
                <a:spcPct val="0"/>
              </a:spcBef>
              <a:spcAft>
                <a:spcPct val="0"/>
              </a:spcAft>
              <a:defRPr/>
            </a:pPr>
            <a:r>
              <a:rPr lang="en-US" sz="1200" b="1" kern="1200">
                <a:solidFill>
                  <a:srgbClr val="FFFFFF"/>
                </a:solidFill>
                <a:latin typeface="Calibri"/>
                <a:ea typeface="+mn-ea"/>
                <a:cs typeface="Arial"/>
              </a:rPr>
              <a:t>New Perspectives on HTML and XHTML, Comprehensive</a:t>
            </a:r>
          </a:p>
        </p:txBody>
      </p:sp>
      <p:sp>
        <p:nvSpPr>
          <p:cNvPr id="5" name="Slide Number Placeholder 4"/>
          <p:cNvSpPr>
            <a:spLocks noGrp="1"/>
          </p:cNvSpPr>
          <p:nvPr>
            <p:ph type="sldNum" sz="quarter" idx="11"/>
          </p:nvPr>
        </p:nvSpPr>
        <p:spPr/>
        <p:txBody>
          <a:bodyPr/>
          <a:lstStyle/>
          <a:p>
            <a:pPr algn="r" rtl="0">
              <a:defRPr/>
            </a:pPr>
            <a:fld id="{C95BD67E-81FE-4C54-B842-0DF761A00EF8}" type="slidenum">
              <a:rPr lang="en-US" sz="1200" b="1" kern="1200">
                <a:solidFill>
                  <a:srgbClr val="000000"/>
                </a:solidFill>
                <a:latin typeface="Calibri"/>
                <a:ea typeface="+mn-ea"/>
                <a:cs typeface="Arial"/>
              </a:rPr>
              <a:pPr algn="r" rtl="0">
                <a:defRPr/>
              </a:pPr>
              <a:t>69</a:t>
            </a:fld>
            <a:endParaRPr lang="en-US" sz="1200" b="1" kern="1200">
              <a:solidFill>
                <a:srgbClr val="000000"/>
              </a:solidFill>
              <a:latin typeface="Calibri"/>
              <a:ea typeface="+mn-ea"/>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normAutofit fontScale="90000"/>
          </a:bodyPr>
          <a:lstStyle/>
          <a:p>
            <a:pPr eaLnBrk="1" hangingPunct="1"/>
            <a:r>
              <a:rPr lang="en-US" dirty="0" smtClean="0"/>
              <a:t>Advantages &amp; Disadvantages of Inline Styles</a:t>
            </a:r>
          </a:p>
        </p:txBody>
      </p:sp>
      <p:sp>
        <p:nvSpPr>
          <p:cNvPr id="34818" name="Rectangle 3"/>
          <p:cNvSpPr>
            <a:spLocks noGrp="1" noChangeArrowheads="1"/>
          </p:cNvSpPr>
          <p:nvPr>
            <p:ph idx="4294967295"/>
          </p:nvPr>
        </p:nvSpPr>
        <p:spPr/>
        <p:txBody>
          <a:bodyPr>
            <a:normAutofit fontScale="77500" lnSpcReduction="20000"/>
          </a:bodyPr>
          <a:lstStyle/>
          <a:p>
            <a:pPr eaLnBrk="1" hangingPunct="1"/>
            <a:r>
              <a:rPr lang="en-US" sz="3600" dirty="0" smtClean="0">
                <a:latin typeface="Arial" pitchFamily="34" charset="0"/>
                <a:cs typeface="Arial" pitchFamily="34" charset="0"/>
              </a:rPr>
              <a:t>Advantage:</a:t>
            </a:r>
          </a:p>
          <a:p>
            <a:pPr lvl="1" eaLnBrk="1" hangingPunct="1">
              <a:spcBef>
                <a:spcPts val="1800"/>
              </a:spcBef>
            </a:pPr>
            <a:r>
              <a:rPr lang="en-US" sz="3200" dirty="0" smtClean="0"/>
              <a:t>Inline styles are easy to use and interpret because they are applied directly to the elements they affect</a:t>
            </a:r>
          </a:p>
          <a:p>
            <a:pPr eaLnBrk="1" hangingPunct="1"/>
            <a:endParaRPr lang="en-US" sz="3100" dirty="0" smtClean="0">
              <a:solidFill>
                <a:srgbClr val="000000"/>
              </a:solidFill>
              <a:latin typeface="Arial"/>
            </a:endParaRPr>
          </a:p>
          <a:p>
            <a:pPr eaLnBrk="1" hangingPunct="1"/>
            <a:r>
              <a:rPr lang="en-US" sz="3600" dirty="0" smtClean="0">
                <a:solidFill>
                  <a:srgbClr val="000000"/>
                </a:solidFill>
                <a:latin typeface="Arial"/>
              </a:rPr>
              <a:t>Disadvantages:</a:t>
            </a:r>
          </a:p>
          <a:p>
            <a:pPr lvl="1" eaLnBrk="1" hangingPunct="1">
              <a:spcBef>
                <a:spcPts val="1800"/>
              </a:spcBef>
            </a:pPr>
            <a:r>
              <a:rPr lang="en-US" sz="3200" dirty="0" smtClean="0">
                <a:solidFill>
                  <a:srgbClr val="000000"/>
                </a:solidFill>
              </a:rPr>
              <a:t>Applying styles directly to elements can be cumbersome!</a:t>
            </a:r>
          </a:p>
          <a:p>
            <a:pPr lvl="2" eaLnBrk="1" hangingPunct="1">
              <a:spcBef>
                <a:spcPts val="1200"/>
              </a:spcBef>
            </a:pPr>
            <a:r>
              <a:rPr lang="en-US" dirty="0" smtClean="0">
                <a:solidFill>
                  <a:srgbClr val="000000"/>
                </a:solidFill>
              </a:rPr>
              <a:t>What if you want all your headings to be displayed using the same color?</a:t>
            </a:r>
          </a:p>
          <a:p>
            <a:pPr lvl="1" eaLnBrk="1" hangingPunct="1">
              <a:spcBef>
                <a:spcPts val="1800"/>
              </a:spcBef>
            </a:pPr>
            <a:r>
              <a:rPr lang="en-US" sz="3200" dirty="0" smtClean="0">
                <a:solidFill>
                  <a:srgbClr val="000000"/>
                </a:solidFill>
              </a:rPr>
              <a:t>Inline styles are not consistent with the goal of separating content from style!</a:t>
            </a:r>
            <a:endParaRPr lang="en-US" sz="3200" dirty="0" smtClean="0"/>
          </a:p>
          <a:p>
            <a:pPr eaLnBrk="1" hangingPunct="1">
              <a:spcBef>
                <a:spcPts val="2400"/>
              </a:spcBef>
              <a:buFontTx/>
              <a:buNone/>
            </a:pPr>
            <a:r>
              <a:rPr lang="en-US" sz="2400" b="1" dirty="0" smtClean="0">
                <a:solidFill>
                  <a:srgbClr val="FF0000"/>
                </a:solidFill>
                <a:latin typeface="Courier New" pitchFamily="49" charset="0"/>
              </a:rPr>
              <a:t>		</a:t>
            </a:r>
            <a:endParaRPr lang="en-US" sz="31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C2F68576-7AE4-4B58-B4A5-E4213DBC49B7}" type="slidenum">
              <a:rPr lang="en-US"/>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p:txBody>
          <a:bodyPr/>
          <a:lstStyle/>
          <a:p>
            <a:pPr eaLnBrk="1" hangingPunct="1"/>
            <a:r>
              <a:rPr lang="en-US" smtClean="0"/>
              <a:t>Floating an Element</a:t>
            </a:r>
          </a:p>
        </p:txBody>
      </p:sp>
      <p:sp>
        <p:nvSpPr>
          <p:cNvPr id="6" name="Footer Placeholder 5"/>
          <p:cNvSpPr>
            <a:spLocks noGrp="1"/>
          </p:cNvSpPr>
          <p:nvPr>
            <p:ph type="ftr" sz="quarter" idx="10"/>
          </p:nvPr>
        </p:nvSpPr>
        <p:spPr/>
        <p:txBody>
          <a:bodyPr/>
          <a:lstStyle/>
          <a:p>
            <a:pPr>
              <a:defRPr/>
            </a:pPr>
            <a:r>
              <a:rPr lang="en-US" dirty="0"/>
              <a:t>New Perspectives on HTML and XHTML, Comprehensive</a:t>
            </a:r>
          </a:p>
        </p:txBody>
      </p:sp>
      <p:sp>
        <p:nvSpPr>
          <p:cNvPr id="7" name="Slide Number Placeholder 6"/>
          <p:cNvSpPr>
            <a:spLocks noGrp="1"/>
          </p:cNvSpPr>
          <p:nvPr>
            <p:ph type="sldNum" sz="quarter" idx="11"/>
          </p:nvPr>
        </p:nvSpPr>
        <p:spPr/>
        <p:txBody>
          <a:bodyPr/>
          <a:lstStyle/>
          <a:p>
            <a:pPr>
              <a:defRPr/>
            </a:pPr>
            <a:fld id="{66D02DB0-33A2-4016-94BF-6547298591FE}" type="slidenum">
              <a:rPr lang="en-US"/>
              <a:pPr>
                <a:defRPr/>
              </a:pPr>
              <a:t>70</a:t>
            </a:fld>
            <a:endParaRPr lang="en-US"/>
          </a:p>
        </p:txBody>
      </p:sp>
      <p:sp>
        <p:nvSpPr>
          <p:cNvPr id="69636" name="Rectangle 3"/>
          <p:cNvSpPr>
            <a:spLocks noGrp="1" noChangeArrowheads="1"/>
          </p:cNvSpPr>
          <p:nvPr>
            <p:ph type="body" sz="half" idx="4294967295"/>
          </p:nvPr>
        </p:nvSpPr>
        <p:spPr>
          <a:xfrm>
            <a:off x="228600" y="1371600"/>
            <a:ext cx="7924800" cy="1295400"/>
          </a:xfrm>
        </p:spPr>
        <p:txBody>
          <a:bodyPr/>
          <a:lstStyle/>
          <a:p>
            <a:pPr eaLnBrk="1" hangingPunct="1"/>
            <a:r>
              <a:rPr lang="en-US" smtClean="0"/>
              <a:t>The syntax for the float style is: </a:t>
            </a:r>
          </a:p>
          <a:p>
            <a:pPr eaLnBrk="1" hangingPunct="1">
              <a:buFontTx/>
              <a:buNone/>
            </a:pPr>
            <a:r>
              <a:rPr lang="en-US" sz="2400" b="1" smtClean="0">
                <a:latin typeface="Courier New" pitchFamily="49" charset="0"/>
              </a:rPr>
              <a:t>	float</a:t>
            </a:r>
            <a:r>
              <a:rPr lang="en-US" sz="2400" b="1" i="1" smtClean="0">
                <a:latin typeface="Courier New" pitchFamily="49" charset="0"/>
              </a:rPr>
              <a:t>: position</a:t>
            </a:r>
            <a:endParaRPr lang="en-US" sz="2400" smtClean="0"/>
          </a:p>
        </p:txBody>
      </p:sp>
      <p:pic>
        <p:nvPicPr>
          <p:cNvPr id="69637" name="Picture 3"/>
          <p:cNvPicPr>
            <a:picLocks noGrp="1" noChangeAspect="1" noChangeArrowheads="1"/>
          </p:cNvPicPr>
          <p:nvPr>
            <p:ph idx="4294967295"/>
          </p:nvPr>
        </p:nvPicPr>
        <p:blipFill>
          <a:blip r:embed="rId2"/>
          <a:srcRect/>
          <a:stretch>
            <a:fillRect/>
          </a:stretch>
        </p:blipFill>
        <p:spPr>
          <a:xfrm>
            <a:off x="1524000" y="2667000"/>
            <a:ext cx="5935663" cy="3659188"/>
          </a:xfr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idx="4294967295"/>
          </p:nvPr>
        </p:nvSpPr>
        <p:spPr/>
        <p:txBody>
          <a:bodyPr/>
          <a:lstStyle/>
          <a:p>
            <a:pPr eaLnBrk="1" hangingPunct="1"/>
            <a:r>
              <a:rPr lang="en-US" smtClean="0"/>
              <a:t>Floating an Element</a:t>
            </a:r>
          </a:p>
        </p:txBody>
      </p:sp>
      <p:sp>
        <p:nvSpPr>
          <p:cNvPr id="70658" name="Content Placeholder 2"/>
          <p:cNvSpPr>
            <a:spLocks noGrp="1"/>
          </p:cNvSpPr>
          <p:nvPr>
            <p:ph idx="4294967295"/>
          </p:nvPr>
        </p:nvSpPr>
        <p:spPr/>
        <p:txBody>
          <a:bodyPr/>
          <a:lstStyle/>
          <a:p>
            <a:pPr eaLnBrk="1" hangingPunct="1"/>
            <a:r>
              <a:rPr lang="en-US" smtClean="0"/>
              <a:t>To float an element, use the style</a:t>
            </a:r>
          </a:p>
          <a:p>
            <a:pPr eaLnBrk="1" hangingPunct="1">
              <a:buFont typeface="Arial" charset="0"/>
              <a:buNone/>
            </a:pPr>
            <a:r>
              <a:rPr lang="en-US" b="1" smtClean="0">
                <a:latin typeface="Courier New" pitchFamily="49" charset="0"/>
                <a:cs typeface="Courier New" pitchFamily="49" charset="0"/>
              </a:rPr>
              <a:t>	float: </a:t>
            </a:r>
            <a:r>
              <a:rPr lang="en-US" b="1" i="1" smtClean="0">
                <a:latin typeface="Courier New" pitchFamily="49" charset="0"/>
                <a:cs typeface="Courier New" pitchFamily="49" charset="0"/>
              </a:rPr>
              <a:t>position</a:t>
            </a:r>
          </a:p>
          <a:p>
            <a:pPr eaLnBrk="1" hangingPunct="1">
              <a:buFont typeface="Arial" charset="0"/>
              <a:buNone/>
            </a:pPr>
            <a:r>
              <a:rPr lang="en-US" smtClean="0"/>
              <a:t>	where </a:t>
            </a:r>
            <a:r>
              <a:rPr lang="en-US" i="1" smtClean="0"/>
              <a:t>position </a:t>
            </a:r>
            <a:r>
              <a:rPr lang="en-US" smtClean="0"/>
              <a:t>is none (to turn off floating), left or right</a:t>
            </a:r>
          </a:p>
          <a:p>
            <a:pPr eaLnBrk="1" hangingPunct="1"/>
            <a:r>
              <a:rPr lang="en-US" smtClean="0"/>
              <a:t>To display an element clear of a floating element, use the style</a:t>
            </a:r>
          </a:p>
          <a:p>
            <a:pPr eaLnBrk="1" hangingPunct="1">
              <a:buFont typeface="Arial" charset="0"/>
              <a:buNone/>
            </a:pPr>
            <a:r>
              <a:rPr lang="en-US" smtClean="0"/>
              <a:t>	</a:t>
            </a:r>
            <a:r>
              <a:rPr lang="en-US" b="1" smtClean="0">
                <a:latin typeface="Courier New" pitchFamily="49" charset="0"/>
                <a:cs typeface="Courier New" pitchFamily="49" charset="0"/>
              </a:rPr>
              <a:t>clear: </a:t>
            </a:r>
            <a:r>
              <a:rPr lang="en-US" b="1" i="1" smtClean="0">
                <a:latin typeface="Courier New" pitchFamily="49" charset="0"/>
                <a:cs typeface="Courier New" pitchFamily="49" charset="0"/>
              </a:rPr>
              <a:t>position</a:t>
            </a:r>
          </a:p>
          <a:p>
            <a:pPr eaLnBrk="1" hangingPunct="1">
              <a:buFont typeface="Arial" charset="0"/>
              <a:buNone/>
            </a:pPr>
            <a:r>
              <a:rPr lang="en-US" smtClean="0"/>
              <a:t>	where </a:t>
            </a:r>
            <a:r>
              <a:rPr lang="en-US" i="1" smtClean="0"/>
              <a:t>position </a:t>
            </a:r>
            <a:r>
              <a:rPr lang="en-US" smtClean="0"/>
              <a:t>is none, left, right, or both</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A6B16224-3423-4E20-900A-AD1C42FD5751}" type="slidenum">
              <a:rPr lang="en-US"/>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idx="4294967295"/>
          </p:nvPr>
        </p:nvSpPr>
        <p:spPr/>
        <p:txBody>
          <a:bodyPr/>
          <a:lstStyle/>
          <a:p>
            <a:pPr eaLnBrk="1" hangingPunct="1"/>
            <a:r>
              <a:rPr lang="en-US" smtClean="0"/>
              <a:t>Working with the Box Model</a:t>
            </a:r>
          </a:p>
        </p:txBody>
      </p:sp>
      <p:sp>
        <p:nvSpPr>
          <p:cNvPr id="71682" name="Content Placeholder 2"/>
          <p:cNvSpPr>
            <a:spLocks noGrp="1"/>
          </p:cNvSpPr>
          <p:nvPr>
            <p:ph idx="4294967295"/>
          </p:nvPr>
        </p:nvSpPr>
        <p:spPr/>
        <p:txBody>
          <a:bodyPr/>
          <a:lstStyle/>
          <a:p>
            <a:pPr eaLnBrk="1" hangingPunct="1"/>
            <a:r>
              <a:rPr lang="en-US" smtClean="0"/>
              <a:t>The </a:t>
            </a:r>
            <a:r>
              <a:rPr lang="en-US" b="1" smtClean="0"/>
              <a:t>box model </a:t>
            </a:r>
            <a:r>
              <a:rPr lang="en-US" smtClean="0"/>
              <a:t>describes the structure of page elements as they are laid out on the Web page:</a:t>
            </a:r>
          </a:p>
          <a:p>
            <a:pPr lvl="1" eaLnBrk="1" hangingPunct="1"/>
            <a:r>
              <a:rPr lang="en-US" smtClean="0"/>
              <a:t>The </a:t>
            </a:r>
            <a:r>
              <a:rPr lang="en-US" b="1" smtClean="0"/>
              <a:t>margin </a:t>
            </a:r>
            <a:r>
              <a:rPr lang="en-US" smtClean="0"/>
              <a:t>between the element and other page content</a:t>
            </a:r>
          </a:p>
          <a:p>
            <a:pPr lvl="1" eaLnBrk="1" hangingPunct="1"/>
            <a:r>
              <a:rPr lang="en-US" smtClean="0"/>
              <a:t>The </a:t>
            </a:r>
            <a:r>
              <a:rPr lang="en-US" b="1" smtClean="0"/>
              <a:t>border </a:t>
            </a:r>
            <a:r>
              <a:rPr lang="en-US" smtClean="0"/>
              <a:t>of the box containing the element content</a:t>
            </a:r>
          </a:p>
          <a:p>
            <a:pPr lvl="1" eaLnBrk="1" hangingPunct="1"/>
            <a:r>
              <a:rPr lang="en-US" smtClean="0"/>
              <a:t>The </a:t>
            </a:r>
            <a:r>
              <a:rPr lang="en-US" b="1" smtClean="0"/>
              <a:t>padding </a:t>
            </a:r>
            <a:r>
              <a:rPr lang="en-US" smtClean="0"/>
              <a:t>between the element’s content and the box border</a:t>
            </a:r>
          </a:p>
          <a:p>
            <a:pPr lvl="1" eaLnBrk="1" hangingPunct="1"/>
            <a:r>
              <a:rPr lang="en-US" smtClean="0"/>
              <a:t>The </a:t>
            </a:r>
            <a:r>
              <a:rPr lang="en-US" b="1" smtClean="0"/>
              <a:t>content </a:t>
            </a:r>
            <a:r>
              <a:rPr lang="en-US" smtClean="0"/>
              <a:t>of the element itself</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EA048659-FCF1-4DFF-8F76-25F309BE0188}" type="slidenum">
              <a:rPr lang="en-US"/>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idx="4294967295"/>
          </p:nvPr>
        </p:nvSpPr>
        <p:spPr/>
        <p:txBody>
          <a:bodyPr/>
          <a:lstStyle/>
          <a:p>
            <a:pPr eaLnBrk="1" hangingPunct="1"/>
            <a:r>
              <a:rPr lang="en-US" smtClean="0"/>
              <a:t>Working with the Box Model</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3AEB0130-54A6-47CB-8AA0-C6605EF21A99}" type="slidenum">
              <a:rPr lang="en-US"/>
              <a:pPr>
                <a:defRPr/>
              </a:pPr>
              <a:t>73</a:t>
            </a:fld>
            <a:endParaRPr lang="en-US"/>
          </a:p>
        </p:txBody>
      </p:sp>
      <p:pic>
        <p:nvPicPr>
          <p:cNvPr id="72708" name="Picture 2"/>
          <p:cNvPicPr>
            <a:picLocks noGrp="1" noChangeAspect="1" noChangeArrowheads="1"/>
          </p:cNvPicPr>
          <p:nvPr>
            <p:ph idx="4294967295"/>
          </p:nvPr>
        </p:nvPicPr>
        <p:blipFill>
          <a:blip r:embed="rId2"/>
          <a:srcRect/>
          <a:stretch>
            <a:fillRect/>
          </a:stretch>
        </p:blipFill>
        <p:spPr>
          <a:xfrm>
            <a:off x="762000" y="2043113"/>
            <a:ext cx="7162800" cy="325755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p:txBody>
          <a:bodyPr/>
          <a:lstStyle/>
          <a:p>
            <a:pPr eaLnBrk="1" hangingPunct="1"/>
            <a:r>
              <a:rPr lang="en-US" smtClean="0"/>
              <a:t>Margin Styles</a:t>
            </a:r>
          </a:p>
        </p:txBody>
      </p:sp>
      <p:sp>
        <p:nvSpPr>
          <p:cNvPr id="73730" name="Rectangle 3"/>
          <p:cNvSpPr>
            <a:spLocks noGrp="1" noChangeArrowheads="1"/>
          </p:cNvSpPr>
          <p:nvPr>
            <p:ph idx="4294967295"/>
          </p:nvPr>
        </p:nvSpPr>
        <p:spPr/>
        <p:txBody>
          <a:bodyPr/>
          <a:lstStyle/>
          <a:p>
            <a:pPr eaLnBrk="1" hangingPunct="1"/>
            <a:r>
              <a:rPr lang="en-US" sz="2800" dirty="0" smtClean="0"/>
              <a:t>Control your margins with the following four styles:</a:t>
            </a:r>
          </a:p>
          <a:p>
            <a:pPr lvl="1" eaLnBrk="1" hangingPunct="1">
              <a:buNone/>
            </a:pPr>
            <a:r>
              <a:rPr lang="en-US" sz="2100" b="1" dirty="0" smtClean="0">
                <a:latin typeface="Courier New" pitchFamily="49" charset="0"/>
              </a:rPr>
              <a:t>margin-top: </a:t>
            </a:r>
            <a:r>
              <a:rPr lang="en-US" sz="2100" b="1" i="1" dirty="0" smtClean="0">
                <a:latin typeface="Courier New" pitchFamily="49" charset="0"/>
              </a:rPr>
              <a:t>length</a:t>
            </a:r>
          </a:p>
          <a:p>
            <a:pPr lvl="1" eaLnBrk="1" hangingPunct="1">
              <a:buNone/>
            </a:pPr>
            <a:r>
              <a:rPr lang="en-US" sz="2100" b="1" dirty="0" smtClean="0">
                <a:latin typeface="Courier New" pitchFamily="49" charset="0"/>
              </a:rPr>
              <a:t>margin-right: </a:t>
            </a:r>
            <a:r>
              <a:rPr lang="en-US" sz="2100" b="1" i="1" dirty="0" smtClean="0">
                <a:latin typeface="Courier New" pitchFamily="49" charset="0"/>
              </a:rPr>
              <a:t>length</a:t>
            </a:r>
          </a:p>
          <a:p>
            <a:pPr lvl="1" eaLnBrk="1" hangingPunct="1">
              <a:buNone/>
            </a:pPr>
            <a:r>
              <a:rPr lang="en-US" sz="2100" b="1" dirty="0" smtClean="0">
                <a:latin typeface="Courier New" pitchFamily="49" charset="0"/>
              </a:rPr>
              <a:t>margin-bottom: </a:t>
            </a:r>
            <a:r>
              <a:rPr lang="en-US" sz="2100" b="1" i="1" dirty="0" smtClean="0">
                <a:latin typeface="Courier New" pitchFamily="49" charset="0"/>
              </a:rPr>
              <a:t>length</a:t>
            </a:r>
          </a:p>
          <a:p>
            <a:pPr lvl="1" eaLnBrk="1" hangingPunct="1">
              <a:buNone/>
            </a:pPr>
            <a:r>
              <a:rPr lang="en-US" sz="2100" b="1" dirty="0" smtClean="0">
                <a:latin typeface="Courier New" pitchFamily="49" charset="0"/>
              </a:rPr>
              <a:t>margin-left: </a:t>
            </a:r>
            <a:r>
              <a:rPr lang="en-US" sz="2100" b="1" i="1" dirty="0" smtClean="0">
                <a:latin typeface="Courier New" pitchFamily="49" charset="0"/>
              </a:rPr>
              <a:t>length</a:t>
            </a:r>
          </a:p>
          <a:p>
            <a:pPr eaLnBrk="1" hangingPunct="1"/>
            <a:r>
              <a:rPr lang="en-US" sz="2800" dirty="0" smtClean="0"/>
              <a:t>Margin values can also be negative. This creates an overlay effect by forcing the browser to render one element on top of another</a:t>
            </a:r>
          </a:p>
          <a:p>
            <a:pPr eaLnBrk="1" hangingPunct="1"/>
            <a:r>
              <a:rPr lang="en-US" sz="2800" dirty="0" smtClean="0"/>
              <a:t>You can also combine the four margin styles into a single style:</a:t>
            </a:r>
          </a:p>
          <a:p>
            <a:pPr lvl="1" eaLnBrk="1" hangingPunct="1">
              <a:buNone/>
            </a:pPr>
            <a:r>
              <a:rPr lang="en-US" sz="2400" b="1" i="1" dirty="0" smtClean="0">
                <a:latin typeface="Courier New" pitchFamily="49" charset="0"/>
              </a:rPr>
              <a:t>margin: top right bottom left</a:t>
            </a:r>
            <a:endParaRPr lang="en-US" sz="2100" b="1" i="1" dirty="0" smtClean="0">
              <a:latin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51DF7350-6A63-4220-B9D2-BE7F093193FB}" type="slidenum">
              <a:rPr lang="en-US"/>
              <a:pPr>
                <a:defRPr/>
              </a:pPr>
              <a:t>74</a:t>
            </a:fld>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pPr eaLnBrk="1" hangingPunct="1"/>
            <a:r>
              <a:rPr lang="en-US" smtClean="0"/>
              <a:t>Padding Styles</a:t>
            </a:r>
          </a:p>
        </p:txBody>
      </p:sp>
      <p:sp>
        <p:nvSpPr>
          <p:cNvPr id="74754" name="Rectangle 3"/>
          <p:cNvSpPr>
            <a:spLocks noGrp="1" noChangeArrowheads="1"/>
          </p:cNvSpPr>
          <p:nvPr>
            <p:ph idx="4294967295"/>
          </p:nvPr>
        </p:nvSpPr>
        <p:spPr/>
        <p:txBody>
          <a:bodyPr/>
          <a:lstStyle/>
          <a:p>
            <a:pPr marL="533400" indent="-533400" eaLnBrk="1" hangingPunct="1"/>
            <a:r>
              <a:rPr lang="en-US" dirty="0" smtClean="0"/>
              <a:t>Styles to set padding are similar to styles to set margins:</a:t>
            </a:r>
          </a:p>
          <a:p>
            <a:pPr marL="914400" lvl="1" indent="-457200" eaLnBrk="1" hangingPunct="1">
              <a:buNone/>
            </a:pPr>
            <a:r>
              <a:rPr lang="en-US" b="1" dirty="0" smtClean="0">
                <a:latin typeface="Courier New" pitchFamily="49" charset="0"/>
              </a:rPr>
              <a:t>padding-top: </a:t>
            </a:r>
            <a:r>
              <a:rPr lang="en-US" b="1" i="1" dirty="0" smtClean="0">
                <a:latin typeface="Courier New" pitchFamily="49" charset="0"/>
              </a:rPr>
              <a:t>value</a:t>
            </a:r>
          </a:p>
          <a:p>
            <a:pPr marL="914400" lvl="1" indent="-457200" eaLnBrk="1" hangingPunct="1">
              <a:buNone/>
            </a:pPr>
            <a:r>
              <a:rPr lang="en-US" b="1" dirty="0" smtClean="0">
                <a:latin typeface="Courier New" pitchFamily="49" charset="0"/>
              </a:rPr>
              <a:t>padding-right: </a:t>
            </a:r>
            <a:r>
              <a:rPr lang="en-US" b="1" i="1" dirty="0" smtClean="0">
                <a:latin typeface="Courier New" pitchFamily="49" charset="0"/>
              </a:rPr>
              <a:t>value</a:t>
            </a:r>
            <a:endParaRPr lang="en-US" b="1" dirty="0" smtClean="0">
              <a:latin typeface="Courier New" pitchFamily="49" charset="0"/>
            </a:endParaRPr>
          </a:p>
          <a:p>
            <a:pPr marL="914400" lvl="1" indent="-457200" eaLnBrk="1" hangingPunct="1">
              <a:buNone/>
            </a:pPr>
            <a:r>
              <a:rPr lang="en-US" b="1" dirty="0" smtClean="0">
                <a:latin typeface="Courier New" pitchFamily="49" charset="0"/>
              </a:rPr>
              <a:t>padding-bottom: </a:t>
            </a:r>
            <a:r>
              <a:rPr lang="en-US" b="1" i="1" dirty="0" smtClean="0">
                <a:latin typeface="Courier New" pitchFamily="49" charset="0"/>
              </a:rPr>
              <a:t>value</a:t>
            </a:r>
            <a:endParaRPr lang="en-US" b="1" dirty="0" smtClean="0">
              <a:latin typeface="Courier New" pitchFamily="49" charset="0"/>
            </a:endParaRPr>
          </a:p>
          <a:p>
            <a:pPr marL="914400" lvl="1" indent="-457200" eaLnBrk="1" hangingPunct="1">
              <a:buNone/>
            </a:pPr>
            <a:r>
              <a:rPr lang="en-US" b="1" dirty="0" smtClean="0">
                <a:latin typeface="Courier New" pitchFamily="49" charset="0"/>
              </a:rPr>
              <a:t>padding-left: </a:t>
            </a:r>
            <a:r>
              <a:rPr lang="en-US" b="1" i="1" dirty="0" smtClean="0">
                <a:latin typeface="Courier New" pitchFamily="49" charset="0"/>
              </a:rPr>
              <a:t>value</a:t>
            </a:r>
            <a:endParaRPr lang="en-US" b="1" dirty="0" smtClean="0">
              <a:latin typeface="Courier New" pitchFamily="49" charset="0"/>
            </a:endParaRPr>
          </a:p>
          <a:p>
            <a:pPr marL="914400" lvl="1" indent="-457200" eaLnBrk="1" hangingPunct="1"/>
            <a:endParaRPr lang="en-US" b="1" dirty="0" smtClean="0">
              <a:latin typeface="Courier New" pitchFamily="49" charset="0"/>
            </a:endParaRP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E1F8BB2-D45E-4063-876A-3A79EF605CEB}" type="slidenum">
              <a:rPr lang="en-US"/>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idx="4294967295"/>
          </p:nvPr>
        </p:nvSpPr>
        <p:spPr/>
        <p:txBody>
          <a:bodyPr/>
          <a:lstStyle/>
          <a:p>
            <a:pPr eaLnBrk="1" hangingPunct="1"/>
            <a:r>
              <a:rPr lang="en-US" smtClean="0"/>
              <a:t>Border Styles</a:t>
            </a:r>
          </a:p>
        </p:txBody>
      </p:sp>
      <p:sp>
        <p:nvSpPr>
          <p:cNvPr id="75778" name="Content Placeholder 2"/>
          <p:cNvSpPr>
            <a:spLocks noGrp="1"/>
          </p:cNvSpPr>
          <p:nvPr>
            <p:ph idx="4294967295"/>
          </p:nvPr>
        </p:nvSpPr>
        <p:spPr/>
        <p:txBody>
          <a:bodyPr/>
          <a:lstStyle/>
          <a:p>
            <a:pPr eaLnBrk="1" hangingPunct="1"/>
            <a:r>
              <a:rPr lang="en-US" sz="2800" smtClean="0"/>
              <a:t>border-top-width: </a:t>
            </a:r>
            <a:r>
              <a:rPr lang="en-US" sz="2800" i="1" smtClean="0"/>
              <a:t>length</a:t>
            </a:r>
          </a:p>
          <a:p>
            <a:pPr eaLnBrk="1" hangingPunct="1"/>
            <a:r>
              <a:rPr lang="en-US" sz="2800" smtClean="0"/>
              <a:t>border-right-width: </a:t>
            </a:r>
            <a:r>
              <a:rPr lang="en-US" sz="2800" i="1" smtClean="0"/>
              <a:t>length</a:t>
            </a:r>
          </a:p>
          <a:p>
            <a:pPr eaLnBrk="1" hangingPunct="1"/>
            <a:r>
              <a:rPr lang="en-US" sz="2800" smtClean="0"/>
              <a:t>border-bottom-width: </a:t>
            </a:r>
            <a:r>
              <a:rPr lang="en-US" sz="2800" i="1" smtClean="0"/>
              <a:t>length</a:t>
            </a:r>
          </a:p>
          <a:p>
            <a:pPr eaLnBrk="1" hangingPunct="1"/>
            <a:r>
              <a:rPr lang="en-US" sz="2800" smtClean="0"/>
              <a:t>border-left-width: </a:t>
            </a:r>
            <a:r>
              <a:rPr lang="en-US" sz="2800" i="1" smtClean="0"/>
              <a:t>length</a:t>
            </a:r>
          </a:p>
          <a:p>
            <a:pPr eaLnBrk="1" hangingPunct="1"/>
            <a:r>
              <a:rPr lang="en-US" sz="2800" smtClean="0"/>
              <a:t>border-width: </a:t>
            </a:r>
            <a:r>
              <a:rPr lang="en-US" sz="2800" i="1" smtClean="0"/>
              <a:t>top right bottom left</a:t>
            </a:r>
          </a:p>
          <a:p>
            <a:pPr eaLnBrk="1" hangingPunct="1"/>
            <a:r>
              <a:rPr lang="en-US" sz="2800" smtClean="0"/>
              <a:t>border-top-color: </a:t>
            </a:r>
            <a:r>
              <a:rPr lang="en-US" sz="2800" i="1" smtClean="0"/>
              <a:t>color</a:t>
            </a:r>
          </a:p>
          <a:p>
            <a:pPr eaLnBrk="1" hangingPunct="1"/>
            <a:r>
              <a:rPr lang="en-US" sz="2800" smtClean="0"/>
              <a:t>border-right-color: </a:t>
            </a:r>
            <a:r>
              <a:rPr lang="en-US" sz="2800" i="1" smtClean="0"/>
              <a:t>color</a:t>
            </a:r>
          </a:p>
          <a:p>
            <a:pPr eaLnBrk="1" hangingPunct="1"/>
            <a:r>
              <a:rPr lang="en-US" sz="2800" smtClean="0"/>
              <a:t>border-bottom-color: </a:t>
            </a:r>
            <a:r>
              <a:rPr lang="en-US" sz="2800" i="1" smtClean="0"/>
              <a:t>color</a:t>
            </a:r>
          </a:p>
          <a:p>
            <a:pPr eaLnBrk="1" hangingPunct="1"/>
            <a:r>
              <a:rPr lang="en-US" sz="2800" smtClean="0"/>
              <a:t>border-left-color: </a:t>
            </a:r>
            <a:r>
              <a:rPr lang="en-US" sz="2800" i="1" smtClean="0"/>
              <a:t>color</a:t>
            </a:r>
          </a:p>
          <a:p>
            <a:pPr eaLnBrk="1" hangingPunct="1"/>
            <a:r>
              <a:rPr lang="en-US" sz="2800" smtClean="0"/>
              <a:t>border-color: </a:t>
            </a:r>
            <a:r>
              <a:rPr lang="en-US" sz="2800" i="1" smtClean="0"/>
              <a:t>top right bottom left</a:t>
            </a:r>
            <a:endParaRPr lang="en-US" sz="2800" smtClean="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0686B2BC-7C08-414D-A038-7D1AB62D7BAE}" type="slidenum">
              <a:rPr lang="en-US"/>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idx="4294967295"/>
          </p:nvPr>
        </p:nvSpPr>
        <p:spPr/>
        <p:txBody>
          <a:bodyPr/>
          <a:lstStyle/>
          <a:p>
            <a:pPr eaLnBrk="1" hangingPunct="1"/>
            <a:r>
              <a:rPr lang="en-US" smtClean="0"/>
              <a:t>Border Styles</a:t>
            </a:r>
          </a:p>
        </p:txBody>
      </p:sp>
      <p:sp>
        <p:nvSpPr>
          <p:cNvPr id="76802" name="Content Placeholder 2"/>
          <p:cNvSpPr>
            <a:spLocks noGrp="1"/>
          </p:cNvSpPr>
          <p:nvPr>
            <p:ph idx="4294967295"/>
          </p:nvPr>
        </p:nvSpPr>
        <p:spPr/>
        <p:txBody>
          <a:bodyPr/>
          <a:lstStyle/>
          <a:p>
            <a:pPr eaLnBrk="1" hangingPunct="1"/>
            <a:r>
              <a:rPr lang="en-US" smtClean="0"/>
              <a:t>border-top-style: </a:t>
            </a:r>
            <a:r>
              <a:rPr lang="en-US" i="1" smtClean="0"/>
              <a:t>type</a:t>
            </a:r>
          </a:p>
          <a:p>
            <a:pPr eaLnBrk="1" hangingPunct="1"/>
            <a:r>
              <a:rPr lang="en-US" smtClean="0"/>
              <a:t>border-right-style: </a:t>
            </a:r>
            <a:r>
              <a:rPr lang="en-US" i="1" smtClean="0"/>
              <a:t>type</a:t>
            </a:r>
          </a:p>
          <a:p>
            <a:pPr eaLnBrk="1" hangingPunct="1"/>
            <a:r>
              <a:rPr lang="en-US" smtClean="0"/>
              <a:t>border-bottom-style: </a:t>
            </a:r>
            <a:r>
              <a:rPr lang="en-US" i="1" smtClean="0"/>
              <a:t>type</a:t>
            </a:r>
          </a:p>
          <a:p>
            <a:pPr eaLnBrk="1" hangingPunct="1"/>
            <a:r>
              <a:rPr lang="en-US" smtClean="0"/>
              <a:t>border-left-style: </a:t>
            </a:r>
            <a:r>
              <a:rPr lang="en-US" i="1" smtClean="0"/>
              <a:t>type</a:t>
            </a:r>
          </a:p>
          <a:p>
            <a:pPr eaLnBrk="1" hangingPunct="1"/>
            <a:r>
              <a:rPr lang="en-US" smtClean="0"/>
              <a:t>border-style: </a:t>
            </a:r>
            <a:r>
              <a:rPr lang="en-US" i="1" smtClean="0"/>
              <a:t>top right bottom left</a:t>
            </a:r>
            <a:endParaRPr lang="en-US" smtClean="0"/>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F3338001-6CD8-4B03-9BD7-E6E10FC2A70F}" type="slidenum">
              <a:rPr lang="en-US"/>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p:txBody>
          <a:bodyPr/>
          <a:lstStyle/>
          <a:p>
            <a:pPr eaLnBrk="1" hangingPunct="1"/>
            <a:r>
              <a:rPr lang="en-US" smtClean="0"/>
              <a:t>Border Styles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9C5E89EC-78F0-4AD9-83FC-A21DE1654B52}" type="slidenum">
              <a:rPr lang="en-US"/>
              <a:pPr>
                <a:defRPr/>
              </a:pPr>
              <a:t>78</a:t>
            </a:fld>
            <a:endParaRPr lang="en-US"/>
          </a:p>
        </p:txBody>
      </p:sp>
      <p:pic>
        <p:nvPicPr>
          <p:cNvPr id="77828" name="Picture 2"/>
          <p:cNvPicPr>
            <a:picLocks noGrp="1" noChangeAspect="1" noChangeArrowheads="1"/>
          </p:cNvPicPr>
          <p:nvPr>
            <p:ph idx="4294967295"/>
          </p:nvPr>
        </p:nvPicPr>
        <p:blipFill>
          <a:blip r:embed="rId2"/>
          <a:srcRect/>
          <a:stretch>
            <a:fillRect/>
          </a:stretch>
        </p:blipFill>
        <p:spPr>
          <a:xfrm>
            <a:off x="1795463" y="1392238"/>
            <a:ext cx="5095875" cy="4562475"/>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idx="4294967295"/>
          </p:nvPr>
        </p:nvSpPr>
        <p:spPr/>
        <p:txBody>
          <a:bodyPr/>
          <a:lstStyle/>
          <a:p>
            <a:pPr eaLnBrk="1" hangingPunct="1"/>
            <a:r>
              <a:rPr lang="en-US" smtClean="0"/>
              <a:t>Width and Height Styles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9A50865D-6493-452F-81E1-409967143044}" type="slidenum">
              <a:rPr lang="en-US"/>
              <a:pPr>
                <a:defRPr/>
              </a:pPr>
              <a:t>79</a:t>
            </a:fld>
            <a:endParaRPr lang="en-US"/>
          </a:p>
        </p:txBody>
      </p:sp>
      <p:pic>
        <p:nvPicPr>
          <p:cNvPr id="78852" name="Picture 2"/>
          <p:cNvPicPr>
            <a:picLocks noGrp="1" noChangeAspect="1" noChangeArrowheads="1"/>
          </p:cNvPicPr>
          <p:nvPr>
            <p:ph idx="4294967295"/>
          </p:nvPr>
        </p:nvPicPr>
        <p:blipFill>
          <a:blip r:embed="rId2"/>
          <a:srcRect/>
          <a:stretch>
            <a:fillRect/>
          </a:stretch>
        </p:blipFill>
        <p:spPr>
          <a:xfrm>
            <a:off x="885825" y="1219200"/>
            <a:ext cx="6915150" cy="4906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pPr eaLnBrk="1" hangingPunct="1"/>
            <a:r>
              <a:rPr lang="en-US" dirty="0" smtClean="0"/>
              <a:t>Using Embedded Styles</a:t>
            </a:r>
          </a:p>
        </p:txBody>
      </p:sp>
      <p:sp>
        <p:nvSpPr>
          <p:cNvPr id="35842" name="Rectangle 3"/>
          <p:cNvSpPr>
            <a:spLocks noGrp="1" noChangeArrowheads="1"/>
          </p:cNvSpPr>
          <p:nvPr>
            <p:ph idx="4294967295"/>
          </p:nvPr>
        </p:nvSpPr>
        <p:spPr/>
        <p:txBody>
          <a:bodyPr>
            <a:normAutofit/>
          </a:bodyPr>
          <a:lstStyle/>
          <a:p>
            <a:pPr eaLnBrk="1" hangingPunct="1">
              <a:lnSpc>
                <a:spcPct val="110000"/>
              </a:lnSpc>
              <a:spcBef>
                <a:spcPts val="1800"/>
              </a:spcBef>
            </a:pPr>
            <a:r>
              <a:rPr lang="en-US" sz="3100" dirty="0" smtClean="0"/>
              <a:t>You can embed style definitions in a document head using the </a:t>
            </a:r>
            <a:r>
              <a:rPr lang="en-US" sz="3100" dirty="0" smtClean="0">
                <a:solidFill>
                  <a:srgbClr val="FF0000"/>
                </a:solidFill>
              </a:rPr>
              <a:t>style</a:t>
            </a:r>
            <a:r>
              <a:rPr lang="en-US" sz="3100" dirty="0" smtClean="0"/>
              <a:t> </a:t>
            </a:r>
            <a:r>
              <a:rPr lang="en-US" sz="3100" u="sng" dirty="0" smtClean="0"/>
              <a:t>element</a:t>
            </a:r>
            <a:r>
              <a:rPr lang="en-US" sz="3100" dirty="0" smtClean="0"/>
              <a:t>:</a:t>
            </a:r>
          </a:p>
          <a:p>
            <a:pPr eaLnBrk="1" hangingPunct="1">
              <a:lnSpc>
                <a:spcPct val="90000"/>
              </a:lnSpc>
            </a:pPr>
            <a:endParaRPr lang="en-US" sz="3100" dirty="0" smtClean="0"/>
          </a:p>
          <a:p>
            <a:pPr eaLnBrk="1" hangingPunct="1">
              <a:lnSpc>
                <a:spcPct val="90000"/>
              </a:lnSpc>
              <a:buFontTx/>
              <a:buNone/>
            </a:pPr>
            <a:r>
              <a:rPr lang="en-US" sz="2400" b="1" dirty="0" smtClean="0">
                <a:latin typeface="Courier New" pitchFamily="49" charset="0"/>
              </a:rPr>
              <a:t>			</a:t>
            </a:r>
            <a:r>
              <a:rPr lang="en-US" sz="2400" b="1" dirty="0" smtClean="0">
                <a:solidFill>
                  <a:srgbClr val="FF0000"/>
                </a:solidFill>
                <a:latin typeface="Courier New" pitchFamily="49" charset="0"/>
              </a:rPr>
              <a:t>&lt;style type=“text/</a:t>
            </a:r>
            <a:r>
              <a:rPr lang="en-US" sz="2400" b="1" dirty="0" err="1" smtClean="0">
                <a:solidFill>
                  <a:srgbClr val="FF0000"/>
                </a:solidFill>
                <a:latin typeface="Courier New" pitchFamily="49" charset="0"/>
              </a:rPr>
              <a:t>css</a:t>
            </a:r>
            <a:r>
              <a:rPr lang="en-US" sz="2400" b="1" dirty="0" smtClean="0">
                <a:solidFill>
                  <a:srgbClr val="FF0000"/>
                </a:solidFill>
                <a:latin typeface="Courier New" pitchFamily="49" charset="0"/>
              </a:rPr>
              <a:t>”&gt;</a:t>
            </a:r>
          </a:p>
          <a:p>
            <a:pPr eaLnBrk="1" hangingPunct="1">
              <a:lnSpc>
                <a:spcPct val="90000"/>
              </a:lnSpc>
              <a:buFontTx/>
              <a:buNone/>
            </a:pPr>
            <a:r>
              <a:rPr lang="en-US" sz="2400" b="1" i="1" dirty="0" smtClean="0">
                <a:solidFill>
                  <a:srgbClr val="FF0000"/>
                </a:solidFill>
                <a:latin typeface="Courier New" pitchFamily="49" charset="0"/>
              </a:rPr>
              <a:t>				  </a:t>
            </a:r>
            <a:r>
              <a:rPr lang="en-US" sz="2400" b="1" i="1" dirty="0" smtClean="0">
                <a:solidFill>
                  <a:srgbClr val="0000FF"/>
                </a:solidFill>
                <a:latin typeface="Courier New" pitchFamily="49" charset="0"/>
              </a:rPr>
              <a:t>style declarations</a:t>
            </a:r>
          </a:p>
          <a:p>
            <a:pPr eaLnBrk="1" hangingPunct="1">
              <a:lnSpc>
                <a:spcPct val="90000"/>
              </a:lnSpc>
              <a:buFontTx/>
              <a:buNone/>
            </a:pPr>
            <a:r>
              <a:rPr lang="en-US" sz="2400" b="1" dirty="0" smtClean="0">
                <a:solidFill>
                  <a:srgbClr val="FF0000"/>
                </a:solidFill>
                <a:latin typeface="Courier New" pitchFamily="49" charset="0"/>
              </a:rPr>
              <a:t>			&lt;/style&gt;</a:t>
            </a:r>
          </a:p>
          <a:p>
            <a:pPr eaLnBrk="1" hangingPunct="1">
              <a:lnSpc>
                <a:spcPct val="90000"/>
              </a:lnSpc>
              <a:buFontTx/>
              <a:buNone/>
            </a:pPr>
            <a:endParaRPr lang="en-US" sz="3100" dirty="0" smtClean="0"/>
          </a:p>
          <a:p>
            <a:pPr eaLnBrk="1" hangingPunct="1">
              <a:lnSpc>
                <a:spcPct val="90000"/>
              </a:lnSpc>
              <a:buNone/>
            </a:pPr>
            <a:r>
              <a:rPr lang="en-US" sz="3100" dirty="0" smtClean="0"/>
              <a:t>	Where </a:t>
            </a:r>
            <a:r>
              <a:rPr lang="en-US" sz="3100" i="1" dirty="0" smtClean="0">
                <a:solidFill>
                  <a:srgbClr val="0000FF"/>
                </a:solidFill>
              </a:rPr>
              <a:t>style declarations</a:t>
            </a:r>
            <a:r>
              <a:rPr lang="en-US" sz="3100" dirty="0" smtClean="0">
                <a:solidFill>
                  <a:srgbClr val="0000FF"/>
                </a:solidFill>
              </a:rPr>
              <a:t> </a:t>
            </a:r>
            <a:r>
              <a:rPr lang="en-US" sz="3100" dirty="0" smtClean="0"/>
              <a:t>are the declarations of the different styles to be applied to elements in the </a:t>
            </a:r>
            <a:r>
              <a:rPr lang="en-US" sz="3100" i="1" dirty="0" smtClean="0"/>
              <a:t>current</a:t>
            </a:r>
            <a:r>
              <a:rPr lang="en-US" sz="3100" dirty="0" smtClean="0"/>
              <a:t> document</a:t>
            </a:r>
            <a:endParaRPr lang="en-US" sz="2400" dirty="0"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A80F316-21BC-42DC-AA05-F39F96990A22}" type="slidenum">
              <a:rPr lang="en-US"/>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idx="4294967295"/>
          </p:nvPr>
        </p:nvSpPr>
        <p:spPr/>
        <p:txBody>
          <a:bodyPr/>
          <a:lstStyle/>
          <a:p>
            <a:pPr eaLnBrk="1" hangingPunct="1"/>
            <a:r>
              <a:rPr lang="en-US" smtClean="0"/>
              <a:t>Width and Height Styles</a:t>
            </a:r>
          </a:p>
        </p:txBody>
      </p:sp>
      <p:sp>
        <p:nvSpPr>
          <p:cNvPr id="79874" name="Content Placeholder 2"/>
          <p:cNvSpPr>
            <a:spLocks noGrp="1"/>
          </p:cNvSpPr>
          <p:nvPr>
            <p:ph idx="4294967295"/>
          </p:nvPr>
        </p:nvSpPr>
        <p:spPr/>
        <p:txBody>
          <a:bodyPr/>
          <a:lstStyle/>
          <a:p>
            <a:pPr eaLnBrk="1" hangingPunct="1"/>
            <a:r>
              <a:rPr lang="en-US" sz="2800" smtClean="0"/>
              <a:t>To set the box model width, use</a:t>
            </a:r>
          </a:p>
          <a:p>
            <a:pPr lvl="1" eaLnBrk="1" hangingPunct="1"/>
            <a:r>
              <a:rPr lang="en-US" sz="2400" smtClean="0"/>
              <a:t>width: </a:t>
            </a:r>
            <a:r>
              <a:rPr lang="en-US" sz="2400" i="1" smtClean="0"/>
              <a:t>length</a:t>
            </a:r>
          </a:p>
          <a:p>
            <a:pPr eaLnBrk="1" hangingPunct="1">
              <a:buFont typeface="Arial" charset="0"/>
              <a:buNone/>
            </a:pPr>
            <a:r>
              <a:rPr lang="en-US" sz="2800" smtClean="0"/>
              <a:t>	where </a:t>
            </a:r>
            <a:r>
              <a:rPr lang="en-US" sz="2800" i="1" smtClean="0"/>
              <a:t>length</a:t>
            </a:r>
            <a:r>
              <a:rPr lang="en-US" sz="2800" smtClean="0"/>
              <a:t> is the width of the box content in one of the CSS units of measure. (Note that Internet Explorer applies the width value to the box model content, padding space, and border)</a:t>
            </a:r>
          </a:p>
          <a:p>
            <a:pPr eaLnBrk="1" hangingPunct="1"/>
            <a:r>
              <a:rPr lang="en-US" sz="2800" smtClean="0"/>
              <a:t>To set the box model height, use</a:t>
            </a:r>
          </a:p>
          <a:p>
            <a:pPr lvl="1" eaLnBrk="1" hangingPunct="1"/>
            <a:r>
              <a:rPr lang="en-US" sz="2400" smtClean="0"/>
              <a:t>height: </a:t>
            </a:r>
            <a:r>
              <a:rPr lang="en-US" sz="2400" i="1" smtClean="0"/>
              <a:t>length</a:t>
            </a:r>
          </a:p>
          <a:p>
            <a:pPr eaLnBrk="1" hangingPunct="1">
              <a:buFont typeface="Arial" charset="0"/>
              <a:buNone/>
            </a:pPr>
            <a:r>
              <a:rPr lang="en-US" sz="2800" smtClean="0"/>
              <a:t>	where </a:t>
            </a:r>
            <a:r>
              <a:rPr lang="en-US" sz="2800" i="1" smtClean="0"/>
              <a:t>length</a:t>
            </a:r>
            <a:r>
              <a:rPr lang="en-US" sz="2800" smtClean="0"/>
              <a:t> is the height of the box content in one of the CSS units of measure</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E2AC8885-F990-4794-BF74-02836BBDC846}" type="slidenum">
              <a:rPr lang="en-US"/>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p:txBody>
          <a:bodyPr>
            <a:normAutofit fontScale="90000"/>
          </a:bodyPr>
          <a:lstStyle/>
          <a:p>
            <a:pPr eaLnBrk="1" hangingPunct="1"/>
            <a:r>
              <a:rPr lang="en-US" dirty="0" smtClean="0"/>
              <a:t>Controlling Page Layout with </a:t>
            </a:r>
            <a:r>
              <a:rPr lang="en-US" b="1" dirty="0" smtClean="0"/>
              <a:t>div</a:t>
            </a:r>
            <a:r>
              <a:rPr lang="en-US" dirty="0" smtClean="0"/>
              <a:t> Containers</a:t>
            </a:r>
          </a:p>
        </p:txBody>
      </p:sp>
      <p:sp>
        <p:nvSpPr>
          <p:cNvPr id="80898" name="Rectangle 3"/>
          <p:cNvSpPr>
            <a:spLocks noGrp="1" noChangeArrowheads="1"/>
          </p:cNvSpPr>
          <p:nvPr>
            <p:ph idx="4294967295"/>
          </p:nvPr>
        </p:nvSpPr>
        <p:spPr/>
        <p:txBody>
          <a:bodyPr/>
          <a:lstStyle/>
          <a:p>
            <a:pPr marL="533400" indent="-533400" eaLnBrk="1" hangingPunct="1"/>
            <a:r>
              <a:rPr lang="en-US" b="1" smtClean="0"/>
              <a:t>div containers</a:t>
            </a:r>
            <a:r>
              <a:rPr lang="en-US" smtClean="0"/>
              <a:t> can be resized and floated to create different page layouts</a:t>
            </a:r>
            <a:endParaRPr lang="en-US" b="1" smtClean="0"/>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6C570297-F1BB-48A0-B0F5-266B8F949F18}" type="slidenum">
              <a:rPr lang="en-US"/>
              <a:pPr>
                <a:defRPr/>
              </a:pPr>
              <a:t>81</a:t>
            </a:fld>
            <a:endParaRPr lang="en-US"/>
          </a:p>
        </p:txBody>
      </p:sp>
      <p:pic>
        <p:nvPicPr>
          <p:cNvPr id="80901" name="Picture 4"/>
          <p:cNvPicPr>
            <a:picLocks noChangeAspect="1" noChangeArrowheads="1"/>
          </p:cNvPicPr>
          <p:nvPr/>
        </p:nvPicPr>
        <p:blipFill>
          <a:blip r:embed="rId2">
            <a:clrChange>
              <a:clrFrom>
                <a:srgbClr val="F5EDD5"/>
              </a:clrFrom>
              <a:clrTo>
                <a:srgbClr val="F5EDD5">
                  <a:alpha val="0"/>
                </a:srgbClr>
              </a:clrTo>
            </a:clrChange>
          </a:blip>
          <a:srcRect/>
          <a:stretch>
            <a:fillRect/>
          </a:stretch>
        </p:blipFill>
        <p:spPr bwMode="auto">
          <a:xfrm>
            <a:off x="2133600" y="2362200"/>
            <a:ext cx="3860800" cy="39433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p:txBody>
          <a:bodyPr/>
          <a:lstStyle/>
          <a:p>
            <a:pPr eaLnBrk="1" hangingPunct="1"/>
            <a:r>
              <a:rPr lang="en-US" dirty="0" smtClean="0"/>
              <a:t>Controlling Page Layout with </a:t>
            </a:r>
            <a:r>
              <a:rPr lang="en-US" b="1" dirty="0" smtClean="0"/>
              <a:t>div</a:t>
            </a:r>
            <a:r>
              <a:rPr lang="en-US" dirty="0" smtClean="0"/>
              <a:t> Containers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4150B5CD-41E8-4D68-BFDE-18C309F14DAA}" type="slidenum">
              <a:rPr lang="en-US"/>
              <a:pPr>
                <a:defRPr/>
              </a:pPr>
              <a:t>82</a:t>
            </a:fld>
            <a:endParaRPr lang="en-US"/>
          </a:p>
        </p:txBody>
      </p:sp>
      <p:pic>
        <p:nvPicPr>
          <p:cNvPr id="81924" name="Picture 2"/>
          <p:cNvPicPr>
            <a:picLocks noGrp="1" noChangeAspect="1" noChangeArrowheads="1"/>
          </p:cNvPicPr>
          <p:nvPr>
            <p:ph idx="4294967295"/>
          </p:nvPr>
        </p:nvPicPr>
        <p:blipFill>
          <a:blip r:embed="rId2">
            <a:clrChange>
              <a:clrFrom>
                <a:srgbClr val="F5EDD5"/>
              </a:clrFrom>
              <a:clrTo>
                <a:srgbClr val="F5EDD5">
                  <a:alpha val="0"/>
                </a:srgbClr>
              </a:clrTo>
            </a:clrChange>
          </a:blip>
          <a:srcRect/>
          <a:stretch>
            <a:fillRect/>
          </a:stretch>
        </p:blipFill>
        <p:spPr>
          <a:xfrm>
            <a:off x="1295400" y="1828800"/>
            <a:ext cx="6410325" cy="1676400"/>
          </a:xfrm>
        </p:spPr>
      </p:pic>
      <p:pic>
        <p:nvPicPr>
          <p:cNvPr id="81925" name="Picture 3"/>
          <p:cNvPicPr>
            <a:picLocks noChangeAspect="1" noChangeArrowheads="1"/>
          </p:cNvPicPr>
          <p:nvPr/>
        </p:nvPicPr>
        <p:blipFill>
          <a:blip r:embed="rId3">
            <a:clrChange>
              <a:clrFrom>
                <a:srgbClr val="F5EDD5"/>
              </a:clrFrom>
              <a:clrTo>
                <a:srgbClr val="F5EDD5">
                  <a:alpha val="0"/>
                </a:srgbClr>
              </a:clrTo>
            </a:clrChange>
          </a:blip>
          <a:srcRect/>
          <a:stretch>
            <a:fillRect/>
          </a:stretch>
        </p:blipFill>
        <p:spPr bwMode="auto">
          <a:xfrm>
            <a:off x="1295400" y="3810000"/>
            <a:ext cx="6400800" cy="1446213"/>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p:txBody>
          <a:bodyPr/>
          <a:lstStyle/>
          <a:p>
            <a:pPr eaLnBrk="1" hangingPunct="1"/>
            <a:r>
              <a:rPr lang="en-US" dirty="0" smtClean="0"/>
              <a:t>Setting the Display Style</a:t>
            </a:r>
          </a:p>
        </p:txBody>
      </p:sp>
      <p:sp>
        <p:nvSpPr>
          <p:cNvPr id="6" name="Footer Placeholder 4"/>
          <p:cNvSpPr>
            <a:spLocks noGrp="1"/>
          </p:cNvSpPr>
          <p:nvPr>
            <p:ph type="ftr" sz="quarter" idx="10"/>
          </p:nvPr>
        </p:nvSpPr>
        <p:spPr/>
        <p:txBody>
          <a:bodyPr/>
          <a:lstStyle/>
          <a:p>
            <a:pPr>
              <a:defRPr/>
            </a:pPr>
            <a:r>
              <a:rPr lang="en-US"/>
              <a:t>New Perspectives on HTML and XHTML, Comprehensive</a:t>
            </a:r>
          </a:p>
        </p:txBody>
      </p:sp>
      <p:sp>
        <p:nvSpPr>
          <p:cNvPr id="7" name="Slide Number Placeholder 5"/>
          <p:cNvSpPr>
            <a:spLocks noGrp="1"/>
          </p:cNvSpPr>
          <p:nvPr>
            <p:ph type="sldNum" sz="quarter" idx="11"/>
          </p:nvPr>
        </p:nvSpPr>
        <p:spPr/>
        <p:txBody>
          <a:bodyPr/>
          <a:lstStyle/>
          <a:p>
            <a:pPr>
              <a:defRPr/>
            </a:pPr>
            <a:fld id="{06CAAF9A-6AFF-4E1D-B30A-133D41637636}" type="slidenum">
              <a:rPr lang="en-US"/>
              <a:pPr>
                <a:defRPr/>
              </a:pPr>
              <a:t>83</a:t>
            </a:fld>
            <a:endParaRPr lang="en-US"/>
          </a:p>
        </p:txBody>
      </p:sp>
      <p:sp>
        <p:nvSpPr>
          <p:cNvPr id="82948" name="Text Box 6"/>
          <p:cNvSpPr txBox="1">
            <a:spLocks noChangeArrowheads="1"/>
          </p:cNvSpPr>
          <p:nvPr/>
        </p:nvSpPr>
        <p:spPr bwMode="auto">
          <a:xfrm>
            <a:off x="1905000" y="1219200"/>
            <a:ext cx="5562600" cy="304800"/>
          </a:xfrm>
          <a:prstGeom prst="rect">
            <a:avLst/>
          </a:prstGeom>
          <a:noFill/>
          <a:ln w="9525">
            <a:noFill/>
            <a:miter lim="800000"/>
            <a:headEnd/>
            <a:tailEnd/>
          </a:ln>
        </p:spPr>
        <p:txBody>
          <a:bodyPr>
            <a:spAutoFit/>
          </a:bodyPr>
          <a:lstStyle/>
          <a:p>
            <a:pPr algn="ctr">
              <a:spcBef>
                <a:spcPct val="50000"/>
              </a:spcBef>
            </a:pPr>
            <a:r>
              <a:rPr lang="en-US" sz="1400">
                <a:latin typeface="Arial" charset="0"/>
              </a:rPr>
              <a:t>Values of the display style</a:t>
            </a:r>
          </a:p>
        </p:txBody>
      </p:sp>
      <p:pic>
        <p:nvPicPr>
          <p:cNvPr id="82949" name="Picture 7"/>
          <p:cNvPicPr>
            <a:picLocks noGrp="1" noChangeAspect="1" noChangeArrowheads="1"/>
          </p:cNvPicPr>
          <p:nvPr>
            <p:ph idx="4294967295"/>
          </p:nvPr>
        </p:nvPicPr>
        <p:blipFill>
          <a:blip r:embed="rId2"/>
          <a:srcRect/>
          <a:stretch>
            <a:fillRect/>
          </a:stretch>
        </p:blipFill>
        <p:spPr>
          <a:xfrm>
            <a:off x="990600" y="1524000"/>
            <a:ext cx="6829425" cy="4602163"/>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idx="4294967295"/>
          </p:nvPr>
        </p:nvSpPr>
        <p:spPr/>
        <p:txBody>
          <a:bodyPr/>
          <a:lstStyle/>
          <a:p>
            <a:pPr eaLnBrk="1" hangingPunct="1"/>
            <a:r>
              <a:rPr lang="en-US" smtClean="0"/>
              <a:t>Setting the Display Style</a:t>
            </a:r>
          </a:p>
        </p:txBody>
      </p:sp>
      <p:sp>
        <p:nvSpPr>
          <p:cNvPr id="83970" name="Content Placeholder 2"/>
          <p:cNvSpPr>
            <a:spLocks noGrp="1"/>
          </p:cNvSpPr>
          <p:nvPr>
            <p:ph idx="4294967295"/>
          </p:nvPr>
        </p:nvSpPr>
        <p:spPr/>
        <p:txBody>
          <a:bodyPr/>
          <a:lstStyle/>
          <a:p>
            <a:pPr eaLnBrk="1" hangingPunct="1"/>
            <a:r>
              <a:rPr lang="en-US" smtClean="0"/>
              <a:t>To set the display style of an element, use</a:t>
            </a:r>
          </a:p>
          <a:p>
            <a:pPr lvl="1" eaLnBrk="1" hangingPunct="1"/>
            <a:r>
              <a:rPr lang="en-US" smtClean="0"/>
              <a:t>display: </a:t>
            </a:r>
            <a:r>
              <a:rPr lang="en-US" i="1" smtClean="0"/>
              <a:t>type</a:t>
            </a:r>
          </a:p>
          <a:p>
            <a:pPr eaLnBrk="1" hangingPunct="1">
              <a:buFont typeface="Arial" charset="0"/>
              <a:buNone/>
            </a:pPr>
            <a:r>
              <a:rPr lang="en-US" smtClean="0"/>
              <a:t>	where </a:t>
            </a:r>
            <a:r>
              <a:rPr lang="en-US" i="1" smtClean="0"/>
              <a:t>type</a:t>
            </a:r>
            <a:r>
              <a:rPr lang="en-US" smtClean="0"/>
              <a:t> is the type of display. Use inline for inline elements and block for block-level elements</a:t>
            </a:r>
          </a:p>
        </p:txBody>
      </p:sp>
      <p:sp>
        <p:nvSpPr>
          <p:cNvPr id="4" name="Footer Placeholder 3"/>
          <p:cNvSpPr>
            <a:spLocks noGrp="1"/>
          </p:cNvSpPr>
          <p:nvPr>
            <p:ph type="ftr" sz="quarter" idx="10"/>
          </p:nvPr>
        </p:nvSpPr>
        <p:spPr/>
        <p:txBody>
          <a:bodyPr/>
          <a:lstStyle/>
          <a:p>
            <a:pPr>
              <a:defRPr/>
            </a:pPr>
            <a:r>
              <a:rPr lang="en-US"/>
              <a:t>New Perspectives on HTML and XHTML, Comprehensive</a:t>
            </a:r>
          </a:p>
        </p:txBody>
      </p:sp>
      <p:sp>
        <p:nvSpPr>
          <p:cNvPr id="5" name="Slide Number Placeholder 4"/>
          <p:cNvSpPr>
            <a:spLocks noGrp="1"/>
          </p:cNvSpPr>
          <p:nvPr>
            <p:ph type="sldNum" sz="quarter" idx="11"/>
          </p:nvPr>
        </p:nvSpPr>
        <p:spPr/>
        <p:txBody>
          <a:bodyPr/>
          <a:lstStyle/>
          <a:p>
            <a:pPr>
              <a:defRPr/>
            </a:pPr>
            <a:fld id="{50CA2602-5284-4E2C-97B3-34CC553D58B7}" type="slidenum">
              <a:rPr lang="en-US"/>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Tutorial 3- </a:t>
            </a:r>
            <a:r>
              <a:rPr lang="en-US" dirty="0"/>
              <a:t>End</a:t>
            </a:r>
          </a:p>
        </p:txBody>
      </p:sp>
      <p:pic>
        <p:nvPicPr>
          <p:cNvPr id="236555" name="Picture 11" descr="Stop"/>
          <p:cNvPicPr>
            <a:picLocks noGrp="1" noChangeAspect="1" noChangeArrowheads="1"/>
          </p:cNvPicPr>
          <p:nvPr>
            <p:ph idx="1"/>
          </p:nvPr>
        </p:nvPicPr>
        <p:blipFill>
          <a:blip r:embed="rId3"/>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a:srcRect/>
          <a:stretch>
            <a:fillRect/>
          </a:stretch>
        </p:blipFill>
        <p:spPr>
          <a:xfrm>
            <a:off x="4343400" y="3429000"/>
            <a:ext cx="949325" cy="909638"/>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normAutofit fontScale="90000"/>
          </a:bodyPr>
          <a:lstStyle/>
          <a:p>
            <a:pPr eaLnBrk="1" hangingPunct="1"/>
            <a:r>
              <a:rPr lang="en-US" dirty="0" smtClean="0"/>
              <a:t>Using Embedded Styles: Style Declarations</a:t>
            </a:r>
          </a:p>
        </p:txBody>
      </p:sp>
      <p:sp>
        <p:nvSpPr>
          <p:cNvPr id="35842" name="Rectangle 3"/>
          <p:cNvSpPr>
            <a:spLocks noGrp="1" noChangeArrowheads="1"/>
          </p:cNvSpPr>
          <p:nvPr>
            <p:ph idx="4294967295"/>
          </p:nvPr>
        </p:nvSpPr>
        <p:spPr/>
        <p:txBody>
          <a:bodyPr>
            <a:normAutofit fontScale="70000" lnSpcReduction="20000"/>
          </a:bodyPr>
          <a:lstStyle/>
          <a:p>
            <a:pPr lvl="0" eaLnBrk="1" hangingPunct="1">
              <a:buFontTx/>
              <a:buChar char="•"/>
              <a:defRPr/>
            </a:pPr>
            <a:r>
              <a:rPr lang="en-US" sz="2800" dirty="0" smtClean="0">
                <a:solidFill>
                  <a:srgbClr val="000000"/>
                </a:solidFill>
              </a:rPr>
              <a:t>Each style declaration has the syntax</a:t>
            </a:r>
          </a:p>
          <a:p>
            <a:pPr lvl="1" eaLnBrk="1" hangingPunct="1">
              <a:buNone/>
              <a:defRPr/>
            </a:pPr>
            <a:r>
              <a:rPr lang="en-US" sz="2400" dirty="0" smtClean="0">
                <a:solidFill>
                  <a:srgbClr val="000000"/>
                </a:solidFill>
              </a:rPr>
              <a:t>	</a:t>
            </a:r>
          </a:p>
          <a:p>
            <a:pPr eaLnBrk="1" hangingPunct="1">
              <a:spcBef>
                <a:spcPts val="2400"/>
              </a:spcBef>
              <a:buFontTx/>
              <a:buNone/>
            </a:pPr>
            <a:r>
              <a:rPr lang="en-US" sz="2400" i="1" dirty="0" smtClean="0">
                <a:solidFill>
                  <a:srgbClr val="000000"/>
                </a:solidFill>
              </a:rPr>
              <a:t>		</a:t>
            </a:r>
            <a:r>
              <a:rPr lang="en-US" sz="3300" b="1" i="1" dirty="0" smtClean="0"/>
              <a:t>selector</a:t>
            </a:r>
            <a:r>
              <a:rPr lang="en-US" sz="3300" i="1" dirty="0" smtClean="0">
                <a:solidFill>
                  <a:srgbClr val="0000FF"/>
                </a:solidFill>
              </a:rPr>
              <a:t> </a:t>
            </a:r>
            <a:r>
              <a:rPr lang="en-US" sz="3300" dirty="0" smtClean="0">
                <a:solidFill>
                  <a:srgbClr val="0000FF"/>
                </a:solidFill>
              </a:rPr>
              <a:t>	{	</a:t>
            </a:r>
            <a:r>
              <a:rPr lang="en-US" sz="3300" i="1" dirty="0" smtClean="0">
                <a:solidFill>
                  <a:srgbClr val="FF0000"/>
                </a:solidFill>
              </a:rPr>
              <a:t>style1: </a:t>
            </a:r>
            <a:r>
              <a:rPr lang="en-US" sz="3300" i="1" dirty="0" smtClean="0">
                <a:solidFill>
                  <a:srgbClr val="0000FF"/>
                </a:solidFill>
              </a:rPr>
              <a:t>value1</a:t>
            </a:r>
            <a:r>
              <a:rPr lang="en-US" sz="3300" i="1" dirty="0" smtClean="0">
                <a:solidFill>
                  <a:srgbClr val="FF0000"/>
                </a:solidFill>
              </a:rPr>
              <a:t>;</a:t>
            </a:r>
          </a:p>
          <a:p>
            <a:pPr eaLnBrk="1" hangingPunct="1">
              <a:buFontTx/>
              <a:buNone/>
            </a:pPr>
            <a:r>
              <a:rPr lang="en-US" sz="3300" i="1" dirty="0" smtClean="0">
                <a:solidFill>
                  <a:srgbClr val="FF0000"/>
                </a:solidFill>
              </a:rPr>
              <a:t>					style2: </a:t>
            </a:r>
            <a:r>
              <a:rPr lang="en-US" sz="3300" i="1" dirty="0" smtClean="0">
                <a:solidFill>
                  <a:srgbClr val="0000FF"/>
                </a:solidFill>
              </a:rPr>
              <a:t>value2</a:t>
            </a:r>
            <a:r>
              <a:rPr lang="en-US" sz="3300" i="1" dirty="0" smtClean="0">
                <a:solidFill>
                  <a:srgbClr val="FF0000"/>
                </a:solidFill>
              </a:rPr>
              <a:t>;</a:t>
            </a:r>
          </a:p>
          <a:p>
            <a:pPr eaLnBrk="1" hangingPunct="1">
              <a:buFontTx/>
              <a:buNone/>
            </a:pPr>
            <a:r>
              <a:rPr lang="en-US" sz="3300" i="1" dirty="0" smtClean="0">
                <a:solidFill>
                  <a:srgbClr val="FF0000"/>
                </a:solidFill>
              </a:rPr>
              <a:t>					style3: </a:t>
            </a:r>
            <a:r>
              <a:rPr lang="en-US" sz="3300" i="1" dirty="0" smtClean="0">
                <a:solidFill>
                  <a:srgbClr val="0000FF"/>
                </a:solidFill>
              </a:rPr>
              <a:t>value3</a:t>
            </a:r>
            <a:r>
              <a:rPr lang="en-US" sz="3300" i="1" dirty="0" smtClean="0">
                <a:solidFill>
                  <a:srgbClr val="FF0000"/>
                </a:solidFill>
              </a:rPr>
              <a:t>;</a:t>
            </a:r>
          </a:p>
          <a:p>
            <a:pPr eaLnBrk="1" hangingPunct="1">
              <a:buFontTx/>
              <a:buNone/>
            </a:pPr>
            <a:r>
              <a:rPr lang="en-US" sz="3300" i="1" dirty="0" smtClean="0">
                <a:solidFill>
                  <a:srgbClr val="FF0000"/>
                </a:solidFill>
              </a:rPr>
              <a:t>					</a:t>
            </a:r>
            <a:r>
              <a:rPr lang="en-US" sz="3300" dirty="0" smtClean="0">
                <a:solidFill>
                  <a:srgbClr val="FF0000"/>
                </a:solidFill>
              </a:rPr>
              <a:t> …</a:t>
            </a:r>
            <a:endParaRPr lang="en-US" sz="3300" i="1" dirty="0" smtClean="0">
              <a:solidFill>
                <a:srgbClr val="FF0000"/>
              </a:solidFill>
            </a:endParaRPr>
          </a:p>
          <a:p>
            <a:pPr lvl="1" eaLnBrk="1" hangingPunct="1">
              <a:buNone/>
              <a:defRPr/>
            </a:pPr>
            <a:r>
              <a:rPr lang="en-US" sz="3300" dirty="0" smtClean="0">
                <a:solidFill>
                  <a:srgbClr val="0000FF"/>
                </a:solidFill>
              </a:rPr>
              <a:t>				}</a:t>
            </a:r>
          </a:p>
          <a:p>
            <a:pPr lvl="1" eaLnBrk="1" hangingPunct="1">
              <a:buFontTx/>
              <a:buChar char="–"/>
              <a:defRPr/>
            </a:pPr>
            <a:endParaRPr lang="en-US" sz="2400" i="1" dirty="0" smtClean="0">
              <a:solidFill>
                <a:srgbClr val="000000"/>
              </a:solidFill>
            </a:endParaRPr>
          </a:p>
          <a:p>
            <a:pPr marL="285750" indent="-285750">
              <a:spcBef>
                <a:spcPts val="0"/>
              </a:spcBef>
              <a:buNone/>
              <a:defRPr/>
            </a:pPr>
            <a:r>
              <a:rPr lang="en-US" i="1" dirty="0" smtClean="0">
                <a:solidFill>
                  <a:srgbClr val="0000FF"/>
                </a:solidFill>
              </a:rPr>
              <a:t>	</a:t>
            </a:r>
            <a:r>
              <a:rPr lang="en-US" dirty="0" smtClean="0"/>
              <a:t>where</a:t>
            </a:r>
          </a:p>
          <a:p>
            <a:pPr marL="285750" indent="-285750">
              <a:buNone/>
              <a:defRPr/>
            </a:pPr>
            <a:endParaRPr lang="en-US" b="1" i="1" dirty="0" smtClean="0"/>
          </a:p>
          <a:p>
            <a:pPr marL="285750" indent="-285750">
              <a:buNone/>
              <a:defRPr/>
            </a:pPr>
            <a:r>
              <a:rPr lang="en-US" b="1" i="1" dirty="0" smtClean="0"/>
              <a:t>		selector</a:t>
            </a:r>
            <a:r>
              <a:rPr lang="en-US" dirty="0" smtClean="0">
                <a:solidFill>
                  <a:srgbClr val="000000"/>
                </a:solidFill>
              </a:rPr>
              <a:t> identifies an element or elements within the document</a:t>
            </a:r>
          </a:p>
          <a:p>
            <a:pPr marL="285750" indent="-285750">
              <a:buNone/>
              <a:defRPr/>
            </a:pPr>
            <a:endParaRPr lang="en-US" i="1" dirty="0" smtClean="0">
              <a:solidFill>
                <a:srgbClr val="FF0000"/>
              </a:solidFill>
            </a:endParaRPr>
          </a:p>
          <a:p>
            <a:pPr marL="285750" indent="-285750">
              <a:buNone/>
              <a:defRPr/>
            </a:pPr>
            <a:r>
              <a:rPr lang="en-US" i="1" dirty="0" smtClean="0">
                <a:solidFill>
                  <a:srgbClr val="FF0000"/>
                </a:solidFill>
              </a:rPr>
              <a:t>		style1: </a:t>
            </a:r>
            <a:r>
              <a:rPr lang="en-US" i="1" dirty="0" smtClean="0">
                <a:solidFill>
                  <a:srgbClr val="0000FF"/>
                </a:solidFill>
              </a:rPr>
              <a:t>value1</a:t>
            </a:r>
            <a:r>
              <a:rPr lang="en-US" i="1" dirty="0" smtClean="0">
                <a:solidFill>
                  <a:srgbClr val="FF0000"/>
                </a:solidFill>
              </a:rPr>
              <a:t>;</a:t>
            </a:r>
            <a:r>
              <a:rPr lang="en-US" i="1" dirty="0" smtClean="0">
                <a:solidFill>
                  <a:srgbClr val="000000"/>
                </a:solidFill>
              </a:rPr>
              <a:t> </a:t>
            </a:r>
            <a:r>
              <a:rPr lang="en-US" dirty="0" smtClean="0">
                <a:solidFill>
                  <a:srgbClr val="000000"/>
                </a:solidFill>
              </a:rPr>
              <a:t>pairs follow the same syntax used in inline styles</a:t>
            </a:r>
          </a:p>
        </p:txBody>
      </p:sp>
      <p:sp>
        <p:nvSpPr>
          <p:cNvPr id="5" name="Footer Placeholder 4"/>
          <p:cNvSpPr>
            <a:spLocks noGrp="1"/>
          </p:cNvSpPr>
          <p:nvPr>
            <p:ph type="ftr" sz="quarter" idx="10"/>
          </p:nvPr>
        </p:nvSpPr>
        <p:spPr/>
        <p:txBody>
          <a:bodyPr/>
          <a:lstStyle/>
          <a:p>
            <a:pPr>
              <a:defRPr/>
            </a:pPr>
            <a:r>
              <a:rPr lang="en-US"/>
              <a:t>New Perspectives on HTML and XHTML, Comprehensive</a:t>
            </a:r>
          </a:p>
        </p:txBody>
      </p:sp>
      <p:sp>
        <p:nvSpPr>
          <p:cNvPr id="6" name="Slide Number Placeholder 5"/>
          <p:cNvSpPr>
            <a:spLocks noGrp="1"/>
          </p:cNvSpPr>
          <p:nvPr>
            <p:ph type="sldNum" sz="quarter" idx="11"/>
          </p:nvPr>
        </p:nvSpPr>
        <p:spPr/>
        <p:txBody>
          <a:bodyPr/>
          <a:lstStyle/>
          <a:p>
            <a:pPr>
              <a:defRPr/>
            </a:pPr>
            <a:fld id="{8A80F316-21BC-42DC-AA05-F39F96990A22}" type="slidenum">
              <a:rPr lang="en-US"/>
              <a:pPr>
                <a:defRPr/>
              </a:pPr>
              <a:t>9</a:t>
            </a:fld>
            <a:endParaRPr lang="en-US"/>
          </a:p>
        </p:txBody>
      </p:sp>
    </p:spTree>
  </p:cSld>
  <p:clrMapOvr>
    <a:masterClrMapping/>
  </p:clrMapOvr>
</p:sld>
</file>

<file path=ppt/theme/theme1.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Internet7e</Template>
  <TotalTime>4057</TotalTime>
  <Words>3312</Words>
  <Application>Microsoft Office PowerPoint</Application>
  <PresentationFormat>On-screen Show (4:3)</PresentationFormat>
  <Paragraphs>630</Paragraphs>
  <Slides>85</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85</vt:i4>
      </vt:variant>
    </vt:vector>
  </HeadingPairs>
  <TitlesOfParts>
    <vt:vector size="89" baseType="lpstr">
      <vt:lpstr>3_Office Theme</vt:lpstr>
      <vt:lpstr>4_Office Theme</vt:lpstr>
      <vt:lpstr>5_Office Theme</vt:lpstr>
      <vt:lpstr>Image</vt:lpstr>
      <vt:lpstr>Tutorial 3  Working with Cascading Style Sheets</vt:lpstr>
      <vt:lpstr>Objectives</vt:lpstr>
      <vt:lpstr>Introducing Cascading Style Sheets</vt:lpstr>
      <vt:lpstr>Applying a Style Sheet</vt:lpstr>
      <vt:lpstr>Using Inline Styles</vt:lpstr>
      <vt:lpstr>Slide 6</vt:lpstr>
      <vt:lpstr>Advantages &amp; Disadvantages of Inline Styles</vt:lpstr>
      <vt:lpstr>Using Embedded Styles</vt:lpstr>
      <vt:lpstr>Using Embedded Styles: Style Declarations</vt:lpstr>
      <vt:lpstr>Slide 10</vt:lpstr>
      <vt:lpstr>Slide 11</vt:lpstr>
      <vt:lpstr>Slide 12</vt:lpstr>
      <vt:lpstr>Slide 13</vt:lpstr>
      <vt:lpstr>Advantages &amp; Disadvantages of Embedded Style Sheets</vt:lpstr>
      <vt:lpstr>Using an External Style Sheet</vt:lpstr>
      <vt:lpstr>External Style Sheets</vt:lpstr>
      <vt:lpstr>Adding Style Comments</vt:lpstr>
      <vt:lpstr>Linking to an External Style Sheet</vt:lpstr>
      <vt:lpstr>Importing Style Sheets</vt:lpstr>
      <vt:lpstr>Importing Style Sheets</vt:lpstr>
      <vt:lpstr>Importing Style Sheets</vt:lpstr>
      <vt:lpstr>Importing Style Sheets: Example</vt:lpstr>
      <vt:lpstr>Applying Single Style Sheet to Multiple Documents</vt:lpstr>
      <vt:lpstr>Applying Multiple Style Sheets to a Single Document</vt:lpstr>
      <vt:lpstr>Understanding Cascading Order</vt:lpstr>
      <vt:lpstr>Levels of Style Precedence</vt:lpstr>
      <vt:lpstr>Style Precedence</vt:lpstr>
      <vt:lpstr>Style Precedence</vt:lpstr>
      <vt:lpstr>Style Inheritance</vt:lpstr>
      <vt:lpstr>Style Inheritance</vt:lpstr>
      <vt:lpstr>Style Inheritance</vt:lpstr>
      <vt:lpstr>Working with IDs: Recall…</vt:lpstr>
      <vt:lpstr>Applying a Style to a Specific ID</vt:lpstr>
      <vt:lpstr>Applying a Style to a Specific ID</vt:lpstr>
      <vt:lpstr>Working with CLASSes</vt:lpstr>
      <vt:lpstr>Applying a Style to a CLASS</vt:lpstr>
      <vt:lpstr>Applying a Style to a CLASS: Example</vt:lpstr>
      <vt:lpstr>Applying a Style to a CLASS and an Element</vt:lpstr>
      <vt:lpstr>Applying a Style to a CLASS and an Element: Example</vt:lpstr>
      <vt:lpstr>Working with Color in HTML and CSS</vt:lpstr>
      <vt:lpstr>Working with Color in HTML and CSS</vt:lpstr>
      <vt:lpstr>Working with Color in HTML and CSS</vt:lpstr>
      <vt:lpstr>Working with Color in HTML and CSS</vt:lpstr>
      <vt:lpstr>Working with Color in HTML and CSS</vt:lpstr>
      <vt:lpstr>Working with Color in HTML and CSS</vt:lpstr>
      <vt:lpstr>Working with Color in HTML and CSS</vt:lpstr>
      <vt:lpstr>Defining Text and Background Colors</vt:lpstr>
      <vt:lpstr>Session 3.1 - End</vt:lpstr>
      <vt:lpstr>Objectives</vt:lpstr>
      <vt:lpstr>Working with Fonts and Text Styles</vt:lpstr>
      <vt:lpstr>Working with Fonts and Text Styles</vt:lpstr>
      <vt:lpstr>Setting the Font Size</vt:lpstr>
      <vt:lpstr>Setting the Font Size</vt:lpstr>
      <vt:lpstr>Spacing and Indentation</vt:lpstr>
      <vt:lpstr>Applying Font Features</vt:lpstr>
      <vt:lpstr>Applying Font Features</vt:lpstr>
      <vt:lpstr>Aligning Text Vertically</vt:lpstr>
      <vt:lpstr>Combining All Text Formatting  in a Single Style</vt:lpstr>
      <vt:lpstr>Working with GIF Images</vt:lpstr>
      <vt:lpstr>Working with GIF Images</vt:lpstr>
      <vt:lpstr>JPEG Images</vt:lpstr>
      <vt:lpstr>PNG Images</vt:lpstr>
      <vt:lpstr>Setting the Image Size</vt:lpstr>
      <vt:lpstr>Formatting Backgrounds</vt:lpstr>
      <vt:lpstr>Background Image Options</vt:lpstr>
      <vt:lpstr>Background Image Options</vt:lpstr>
      <vt:lpstr>The Background Style</vt:lpstr>
      <vt:lpstr>Session 3.2 - End</vt:lpstr>
      <vt:lpstr>Objectives</vt:lpstr>
      <vt:lpstr>Floating an Element</vt:lpstr>
      <vt:lpstr>Floating an Element</vt:lpstr>
      <vt:lpstr>Working with the Box Model</vt:lpstr>
      <vt:lpstr>Working with the Box Model</vt:lpstr>
      <vt:lpstr>Margin Styles</vt:lpstr>
      <vt:lpstr>Padding Styles</vt:lpstr>
      <vt:lpstr>Border Styles</vt:lpstr>
      <vt:lpstr>Border Styles</vt:lpstr>
      <vt:lpstr>Border Styles</vt:lpstr>
      <vt:lpstr>Width and Height Styles</vt:lpstr>
      <vt:lpstr>Width and Height Styles</vt:lpstr>
      <vt:lpstr>Controlling Page Layout with div Containers</vt:lpstr>
      <vt:lpstr>Controlling Page Layout with div Containers</vt:lpstr>
      <vt:lpstr>Setting the Display Style</vt:lpstr>
      <vt:lpstr>Setting the Display Style</vt:lpstr>
      <vt:lpstr>Tutorial 3- End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Administrator</cp:lastModifiedBy>
  <cp:revision>452</cp:revision>
  <dcterms:created xsi:type="dcterms:W3CDTF">2001-08-29T21:35:42Z</dcterms:created>
  <dcterms:modified xsi:type="dcterms:W3CDTF">2010-01-14T17:49:10Z</dcterms:modified>
</cp:coreProperties>
</file>