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  <p:sldMasterId id="2147483666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95" r:id="rId15"/>
    <p:sldId id="268" r:id="rId16"/>
    <p:sldId id="289" r:id="rId17"/>
    <p:sldId id="270" r:id="rId18"/>
    <p:sldId id="291" r:id="rId19"/>
    <p:sldId id="290" r:id="rId20"/>
    <p:sldId id="271" r:id="rId21"/>
    <p:sldId id="272" r:id="rId22"/>
    <p:sldId id="273" r:id="rId23"/>
    <p:sldId id="274" r:id="rId24"/>
    <p:sldId id="292" r:id="rId25"/>
    <p:sldId id="275" r:id="rId26"/>
    <p:sldId id="276" r:id="rId27"/>
    <p:sldId id="277" r:id="rId28"/>
    <p:sldId id="278" r:id="rId29"/>
    <p:sldId id="279" r:id="rId30"/>
    <p:sldId id="280" r:id="rId31"/>
    <p:sldId id="293" r:id="rId32"/>
    <p:sldId id="296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4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CC0000"/>
    <a:srgbClr val="FFFFFF"/>
    <a:srgbClr val="EAEAEA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718" autoAdjust="0"/>
  </p:normalViewPr>
  <p:slideViewPr>
    <p:cSldViewPr>
      <p:cViewPr varScale="1">
        <p:scale>
          <a:sx n="70" d="100"/>
          <a:sy n="70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22"/>
    </p:cViewPr>
  </p:sorterViewPr>
  <p:notesViewPr>
    <p:cSldViewPr>
      <p:cViewPr>
        <p:scale>
          <a:sx n="74" d="100"/>
          <a:sy n="74" d="100"/>
        </p:scale>
        <p:origin x="-894" y="-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63294-9D3C-47B6-BAB5-B2CCCA165FAA}" type="datetimeFigureOut">
              <a:rPr lang="en-US" smtClean="0"/>
              <a:pPr/>
              <a:t>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8522C-D2A4-4C8F-A50D-1FE73407E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+mn-cs"/>
              </a:defRPr>
            </a:lvl1pPr>
          </a:lstStyle>
          <a:p>
            <a:pPr>
              <a:defRPr/>
            </a:pPr>
            <a:fld id="{33AA8F61-3A37-4CAD-90C3-64AE77F2D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2263" y="517525"/>
            <a:ext cx="3419475" cy="2563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70553-5FF8-4094-977B-920CE0B549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2263" y="517525"/>
            <a:ext cx="3419475" cy="2563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70553-5FF8-4094-977B-920CE0B549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2263" y="517525"/>
            <a:ext cx="3419475" cy="2563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70553-5FF8-4094-977B-920CE0B5495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2CB89-C2D4-43B8-B44D-86A533875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7AE6F-1ECC-4FDB-883E-93F0EF75D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A5B8-C078-4D83-B789-D64567FFF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0465-CD46-4040-8DA4-2DBA0972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ED2D8-163F-45AE-BB8B-1D02DADF1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9F352-674F-494F-BF67-7030F66DD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95480-8A83-4A9C-848F-38C8967B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A16D4-3185-4A8E-9C20-3B43A1319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8495F-F076-49A4-851D-F437D7E59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A90F6-9B9A-4E58-B5D8-99876EB77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8C83-D64A-4C20-BF57-E5E42F85E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6000"/>
          </a:blip>
          <a:srcRect t="5253" r="6667" b="21206"/>
          <a:stretch>
            <a:fillRect/>
          </a:stretch>
        </p:blipFill>
        <p:spPr bwMode="auto">
          <a:xfrm>
            <a:off x="6349" y="635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 Single Corner Rectangle 6"/>
          <p:cNvSpPr/>
          <p:nvPr/>
        </p:nvSpPr>
        <p:spPr>
          <a:xfrm>
            <a:off x="0" y="6400800"/>
            <a:ext cx="8305800" cy="457200"/>
          </a:xfrm>
          <a:prstGeom prst="round1Rect">
            <a:avLst/>
          </a:prstGeom>
          <a:solidFill>
            <a:srgbClr val="588528"/>
          </a:solidFill>
          <a:ln>
            <a:solidFill>
              <a:srgbClr val="5885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43000"/>
            <a:ext cx="830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9200"/>
            <a:ext cx="8686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D116185C-0818-4C68-9B76-8C2DA3378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+mn-cs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+mn-cs"/>
              </a:rPr>
              <a:t>XP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+mn-cs"/>
              </a:rPr>
              <a:t>XP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+mn-cs"/>
              </a:rPr>
              <a:t>XP</a:t>
            </a:r>
          </a:p>
        </p:txBody>
      </p:sp>
      <p:pic>
        <p:nvPicPr>
          <p:cNvPr id="1037" name="Picture 4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r="85124"/>
          <a:stretch>
            <a:fillRect/>
          </a:stretch>
        </p:blipFill>
        <p:spPr bwMode="auto">
          <a:xfrm>
            <a:off x="8686800" y="2590800"/>
            <a:ext cx="4572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+mn-cs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6000"/>
          </a:blip>
          <a:srcRect t="5253" r="6667" b="21206"/>
          <a:stretch>
            <a:fillRect/>
          </a:stretch>
        </p:blipFill>
        <p:spPr bwMode="auto">
          <a:xfrm>
            <a:off x="6349" y="635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ound Single Corner Rectangle 3"/>
          <p:cNvSpPr/>
          <p:nvPr/>
        </p:nvSpPr>
        <p:spPr>
          <a:xfrm flipH="1">
            <a:off x="4876800" y="6324600"/>
            <a:ext cx="4267200" cy="533400"/>
          </a:xfrm>
          <a:prstGeom prst="round1Rect">
            <a:avLst/>
          </a:prstGeom>
          <a:solidFill>
            <a:srgbClr val="588528"/>
          </a:solidFill>
          <a:ln>
            <a:solidFill>
              <a:srgbClr val="5885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324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381000"/>
            <a:ext cx="318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302"/>
          <a:stretch>
            <a:fillRect/>
          </a:stretch>
        </p:blipFill>
        <p:spPr bwMode="auto">
          <a:xfrm>
            <a:off x="0" y="1219200"/>
            <a:ext cx="1752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rcRect r="25620"/>
          <a:stretch>
            <a:fillRect/>
          </a:stretch>
        </p:blipFill>
        <p:spPr bwMode="auto">
          <a:xfrm>
            <a:off x="6858000" y="2286000"/>
            <a:ext cx="22860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9200"/>
            <a:ext cx="8686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76400" y="2438400"/>
            <a:ext cx="5029200" cy="1524000"/>
          </a:xfrm>
        </p:spPr>
        <p:txBody>
          <a:bodyPr/>
          <a:lstStyle/>
          <a:p>
            <a:pPr algn="ctr" eaLnBrk="1" hangingPunct="1"/>
            <a:r>
              <a:rPr lang="en-US" smtClean="0"/>
              <a:t>Tutorial 5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Working with Web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Marking Column Groups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the table columns have been determined by the browser, you can reference them through the use of </a:t>
            </a:r>
            <a:r>
              <a:rPr lang="en-US" b="1" smtClean="0"/>
              <a:t>column groups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AD41BD-9F80-4D98-ABD0-A204799D23D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200400"/>
            <a:ext cx="59991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Table Summary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dirty="0" smtClean="0"/>
              <a:t>The summary attribute allows you to include a more detailed description about the table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spcBef>
                <a:spcPts val="18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	&lt;table summary="</a:t>
            </a:r>
            <a:r>
              <a:rPr lang="en-US" b="1" i="1" dirty="0" smtClean="0">
                <a:solidFill>
                  <a:srgbClr val="FF0000"/>
                </a:solidFill>
              </a:rPr>
              <a:t>description"</a:t>
            </a:r>
            <a:r>
              <a:rPr lang="en-US" b="1" dirty="0" smtClean="0">
                <a:solidFill>
                  <a:srgbClr val="FF0000"/>
                </a:solidFill>
              </a:rPr>
              <a:t>&gt; ...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634D7-D022-465D-BBB0-2A6B38B4120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495800"/>
            <a:ext cx="6953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5.1 </a:t>
            </a:r>
            <a:r>
              <a:rPr lang="en-US" dirty="0"/>
              <a:t>- End</a:t>
            </a:r>
          </a:p>
        </p:txBody>
      </p:sp>
      <p:pic>
        <p:nvPicPr>
          <p:cNvPr id="236555" name="Picture 11" descr="Stop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40138" y="2749550"/>
            <a:ext cx="2320925" cy="2230438"/>
          </a:xfrm>
          <a:noFill/>
          <a:ln/>
        </p:spPr>
      </p:pic>
      <p:pic>
        <p:nvPicPr>
          <p:cNvPr id="236557" name="Picture 13" descr="Smil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43400" y="3429000"/>
            <a:ext cx="949325" cy="9096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Format a table using HTML attributes</a:t>
            </a:r>
          </a:p>
          <a:p>
            <a:pPr eaLnBrk="1" hangingPunct="1"/>
            <a:r>
              <a:rPr lang="en-US" dirty="0" smtClean="0"/>
              <a:t>Format </a:t>
            </a:r>
            <a:r>
              <a:rPr lang="en-US" dirty="0" smtClean="0"/>
              <a:t>a table using CSS styles</a:t>
            </a:r>
          </a:p>
          <a:p>
            <a:pPr eaLnBrk="1" hangingPunct="1"/>
            <a:r>
              <a:rPr lang="en-US" dirty="0" smtClean="0"/>
              <a:t>Collapse table borders</a:t>
            </a:r>
          </a:p>
          <a:p>
            <a:pPr eaLnBrk="1" hangingPunct="1"/>
            <a:r>
              <a:rPr lang="en-US" dirty="0" smtClean="0"/>
              <a:t>Display page elements in tabular form</a:t>
            </a:r>
          </a:p>
          <a:p>
            <a:pPr eaLnBrk="1" hangingPunct="1"/>
            <a:r>
              <a:rPr lang="en-US" dirty="0" smtClean="0"/>
              <a:t>Create a jigsaw </a:t>
            </a:r>
            <a:r>
              <a:rPr lang="en-US" dirty="0" smtClean="0"/>
              <a:t>layout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0F16C-8D22-4971-B9C4-24B7ED0CFBC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Setting Cell Spacing with HTML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amount of space between table cells is known as the </a:t>
            </a:r>
            <a:r>
              <a:rPr lang="en-US" b="1" dirty="0" smtClean="0"/>
              <a:t>cell spacing</a:t>
            </a: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&lt;table </a:t>
            </a:r>
            <a:r>
              <a:rPr lang="en-US" dirty="0" err="1" smtClean="0">
                <a:solidFill>
                  <a:srgbClr val="FF0000"/>
                </a:solidFill>
              </a:rPr>
              <a:t>cellspacing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i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”&gt;</a:t>
            </a:r>
          </a:p>
          <a:p>
            <a:pPr eaLnBrk="1" hangingPunct="1">
              <a:buNone/>
            </a:pPr>
            <a:r>
              <a:rPr lang="en-US" dirty="0" smtClean="0"/>
              <a:t>	where </a:t>
            </a:r>
            <a:r>
              <a:rPr lang="en-US" i="1" dirty="0" smtClean="0">
                <a:solidFill>
                  <a:srgbClr val="FF0000"/>
                </a:solidFill>
              </a:rPr>
              <a:t>value </a:t>
            </a:r>
            <a:r>
              <a:rPr lang="en-US" dirty="0" smtClean="0"/>
              <a:t>is the number of pixels to be used.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486AE4-DCB4-49AE-ADC7-D62D2ED9FCF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9624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Setting Cell Padding with HTML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cell padding</a:t>
            </a:r>
            <a:r>
              <a:rPr lang="en-US" dirty="0" smtClean="0"/>
              <a:t> is the space between the cell contents and the cell border</a:t>
            </a: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</a:t>
            </a:r>
            <a:r>
              <a:rPr lang="en-US" dirty="0" err="1" smtClean="0">
                <a:solidFill>
                  <a:srgbClr val="FF0000"/>
                </a:solidFill>
              </a:rPr>
              <a:t>cellpadding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i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”&gt;</a:t>
            </a:r>
          </a:p>
          <a:p>
            <a:pPr eaLnBrk="1" hangingPunct="1">
              <a:buNone/>
            </a:pPr>
            <a:r>
              <a:rPr lang="en-US" dirty="0" smtClean="0"/>
              <a:t>	where </a:t>
            </a:r>
            <a:r>
              <a:rPr lang="en-US" i="1" dirty="0" smtClean="0">
                <a:solidFill>
                  <a:srgbClr val="FF0000"/>
                </a:solidFill>
              </a:rPr>
              <a:t>value </a:t>
            </a:r>
            <a:r>
              <a:rPr lang="en-US" dirty="0" smtClean="0"/>
              <a:t>is the number of pixels to be used.</a:t>
            </a:r>
            <a:endParaRPr lang="en-US" i="1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486AE4-DCB4-49AE-ADC7-D62D2ED9FCF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038600"/>
            <a:ext cx="6781800" cy="221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Setting Table Widths with HTML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set the </a:t>
            </a:r>
            <a:r>
              <a:rPr lang="en-US" b="1" dirty="0" smtClean="0"/>
              <a:t>width</a:t>
            </a:r>
            <a:r>
              <a:rPr lang="en-US" dirty="0" smtClean="0"/>
              <a:t> of the table to a specific value, add the width attribute</a:t>
            </a:r>
          </a:p>
          <a:p>
            <a:pPr algn="ctr" eaLnBrk="1" hangingPunct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width="</a:t>
            </a:r>
            <a:r>
              <a:rPr lang="en-US" i="1" dirty="0" smtClean="0">
                <a:solidFill>
                  <a:srgbClr val="FF0000"/>
                </a:solidFill>
              </a:rPr>
              <a:t>value"</a:t>
            </a:r>
            <a:r>
              <a:rPr lang="en-US" dirty="0" smtClean="0">
                <a:solidFill>
                  <a:srgbClr val="FF0000"/>
                </a:solidFill>
              </a:rPr>
              <a:t>&gt; ... &lt;/table&gt;</a:t>
            </a:r>
          </a:p>
          <a:p>
            <a:pPr eaLnBrk="1" hangingPunct="1">
              <a:buNone/>
            </a:pPr>
            <a:r>
              <a:rPr lang="en-US" dirty="0" smtClean="0"/>
              <a:t>	</a:t>
            </a:r>
          </a:p>
          <a:p>
            <a:pPr eaLnBrk="1" hangingPunct="1">
              <a:buNone/>
            </a:pPr>
            <a:r>
              <a:rPr lang="en-US" dirty="0" smtClean="0"/>
              <a:t>	where </a:t>
            </a:r>
            <a:r>
              <a:rPr lang="en-US" i="1" dirty="0" smtClean="0">
                <a:solidFill>
                  <a:srgbClr val="FF0000"/>
                </a:solidFill>
              </a:rPr>
              <a:t>value </a:t>
            </a:r>
            <a:r>
              <a:rPr lang="en-US" dirty="0" smtClean="0"/>
              <a:t>is </a:t>
            </a:r>
          </a:p>
          <a:p>
            <a:pPr lvl="1" eaLnBrk="1" hangingPunct="1"/>
            <a:r>
              <a:rPr lang="en-US" dirty="0" smtClean="0"/>
              <a:t>A fixed number of pixels to be used, or</a:t>
            </a:r>
          </a:p>
          <a:p>
            <a:pPr lvl="1" eaLnBrk="1" hangingPunct="1"/>
            <a:r>
              <a:rPr lang="en-US" dirty="0" smtClean="0"/>
              <a:t>A percentile of the browser window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8CD142-2C7F-42DC-88A2-14A5AB82844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Setting Table Heights with HTML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Many browsers also support the height attribute</a:t>
            </a:r>
          </a:p>
          <a:p>
            <a:pPr eaLnBrk="1" hangingPunct="1"/>
            <a:r>
              <a:rPr lang="en-US" dirty="0" smtClean="0"/>
              <a:t>To set the </a:t>
            </a:r>
            <a:r>
              <a:rPr lang="en-US" b="1" dirty="0" smtClean="0"/>
              <a:t>height</a:t>
            </a:r>
            <a:r>
              <a:rPr lang="en-US" dirty="0" smtClean="0"/>
              <a:t> of the table to a specific value, add the height attribute</a:t>
            </a:r>
          </a:p>
          <a:p>
            <a:pPr algn="ctr" eaLnBrk="1" hangingPunct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height="</a:t>
            </a:r>
            <a:r>
              <a:rPr lang="en-US" i="1" dirty="0" smtClean="0">
                <a:solidFill>
                  <a:srgbClr val="FF0000"/>
                </a:solidFill>
              </a:rPr>
              <a:t>value"</a:t>
            </a:r>
            <a:r>
              <a:rPr lang="en-US" dirty="0" smtClean="0">
                <a:solidFill>
                  <a:srgbClr val="FF0000"/>
                </a:solidFill>
              </a:rPr>
              <a:t>&gt; ... &lt;/table&gt;</a:t>
            </a:r>
          </a:p>
          <a:p>
            <a:pPr eaLnBrk="1" hangingPunct="1">
              <a:buNone/>
            </a:pPr>
            <a:r>
              <a:rPr lang="en-US" dirty="0" smtClean="0"/>
              <a:t>	</a:t>
            </a:r>
          </a:p>
          <a:p>
            <a:pPr eaLnBrk="1" hangingPunct="1">
              <a:buNone/>
            </a:pPr>
            <a:r>
              <a:rPr lang="en-US" dirty="0" smtClean="0"/>
              <a:t>	where </a:t>
            </a:r>
            <a:r>
              <a:rPr lang="en-US" i="1" dirty="0" smtClean="0">
                <a:solidFill>
                  <a:srgbClr val="FF0000"/>
                </a:solidFill>
              </a:rPr>
              <a:t>value </a:t>
            </a:r>
            <a:r>
              <a:rPr lang="en-US" dirty="0" smtClean="0"/>
              <a:t>is </a:t>
            </a:r>
          </a:p>
          <a:p>
            <a:pPr lvl="1" eaLnBrk="1" hangingPunct="1"/>
            <a:r>
              <a:rPr lang="en-US" dirty="0" smtClean="0"/>
              <a:t>A fixed number of pixels to be used, or</a:t>
            </a:r>
          </a:p>
          <a:p>
            <a:pPr lvl="1" eaLnBrk="1" hangingPunct="1"/>
            <a:r>
              <a:rPr lang="en-US" dirty="0" smtClean="0"/>
              <a:t>A percentile of the browser window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8CD142-2C7F-42DC-88A2-14A5AB82844C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Setting Row Heights with HTML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use HTML to set the </a:t>
            </a:r>
            <a:r>
              <a:rPr lang="en-US" u="sng" dirty="0" smtClean="0"/>
              <a:t>row heights</a:t>
            </a:r>
            <a:r>
              <a:rPr lang="en-US" dirty="0" smtClean="0"/>
              <a:t> by applying the height attribute 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 height="</a:t>
            </a:r>
            <a:r>
              <a:rPr lang="en-US" b="1" i="1" dirty="0" smtClean="0">
                <a:solidFill>
                  <a:srgbClr val="FF0000"/>
                </a:solidFill>
              </a:rPr>
              <a:t>value"</a:t>
            </a:r>
            <a:r>
              <a:rPr lang="en-US" b="1" dirty="0" smtClean="0">
                <a:solidFill>
                  <a:srgbClr val="FF0000"/>
                </a:solidFill>
              </a:rPr>
              <a:t>&gt; ... &lt;/</a:t>
            </a:r>
            <a:r>
              <a:rPr lang="en-US" b="1" dirty="0" err="1" smtClean="0">
                <a:solidFill>
                  <a:srgbClr val="FF0000"/>
                </a:solidFill>
              </a:rPr>
              <a:t>tr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8CD142-2C7F-42DC-88A2-14A5AB82844C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Formatting Table Borders with HTML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i="1" dirty="0" smtClean="0"/>
              <a:t>border attribute </a:t>
            </a:r>
            <a:r>
              <a:rPr lang="en-US" dirty="0" smtClean="0"/>
              <a:t>adds a border around the table and each of the table cells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can modify the placement of the table borders using </a:t>
            </a:r>
            <a:r>
              <a:rPr lang="en-US" i="1" dirty="0" smtClean="0"/>
              <a:t>table frames </a:t>
            </a:r>
            <a:r>
              <a:rPr lang="en-US" dirty="0" smtClean="0"/>
              <a:t>and </a:t>
            </a:r>
            <a:r>
              <a:rPr lang="en-US" i="1" dirty="0" smtClean="0"/>
              <a:t>table rules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b="1" dirty="0" smtClean="0"/>
              <a:t>table frame </a:t>
            </a:r>
            <a:r>
              <a:rPr lang="en-US" dirty="0" smtClean="0"/>
              <a:t>specifies which sides of the table (or which sides of the table cells) will have borders</a:t>
            </a: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</a:t>
            </a:r>
            <a:r>
              <a:rPr lang="en-US" i="1" dirty="0" smtClean="0">
                <a:solidFill>
                  <a:srgbClr val="FF0000"/>
                </a:solidFill>
              </a:rPr>
              <a:t>border</a:t>
            </a:r>
            <a:r>
              <a:rPr lang="en-US" dirty="0" smtClean="0">
                <a:solidFill>
                  <a:srgbClr val="FF0000"/>
                </a:solidFill>
              </a:rPr>
              <a:t>="value" </a:t>
            </a:r>
            <a:r>
              <a:rPr lang="en-US" i="1" dirty="0" smtClean="0">
                <a:solidFill>
                  <a:srgbClr val="FF0000"/>
                </a:solidFill>
              </a:rPr>
              <a:t>frame</a:t>
            </a:r>
            <a:r>
              <a:rPr lang="en-US" dirty="0" smtClean="0">
                <a:solidFill>
                  <a:srgbClr val="FF0000"/>
                </a:solidFill>
              </a:rPr>
              <a:t>="type"&gt; ... &lt;/table&gt;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	where </a:t>
            </a:r>
            <a:r>
              <a:rPr lang="en-US" i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specifies border’s width and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specifies which sides have borders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C5B9F7-ECF6-4ACF-90F0-278C7372B0D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Explore the structure of a Web table</a:t>
            </a:r>
          </a:p>
          <a:p>
            <a:pPr eaLnBrk="1" hangingPunct="1"/>
            <a:r>
              <a:rPr lang="en-US" dirty="0" smtClean="0"/>
              <a:t>Create headings and cells in a table</a:t>
            </a:r>
          </a:p>
          <a:p>
            <a:pPr eaLnBrk="1" hangingPunct="1"/>
            <a:r>
              <a:rPr lang="en-US" dirty="0" smtClean="0"/>
              <a:t>Create cells that span multiple rows and columns</a:t>
            </a:r>
          </a:p>
          <a:p>
            <a:pPr eaLnBrk="1" hangingPunct="1"/>
            <a:r>
              <a:rPr lang="en-US" dirty="0" smtClean="0"/>
              <a:t>Create row and column groups</a:t>
            </a:r>
          </a:p>
          <a:p>
            <a:pPr eaLnBrk="1" hangingPunct="1"/>
            <a:r>
              <a:rPr lang="en-US" dirty="0" smtClean="0"/>
              <a:t>Add a caption and a summary to a </a:t>
            </a:r>
            <a:r>
              <a:rPr lang="en-US" dirty="0" smtClean="0"/>
              <a:t>table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B2C5F-0A23-4F3E-B3CE-4AE7C1F808A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Values of the </a:t>
            </a:r>
            <a:r>
              <a:rPr lang="en-US" b="1" dirty="0" smtClean="0"/>
              <a:t>Frame</a:t>
            </a:r>
            <a:r>
              <a:rPr lang="en-US" dirty="0" smtClean="0"/>
              <a:t>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5664A7-3A82-4339-B9FD-BE4958823BC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4301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157288" y="1468438"/>
            <a:ext cx="6372225" cy="441007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Formatting Table Gridlines with HTML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b="1" dirty="0" smtClean="0"/>
              <a:t>table rule </a:t>
            </a:r>
            <a:r>
              <a:rPr lang="en-US" dirty="0" smtClean="0"/>
              <a:t>specifies how the internal gridlines are drawn within the table</a:t>
            </a:r>
          </a:p>
          <a:p>
            <a:pPr algn="ctr" eaLnBrk="1" hangingPunct="1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</a:t>
            </a:r>
            <a:r>
              <a:rPr lang="en-US" i="1" dirty="0" smtClean="0">
                <a:solidFill>
                  <a:srgbClr val="FF0000"/>
                </a:solidFill>
              </a:rPr>
              <a:t>border</a:t>
            </a:r>
            <a:r>
              <a:rPr lang="en-US" dirty="0" smtClean="0">
                <a:solidFill>
                  <a:srgbClr val="FF0000"/>
                </a:solidFill>
              </a:rPr>
              <a:t>="value" </a:t>
            </a:r>
            <a:r>
              <a:rPr lang="en-US" i="1" dirty="0" smtClean="0">
                <a:solidFill>
                  <a:srgbClr val="FF0000"/>
                </a:solidFill>
              </a:rPr>
              <a:t>rules</a:t>
            </a:r>
            <a:r>
              <a:rPr lang="en-US" dirty="0" smtClean="0">
                <a:solidFill>
                  <a:srgbClr val="FF0000"/>
                </a:solidFill>
              </a:rPr>
              <a:t>="type"&gt; ... &lt;/table&gt;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97B564-9264-48E8-8668-C5EEA946241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0"/>
            <a:ext cx="63246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Aligning Cell Contents Horizontally in HTML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By default, browsers horizontally center the contents of table header cells and left-align the contents of table data cells</a:t>
            </a:r>
          </a:p>
          <a:p>
            <a:pPr eaLnBrk="1" hangingPunct="1"/>
            <a:r>
              <a:rPr lang="en-US" dirty="0" smtClean="0"/>
              <a:t>To control the horizontal alignment, apply the align attribute to table rows (&lt;</a:t>
            </a:r>
            <a:r>
              <a:rPr lang="en-US" dirty="0" err="1" smtClean="0"/>
              <a:t>tr</a:t>
            </a:r>
            <a:r>
              <a:rPr lang="en-US" dirty="0" smtClean="0"/>
              <a:t>&gt;), row groups, columns, column groups, or individual table cells (&lt;td&gt;):</a:t>
            </a: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align="</a:t>
            </a:r>
            <a:r>
              <a:rPr lang="en-US" b="1" i="1" dirty="0" smtClean="0">
                <a:solidFill>
                  <a:srgbClr val="FF0000"/>
                </a:solidFill>
              </a:rPr>
              <a:t>position”</a:t>
            </a:r>
            <a:endParaRPr lang="en-US" dirty="0" smtClean="0"/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where </a:t>
            </a:r>
            <a:r>
              <a:rPr lang="en-US" i="1" dirty="0" smtClean="0">
                <a:solidFill>
                  <a:srgbClr val="FF0000"/>
                </a:solidFill>
              </a:rPr>
              <a:t>position</a:t>
            </a:r>
            <a:r>
              <a:rPr lang="en-US" dirty="0" smtClean="0"/>
              <a:t> is left, center, right, or justify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F00E4F-3A52-4F33-9D50-A2EA81206622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Vertical Alignment in HTML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By default, browsers place the contents of table cells in the middle</a:t>
            </a:r>
          </a:p>
          <a:p>
            <a:pPr eaLnBrk="1" hangingPunct="1"/>
            <a:r>
              <a:rPr lang="en-US" dirty="0" smtClean="0"/>
              <a:t>To control the vertical alignment, apply the </a:t>
            </a:r>
            <a:r>
              <a:rPr lang="en-US" dirty="0" err="1" smtClean="0"/>
              <a:t>valign</a:t>
            </a:r>
            <a:r>
              <a:rPr lang="en-US" dirty="0" smtClean="0"/>
              <a:t> attribute to table rows (&lt;</a:t>
            </a:r>
            <a:r>
              <a:rPr lang="en-US" dirty="0" err="1" smtClean="0"/>
              <a:t>tr</a:t>
            </a:r>
            <a:r>
              <a:rPr lang="en-US" dirty="0" smtClean="0"/>
              <a:t>&gt;), row groups, columns, column groups, or individual table cells (&lt;td&gt;):</a:t>
            </a:r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valign</a:t>
            </a:r>
            <a:r>
              <a:rPr lang="en-US" b="1" dirty="0" smtClean="0">
                <a:solidFill>
                  <a:srgbClr val="FF0000"/>
                </a:solidFill>
              </a:rPr>
              <a:t>="</a:t>
            </a:r>
            <a:r>
              <a:rPr lang="en-US" b="1" i="1" dirty="0" smtClean="0">
                <a:solidFill>
                  <a:srgbClr val="FF0000"/>
                </a:solidFill>
              </a:rPr>
              <a:t>position”</a:t>
            </a:r>
            <a:endParaRPr lang="en-US" dirty="0" smtClean="0"/>
          </a:p>
          <a:p>
            <a:pPr eaLnBrk="1" hangingPunct="1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where </a:t>
            </a:r>
            <a:r>
              <a:rPr lang="en-US" i="1" dirty="0" smtClean="0">
                <a:solidFill>
                  <a:srgbClr val="FF0000"/>
                </a:solidFill>
              </a:rPr>
              <a:t>position</a:t>
            </a:r>
            <a:r>
              <a:rPr lang="en-US" dirty="0" smtClean="0"/>
              <a:t> is top, middle, bottom, or baseline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F00E4F-3A52-4F33-9D50-A2EA81206622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Tables with CSS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Starting with CSS2, Cascading Style Sheets included support for Web tables</a:t>
            </a:r>
          </a:p>
          <a:p>
            <a:pPr eaLnBrk="1" hangingPunct="1"/>
            <a:r>
              <a:rPr lang="en-US" smtClean="0"/>
              <a:t>You can apply one set of borders to the Web table itself and another set of borders to the individual cells within the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C2622-B65F-4540-BED9-39C1106CFB4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Tables with CSS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To define the border model used by the table, apply the table style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			</a:t>
            </a:r>
            <a:r>
              <a:rPr lang="en-US" sz="2800" b="1" dirty="0" smtClean="0">
                <a:solidFill>
                  <a:srgbClr val="FF0000"/>
                </a:solidFill>
              </a:rPr>
              <a:t>border-collapse: </a:t>
            </a:r>
            <a:r>
              <a:rPr lang="en-US" sz="2800" b="1" i="1" dirty="0" smtClean="0">
                <a:solidFill>
                  <a:srgbClr val="FF0000"/>
                </a:solidFill>
              </a:rPr>
              <a:t>type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where </a:t>
            </a:r>
            <a:r>
              <a:rPr lang="en-US" sz="2800" i="1" dirty="0" smtClean="0">
                <a:solidFill>
                  <a:srgbClr val="FF0000"/>
                </a:solidFill>
              </a:rPr>
              <a:t>type</a:t>
            </a:r>
            <a:r>
              <a:rPr lang="en-US" sz="2800" dirty="0" smtClean="0"/>
              <a:t> is separate (the default) to keep all borders around cells and the table itself, separate, or collapse to merge all adjacent borders</a:t>
            </a:r>
          </a:p>
          <a:p>
            <a:pPr eaLnBrk="1" hangingPunct="1"/>
            <a:r>
              <a:rPr lang="en-US" sz="2800" dirty="0" smtClean="0"/>
              <a:t>To set the space between separated borders, apply the table style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			</a:t>
            </a:r>
            <a:r>
              <a:rPr lang="en-US" sz="2800" b="1" dirty="0" smtClean="0">
                <a:solidFill>
                  <a:srgbClr val="FF0000"/>
                </a:solidFill>
              </a:rPr>
              <a:t>border-spacing: </a:t>
            </a:r>
            <a:r>
              <a:rPr lang="en-US" sz="2800" b="1" i="1" dirty="0" smtClean="0">
                <a:solidFill>
                  <a:srgbClr val="FF0000"/>
                </a:solidFill>
              </a:rPr>
              <a:t>value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/>
              <a:t>	where </a:t>
            </a:r>
            <a:r>
              <a:rPr lang="en-US" sz="2800" i="1" dirty="0" smtClean="0">
                <a:solidFill>
                  <a:srgbClr val="FF0000"/>
                </a:solidFill>
              </a:rPr>
              <a:t>value</a:t>
            </a:r>
            <a:r>
              <a:rPr lang="en-US" sz="2800" i="1" dirty="0" smtClean="0"/>
              <a:t> </a:t>
            </a:r>
            <a:r>
              <a:rPr lang="en-US" sz="2800" dirty="0" smtClean="0"/>
              <a:t>is the space between the borders in any of the CSS units of measure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67FD9C-274D-4E07-9EB6-ECE3A97CE20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Tables with CSS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most general styles are those applied to the entire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1A76C6-41E3-45D8-B5AA-77F0C6664DB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8961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Tables with CSS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position a table caption, apply the style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caption-side: </a:t>
            </a:r>
            <a:r>
              <a:rPr lang="en-US" b="1" i="1" dirty="0" smtClean="0">
                <a:solidFill>
                  <a:srgbClr val="FF0000"/>
                </a:solidFill>
              </a:rPr>
              <a:t>position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where </a:t>
            </a:r>
            <a:r>
              <a:rPr lang="en-US" i="1" dirty="0" smtClean="0"/>
              <a:t>position</a:t>
            </a:r>
            <a:r>
              <a:rPr lang="en-US" dirty="0" smtClean="0"/>
              <a:t> is top or bottom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337AD0-34CF-4856-BFB3-AA0AD2AE278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895600"/>
            <a:ext cx="4648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3688" y="3505200"/>
            <a:ext cx="7132637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Applying Table Styles to Other Page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A48CDF-BA70-42D0-B17A-D8986C69CDB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5018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85788" y="2128838"/>
            <a:ext cx="7515225" cy="30861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Applying Table Styles to Other Page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5D6CD7-DBA9-4024-88E9-8C199C2396F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5120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28650" y="1935163"/>
            <a:ext cx="7429500" cy="34766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Introducing Web Tables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Each table in a Web page follows a basic structure consisting of the </a:t>
            </a:r>
            <a:r>
              <a:rPr lang="en-US" sz="2400" b="1" dirty="0" smtClean="0">
                <a:solidFill>
                  <a:srgbClr val="3333FF"/>
                </a:solidFill>
              </a:rPr>
              <a:t>table</a:t>
            </a:r>
            <a:r>
              <a:rPr lang="en-US" sz="2400" dirty="0" smtClean="0"/>
              <a:t> element and a collection of </a:t>
            </a:r>
            <a:r>
              <a:rPr lang="en-US" sz="2400" b="1" dirty="0" smtClean="0">
                <a:solidFill>
                  <a:srgbClr val="FF0000"/>
                </a:solidFill>
              </a:rPr>
              <a:t>table rows </a:t>
            </a:r>
            <a:r>
              <a:rPr lang="en-US" sz="2400" dirty="0" smtClean="0"/>
              <a:t>nested in the </a:t>
            </a:r>
            <a:r>
              <a:rPr lang="en-US" sz="2400" b="1" dirty="0" smtClean="0">
                <a:solidFill>
                  <a:srgbClr val="3333FF"/>
                </a:solidFill>
              </a:rPr>
              <a:t>table</a:t>
            </a:r>
            <a:r>
              <a:rPr lang="en-US" sz="2400" dirty="0" smtClean="0"/>
              <a:t> element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&lt;</a:t>
            </a:r>
            <a:r>
              <a:rPr lang="en-US" sz="2400" b="1" dirty="0" smtClean="0">
                <a:solidFill>
                  <a:srgbClr val="3333FF"/>
                </a:solidFill>
              </a:rPr>
              <a:t>table</a:t>
            </a:r>
            <a:r>
              <a:rPr lang="en-US" sz="2400" dirty="0" smtClean="0"/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&lt;</a:t>
            </a:r>
            <a:r>
              <a:rPr lang="en-US" sz="2400" b="1" dirty="0" err="1" smtClean="0">
                <a:solidFill>
                  <a:srgbClr val="FF0000"/>
                </a:solidFill>
              </a:rPr>
              <a:t>tr</a:t>
            </a:r>
            <a:r>
              <a:rPr lang="en-US" sz="2400" dirty="0" smtClean="0"/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sz="2400" i="1" dirty="0" smtClean="0"/>
              <a:t>		table cells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&lt;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err="1" smtClean="0">
                <a:solidFill>
                  <a:srgbClr val="FF0000"/>
                </a:solidFill>
              </a:rPr>
              <a:t>tr</a:t>
            </a:r>
            <a:r>
              <a:rPr lang="en-US" sz="2400" dirty="0" smtClean="0"/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&lt;</a:t>
            </a:r>
            <a:r>
              <a:rPr lang="en-US" sz="2400" b="1" dirty="0" err="1" smtClean="0">
                <a:solidFill>
                  <a:srgbClr val="FF0000"/>
                </a:solidFill>
              </a:rPr>
              <a:t>tr</a:t>
            </a:r>
            <a:r>
              <a:rPr lang="en-US" sz="2400" dirty="0" smtClean="0"/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sz="2400" i="1" dirty="0" smtClean="0"/>
              <a:t>		table cells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&lt;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err="1" smtClean="0">
                <a:solidFill>
                  <a:srgbClr val="FF0000"/>
                </a:solidFill>
              </a:rPr>
              <a:t>tr</a:t>
            </a:r>
            <a:r>
              <a:rPr lang="en-US" sz="2400" dirty="0" smtClean="0"/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	...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&lt;</a:t>
            </a:r>
            <a:r>
              <a:rPr lang="en-US" sz="2400" b="1" dirty="0" smtClean="0">
                <a:solidFill>
                  <a:srgbClr val="3333FF"/>
                </a:solidFill>
              </a:rPr>
              <a:t>/table</a:t>
            </a:r>
            <a:r>
              <a:rPr lang="en-US" sz="2400" dirty="0" smtClean="0"/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18371E-9FB0-4AE9-A312-314B7679FA8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5.2 </a:t>
            </a:r>
            <a:r>
              <a:rPr lang="en-US" dirty="0"/>
              <a:t>- End</a:t>
            </a:r>
          </a:p>
        </p:txBody>
      </p:sp>
      <p:pic>
        <p:nvPicPr>
          <p:cNvPr id="236555" name="Picture 11" descr="Stop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40138" y="2749550"/>
            <a:ext cx="2320925" cy="2230438"/>
          </a:xfrm>
          <a:noFill/>
          <a:ln/>
        </p:spPr>
      </p:pic>
      <p:pic>
        <p:nvPicPr>
          <p:cNvPr id="236557" name="Picture 13" descr="Smil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43400" y="3429000"/>
            <a:ext cx="949325" cy="9096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Explore </a:t>
            </a:r>
            <a:r>
              <a:rPr lang="en-US" dirty="0" smtClean="0"/>
              <a:t>the use of tables for page layout</a:t>
            </a:r>
          </a:p>
          <a:p>
            <a:pPr eaLnBrk="1" hangingPunct="1"/>
            <a:r>
              <a:rPr lang="en-US" dirty="0" smtClean="0"/>
              <a:t>Create rounded borders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0F16C-8D22-4971-B9C4-24B7ED0CFBC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Tables for Page Layout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605709-CDF7-48C0-9724-2D05429B1A0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5222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752475" y="1316038"/>
            <a:ext cx="7181850" cy="471487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Tables for Page Layout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jigsaw layout</a:t>
            </a:r>
            <a:r>
              <a:rPr lang="en-US" smtClean="0"/>
              <a:t> involves breaking up the page content into separate table cells that are then joined together like pieces in a jigsaw puzzle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FACD0-986D-4179-AE7D-B766EC6390A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95600"/>
            <a:ext cx="4229100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Tables for Page Layout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1BF3A8-340B-4530-8B4E-008CAB7542A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5427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219200"/>
            <a:ext cx="5638800" cy="490696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Exploring the Controversy over Table Layouts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layouts are not in the spirit of HTML</a:t>
            </a:r>
          </a:p>
          <a:p>
            <a:pPr eaLnBrk="1" hangingPunct="1"/>
            <a:r>
              <a:rPr lang="en-US" smtClean="0"/>
              <a:t>Table layouts are difficult to revise</a:t>
            </a:r>
          </a:p>
          <a:p>
            <a:pPr eaLnBrk="1" hangingPunct="1"/>
            <a:r>
              <a:rPr lang="en-US" smtClean="0"/>
              <a:t>Tables take longer to render</a:t>
            </a:r>
          </a:p>
          <a:p>
            <a:pPr eaLnBrk="1" hangingPunct="1"/>
            <a:r>
              <a:rPr lang="en-US" smtClean="0"/>
              <a:t>Tables can be code-heavy</a:t>
            </a:r>
          </a:p>
          <a:p>
            <a:pPr eaLnBrk="1" hangingPunct="1"/>
            <a:r>
              <a:rPr lang="en-US" smtClean="0"/>
              <a:t>Tables can be inaccessible to users with disabilities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E180C2-5641-40D4-8482-4F7B3D30C22A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Creating a Rounded Box Using div Containers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C7C7E4-0D37-4380-B7E9-F51B67522096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5632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738188" y="1325563"/>
            <a:ext cx="7210425" cy="46958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Creating a Rounded Box Using div Containers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&lt;div class="top"&gt;&lt;div class="bottom"&gt;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&lt;div class="left"&gt;&lt;div class="right"&gt;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&lt;div class="topLeft"&gt;&lt;div class="topRight"&gt;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&lt;div class="bottomLeft"&gt;&lt;div class="bottomRight"&gt;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&lt;div class="boxContent"&gt;</a:t>
            </a:r>
          </a:p>
          <a:p>
            <a:pPr eaLnBrk="1" hangingPunct="1">
              <a:buFont typeface="Arial" charset="0"/>
              <a:buNone/>
            </a:pPr>
            <a:r>
              <a:rPr lang="en-US" sz="2800" i="1" smtClean="0"/>
              <a:t>	content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&lt;/div&gt;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&lt;/div&gt;&lt;/div&gt;&lt;/div&gt;&lt;/div&gt;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&lt;/div&gt;&lt;/div&gt;&lt;/div&gt;&lt;/div&gt;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81CDA7-64A0-4C11-BB71-20CA2A433E73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Creating a Rounded Box Using div Containers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774D93-B42C-4587-AD16-78411E5689D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5837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2475" y="1233488"/>
            <a:ext cx="7181850" cy="487680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smtClean="0"/>
              <a:t>5 </a:t>
            </a:r>
            <a:r>
              <a:rPr lang="en-US" dirty="0"/>
              <a:t>- End</a:t>
            </a:r>
          </a:p>
        </p:txBody>
      </p:sp>
      <p:pic>
        <p:nvPicPr>
          <p:cNvPr id="236555" name="Picture 11" descr="Stop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640138" y="2749550"/>
            <a:ext cx="2320925" cy="2230438"/>
          </a:xfrm>
          <a:noFill/>
          <a:ln/>
        </p:spPr>
      </p:pic>
      <p:pic>
        <p:nvPicPr>
          <p:cNvPr id="236557" name="Picture 13" descr="Smil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43400" y="3429000"/>
            <a:ext cx="949325" cy="9096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Introducing Web Tables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Table headings</a:t>
            </a:r>
            <a:r>
              <a:rPr lang="en-US" sz="2800" dirty="0" smtClean="0"/>
              <a:t>, the cells that identify the contents of a row or column, are marked using a </a:t>
            </a:r>
            <a:r>
              <a:rPr lang="en-US" sz="2800" b="1" dirty="0" smtClean="0">
                <a:solidFill>
                  <a:srgbClr val="FF0000"/>
                </a:solidFill>
              </a:rPr>
              <a:t>&lt;</a:t>
            </a:r>
            <a:r>
              <a:rPr lang="en-US" sz="2800" b="1" dirty="0" err="1" smtClean="0">
                <a:solidFill>
                  <a:srgbClr val="FF0000"/>
                </a:solidFill>
              </a:rPr>
              <a:t>th</a:t>
            </a:r>
            <a:r>
              <a:rPr lang="en-US" sz="2800" b="1" dirty="0" smtClean="0">
                <a:solidFill>
                  <a:srgbClr val="FF0000"/>
                </a:solidFill>
              </a:rPr>
              <a:t>&gt; </a:t>
            </a:r>
            <a:r>
              <a:rPr lang="en-US" sz="2800" dirty="0" smtClean="0"/>
              <a:t>tag</a:t>
            </a:r>
          </a:p>
          <a:p>
            <a:pPr eaLnBrk="1" hangingPunct="1">
              <a:spcBef>
                <a:spcPts val="3000"/>
              </a:spcBef>
            </a:pPr>
            <a:r>
              <a:rPr lang="en-US" sz="2800" b="1" dirty="0" smtClean="0"/>
              <a:t>Data cells</a:t>
            </a:r>
            <a:r>
              <a:rPr lang="en-US" sz="2800" dirty="0" smtClean="0"/>
              <a:t> are marked with the </a:t>
            </a:r>
            <a:r>
              <a:rPr lang="en-US" sz="2800" b="1" dirty="0" smtClean="0">
                <a:solidFill>
                  <a:srgbClr val="FF0000"/>
                </a:solidFill>
              </a:rPr>
              <a:t>&lt;td&gt; </a:t>
            </a:r>
            <a:r>
              <a:rPr lang="en-US" sz="2800" dirty="0" smtClean="0"/>
              <a:t>tag and are used for any content that is not considered a heading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7FF75B-AFA7-4FC8-B310-D60AFC7B3A35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30725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clrChange>
              <a:clrFrom>
                <a:srgbClr val="F5EDD5"/>
              </a:clrFrom>
              <a:clrTo>
                <a:srgbClr val="F5EDD5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419600" y="1295400"/>
            <a:ext cx="4038600" cy="4849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Introducing Web Tables: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&lt;table&gt;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&lt;</a:t>
            </a:r>
            <a:r>
              <a:rPr lang="en-US" sz="2000" b="1" dirty="0" err="1" smtClean="0">
                <a:latin typeface="Courier New" pitchFamily="49" charset="0"/>
              </a:rPr>
              <a:t>tr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&lt;td&gt; First Cell &lt;/td&gt;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&lt;td&gt; Second Cell &lt;/td&gt;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&lt;/</a:t>
            </a:r>
            <a:r>
              <a:rPr lang="en-US" sz="2000" b="1" dirty="0" err="1" smtClean="0">
                <a:latin typeface="Courier New" pitchFamily="49" charset="0"/>
              </a:rPr>
              <a:t>tr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&lt;</a:t>
            </a:r>
            <a:r>
              <a:rPr lang="en-US" sz="2000" b="1" dirty="0" err="1" smtClean="0">
                <a:latin typeface="Courier New" pitchFamily="49" charset="0"/>
              </a:rPr>
              <a:t>tr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&lt;td&gt; Third Cell &lt;/td&gt;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	&lt;td&gt; Fourth Cell &lt;/td&gt;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&lt;/</a:t>
            </a:r>
            <a:r>
              <a:rPr lang="en-US" sz="2000" b="1" dirty="0" err="1" smtClean="0">
                <a:latin typeface="Courier New" pitchFamily="49" charset="0"/>
              </a:rPr>
              <a:t>tr</a:t>
            </a:r>
            <a:r>
              <a:rPr lang="en-US" sz="2000" b="1" dirty="0" smtClean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&lt;/table&gt;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5BD488-494E-415A-99A0-891451C95E5F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7800" y="4953000"/>
          <a:ext cx="6096000" cy="1028700"/>
        </p:xfrm>
        <a:graphic>
          <a:graphicData uri="http://schemas.openxmlformats.org/presentationml/2006/ole">
            <p:oleObj spid="_x0000_s31750" name="Bitmap Image" r:id="rId3" imgW="3981701" imgH="63829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Introducing Web Tables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add a border to a Web table using HTML, use the border attribute</a:t>
            </a:r>
          </a:p>
          <a:p>
            <a:pPr eaLnBrk="1" hangingPunct="1">
              <a:spcBef>
                <a:spcPts val="1800"/>
              </a:spcBef>
              <a:spcAft>
                <a:spcPts val="1800"/>
              </a:spcAft>
              <a:buFont typeface="Arial" charset="0"/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&lt;table border="</a:t>
            </a:r>
            <a:r>
              <a:rPr lang="en-US" b="1" i="1" dirty="0" smtClean="0">
                <a:solidFill>
                  <a:srgbClr val="FF0000"/>
                </a:solidFill>
              </a:rPr>
              <a:t>value</a:t>
            </a:r>
            <a:r>
              <a:rPr lang="en-US" b="1" dirty="0" smtClean="0">
                <a:solidFill>
                  <a:srgbClr val="FF0000"/>
                </a:solidFill>
              </a:rPr>
              <a:t>"&gt; ... &lt;/table&gt;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where </a:t>
            </a:r>
            <a:r>
              <a:rPr lang="en-US" i="1" dirty="0" smtClean="0"/>
              <a:t>value </a:t>
            </a:r>
            <a:r>
              <a:rPr lang="en-US" dirty="0" smtClean="0"/>
              <a:t>is the size of the border in pixels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9ECB7F-CDC5-44E3-9BD5-9019D11DFC0C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114800"/>
            <a:ext cx="466661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Spanning Rows and Columns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600" dirty="0" smtClean="0"/>
              <a:t>A </a:t>
            </a:r>
            <a:r>
              <a:rPr lang="en-US" sz="2600" b="1" dirty="0" smtClean="0"/>
              <a:t>spanning cell</a:t>
            </a:r>
            <a:r>
              <a:rPr lang="en-US" sz="2600" dirty="0" smtClean="0"/>
              <a:t> is a single cell that occupies more than one row or one column in the table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600" dirty="0" smtClean="0"/>
              <a:t>To create a table cell that spans several columns, add the attribute</a:t>
            </a:r>
          </a:p>
          <a:p>
            <a:pPr algn="ctr" eaLnBrk="1" hangingPunct="1">
              <a:lnSpc>
                <a:spcPct val="90000"/>
              </a:lnSpc>
              <a:spcAft>
                <a:spcPct val="10000"/>
              </a:spcAft>
              <a:buFont typeface="Arial" charset="0"/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rgbClr val="3333FF"/>
                </a:solidFill>
              </a:rPr>
              <a:t>colspan</a:t>
            </a:r>
            <a:r>
              <a:rPr lang="en-US" sz="2600" dirty="0" smtClean="0">
                <a:solidFill>
                  <a:srgbClr val="3333FF"/>
                </a:solidFill>
              </a:rPr>
              <a:t>="</a:t>
            </a:r>
            <a:r>
              <a:rPr lang="en-US" sz="2600" i="1" dirty="0" smtClean="0">
                <a:solidFill>
                  <a:srgbClr val="3333FF"/>
                </a:solidFill>
              </a:rPr>
              <a:t>value"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Font typeface="Arial" charset="0"/>
              <a:buNone/>
            </a:pPr>
            <a:r>
              <a:rPr lang="en-US" sz="2600" dirty="0" smtClean="0"/>
              <a:t>	to the cell, where </a:t>
            </a:r>
            <a:r>
              <a:rPr lang="en-US" sz="2600" i="1" dirty="0" smtClean="0">
                <a:solidFill>
                  <a:srgbClr val="3333FF"/>
                </a:solidFill>
              </a:rPr>
              <a:t>value</a:t>
            </a:r>
            <a:r>
              <a:rPr lang="en-US" sz="2600" dirty="0" smtClean="0"/>
              <a:t> is the number of columns covered by the cell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600" dirty="0" smtClean="0"/>
              <a:t>To create a table cell that spans several rows, add the attribute</a:t>
            </a:r>
          </a:p>
          <a:p>
            <a:pPr algn="ctr" eaLnBrk="1" hangingPunct="1">
              <a:lnSpc>
                <a:spcPct val="90000"/>
              </a:lnSpc>
              <a:spcAft>
                <a:spcPct val="10000"/>
              </a:spcAft>
              <a:buFont typeface="Arial" charset="0"/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rgbClr val="3333FF"/>
                </a:solidFill>
              </a:rPr>
              <a:t>rowspan</a:t>
            </a:r>
            <a:r>
              <a:rPr lang="en-US" sz="2600" dirty="0" smtClean="0">
                <a:solidFill>
                  <a:srgbClr val="3333FF"/>
                </a:solidFill>
              </a:rPr>
              <a:t>="</a:t>
            </a:r>
            <a:r>
              <a:rPr lang="en-US" sz="2600" i="1" dirty="0" smtClean="0">
                <a:solidFill>
                  <a:srgbClr val="3333FF"/>
                </a:solidFill>
              </a:rPr>
              <a:t>value"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  <a:buFont typeface="Arial" charset="0"/>
              <a:buNone/>
            </a:pPr>
            <a:r>
              <a:rPr lang="en-US" sz="2600" dirty="0" smtClean="0"/>
              <a:t>	to the cell, where </a:t>
            </a:r>
            <a:r>
              <a:rPr lang="en-US" sz="2600" i="1" dirty="0" smtClean="0">
                <a:solidFill>
                  <a:srgbClr val="3333FF"/>
                </a:solidFill>
              </a:rPr>
              <a:t>value</a:t>
            </a:r>
            <a:r>
              <a:rPr lang="en-US" sz="2600" dirty="0" smtClean="0"/>
              <a:t> is the number of rows covered by the cell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E96D85-E9B4-4863-9A30-27ADD9A3883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Table Caption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create a table caption, add the caption element directly below the opening &lt;table&gt; tag with the syntax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&lt;caption&gt;</a:t>
            </a:r>
            <a:r>
              <a:rPr lang="en-US" b="1" i="1" dirty="0" smtClean="0">
                <a:solidFill>
                  <a:srgbClr val="FF0000"/>
                </a:solidFill>
              </a:rPr>
              <a:t>content</a:t>
            </a:r>
            <a:r>
              <a:rPr lang="en-US" b="1" dirty="0" smtClean="0">
                <a:solidFill>
                  <a:srgbClr val="FF0000"/>
                </a:solidFill>
              </a:rPr>
              <a:t>&lt;/caption&gt;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where </a:t>
            </a:r>
            <a:r>
              <a:rPr lang="en-US" i="1" dirty="0" smtClean="0"/>
              <a:t>content</a:t>
            </a:r>
            <a:r>
              <a:rPr lang="en-US" dirty="0" smtClean="0"/>
              <a:t> is the content of the table caption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D279B-EE42-46FC-A0B4-16F82BD159A4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343400"/>
            <a:ext cx="4733925" cy="20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Marking Row Groups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can divide a table’s rows into </a:t>
            </a:r>
            <a:r>
              <a:rPr lang="en-US" b="1" dirty="0" smtClean="0"/>
              <a:t>row groups</a:t>
            </a:r>
            <a:r>
              <a:rPr lang="en-US" dirty="0" smtClean="0"/>
              <a:t>, in which each group element contains different types of content and can be formatted differently</a:t>
            </a:r>
          </a:p>
          <a:p>
            <a:pPr eaLnBrk="1" hangingPunct="1">
              <a:spcBef>
                <a:spcPts val="3000"/>
              </a:spcBef>
            </a:pPr>
            <a:r>
              <a:rPr lang="en-US" dirty="0" smtClean="0"/>
              <a:t>A table can have multiple table </a:t>
            </a:r>
            <a:br>
              <a:rPr lang="en-US" dirty="0" smtClean="0"/>
            </a:br>
            <a:r>
              <a:rPr lang="en-US" dirty="0" smtClean="0"/>
              <a:t>body row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New Perspectives on HTML and XHTML, Comprehensive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EDE90-5EC8-4524-B5F0-52517FEF59AA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352800"/>
            <a:ext cx="2286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Internet7e</Template>
  <TotalTime>2545</TotalTime>
  <Words>1255</Words>
  <Application>Microsoft Office PowerPoint</Application>
  <PresentationFormat>On-screen Show (4:3)</PresentationFormat>
  <Paragraphs>230</Paragraphs>
  <Slides>39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3_Office Theme</vt:lpstr>
      <vt:lpstr>4_Office Theme</vt:lpstr>
      <vt:lpstr>Bitmap Image</vt:lpstr>
      <vt:lpstr>Tutorial 5  Working with Web Tables</vt:lpstr>
      <vt:lpstr>Objectives</vt:lpstr>
      <vt:lpstr>Introducing Web Tables</vt:lpstr>
      <vt:lpstr>Introducing Web Tables</vt:lpstr>
      <vt:lpstr>Introducing Web Tables: Example</vt:lpstr>
      <vt:lpstr>Introducing Web Tables</vt:lpstr>
      <vt:lpstr>Spanning Rows and Columns</vt:lpstr>
      <vt:lpstr>Creating a Table Caption</vt:lpstr>
      <vt:lpstr>Marking Row Groups</vt:lpstr>
      <vt:lpstr>Marking Column Groups</vt:lpstr>
      <vt:lpstr>Adding a Table Summary</vt:lpstr>
      <vt:lpstr>Session 5.1 - End</vt:lpstr>
      <vt:lpstr>Objectives</vt:lpstr>
      <vt:lpstr>Setting Cell Spacing with HTML</vt:lpstr>
      <vt:lpstr>Setting Cell Padding with HTML</vt:lpstr>
      <vt:lpstr>Setting Table Widths with HTML</vt:lpstr>
      <vt:lpstr>Setting Table Heights with HTML</vt:lpstr>
      <vt:lpstr>Setting Row Heights with HTML</vt:lpstr>
      <vt:lpstr>Formatting Table Borders with HTML</vt:lpstr>
      <vt:lpstr>Values of the Frame Attribute</vt:lpstr>
      <vt:lpstr>Formatting Table Gridlines with HTML</vt:lpstr>
      <vt:lpstr>Aligning Cell Contents Horizontally in HTML</vt:lpstr>
      <vt:lpstr>Vertical Alignment in HTML</vt:lpstr>
      <vt:lpstr>Formatting Tables with CSS</vt:lpstr>
      <vt:lpstr>Formatting Tables with CSS</vt:lpstr>
      <vt:lpstr>Formatting Tables with CSS</vt:lpstr>
      <vt:lpstr>Formatting Tables with CSS</vt:lpstr>
      <vt:lpstr>Applying Table Styles to Other Page Elements</vt:lpstr>
      <vt:lpstr>Applying Table Styles to Other Page Elements</vt:lpstr>
      <vt:lpstr>Session 5.2 - End</vt:lpstr>
      <vt:lpstr>Objectives</vt:lpstr>
      <vt:lpstr>Using Tables for Page Layout</vt:lpstr>
      <vt:lpstr>Using Tables for Page Layout</vt:lpstr>
      <vt:lpstr>Using Tables for Page Layout</vt:lpstr>
      <vt:lpstr>Exploring the Controversy over Table Layouts</vt:lpstr>
      <vt:lpstr>Creating a Rounded Box Using div Containers</vt:lpstr>
      <vt:lpstr>Creating a Rounded Box Using div Containers</vt:lpstr>
      <vt:lpstr>Creating a Rounded Box Using div Containers</vt:lpstr>
      <vt:lpstr>Tutorial 5 - End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Administrator</cp:lastModifiedBy>
  <cp:revision>446</cp:revision>
  <dcterms:created xsi:type="dcterms:W3CDTF">2001-08-29T21:35:42Z</dcterms:created>
  <dcterms:modified xsi:type="dcterms:W3CDTF">2010-01-14T18:14:55Z</dcterms:modified>
</cp:coreProperties>
</file>