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65" r:id="rId2"/>
    <p:sldMasterId id="2147483688" r:id="rId3"/>
  </p:sldMasterIdLst>
  <p:notesMasterIdLst>
    <p:notesMasterId r:id="rId79"/>
  </p:notesMasterIdLst>
  <p:sldIdLst>
    <p:sldId id="258" r:id="rId4"/>
    <p:sldId id="417" r:id="rId5"/>
    <p:sldId id="263" r:id="rId6"/>
    <p:sldId id="381" r:id="rId7"/>
    <p:sldId id="265" r:id="rId8"/>
    <p:sldId id="382" r:id="rId9"/>
    <p:sldId id="323" r:id="rId10"/>
    <p:sldId id="262" r:id="rId11"/>
    <p:sldId id="333" r:id="rId12"/>
    <p:sldId id="334" r:id="rId13"/>
    <p:sldId id="383" r:id="rId14"/>
    <p:sldId id="369" r:id="rId15"/>
    <p:sldId id="384" r:id="rId16"/>
    <p:sldId id="371" r:id="rId17"/>
    <p:sldId id="385" r:id="rId18"/>
    <p:sldId id="335" r:id="rId19"/>
    <p:sldId id="358" r:id="rId20"/>
    <p:sldId id="386" r:id="rId21"/>
    <p:sldId id="372" r:id="rId22"/>
    <p:sldId id="387" r:id="rId23"/>
    <p:sldId id="389" r:id="rId24"/>
    <p:sldId id="388" r:id="rId25"/>
    <p:sldId id="390" r:id="rId26"/>
    <p:sldId id="391" r:id="rId27"/>
    <p:sldId id="392" r:id="rId28"/>
    <p:sldId id="393" r:id="rId29"/>
    <p:sldId id="394" r:id="rId30"/>
    <p:sldId id="395" r:id="rId31"/>
    <p:sldId id="336" r:id="rId32"/>
    <p:sldId id="396" r:id="rId33"/>
    <p:sldId id="397" r:id="rId34"/>
    <p:sldId id="398" r:id="rId35"/>
    <p:sldId id="399" r:id="rId36"/>
    <p:sldId id="400" r:id="rId37"/>
    <p:sldId id="401" r:id="rId38"/>
    <p:sldId id="418" r:id="rId39"/>
    <p:sldId id="373" r:id="rId40"/>
    <p:sldId id="341" r:id="rId41"/>
    <p:sldId id="402" r:id="rId42"/>
    <p:sldId id="403" r:id="rId43"/>
    <p:sldId id="405" r:id="rId44"/>
    <p:sldId id="406" r:id="rId45"/>
    <p:sldId id="374" r:id="rId46"/>
    <p:sldId id="407" r:id="rId47"/>
    <p:sldId id="408" r:id="rId48"/>
    <p:sldId id="375" r:id="rId49"/>
    <p:sldId id="376" r:id="rId50"/>
    <p:sldId id="377" r:id="rId51"/>
    <p:sldId id="344" r:id="rId52"/>
    <p:sldId id="409" r:id="rId53"/>
    <p:sldId id="356" r:id="rId54"/>
    <p:sldId id="378" r:id="rId55"/>
    <p:sldId id="379" r:id="rId56"/>
    <p:sldId id="380" r:id="rId57"/>
    <p:sldId id="348" r:id="rId58"/>
    <p:sldId id="404" r:id="rId59"/>
    <p:sldId id="419" r:id="rId60"/>
    <p:sldId id="364" r:id="rId61"/>
    <p:sldId id="349" r:id="rId62"/>
    <p:sldId id="410" r:id="rId63"/>
    <p:sldId id="411" r:id="rId64"/>
    <p:sldId id="350" r:id="rId65"/>
    <p:sldId id="365" r:id="rId66"/>
    <p:sldId id="351" r:id="rId67"/>
    <p:sldId id="412" r:id="rId68"/>
    <p:sldId id="352" r:id="rId69"/>
    <p:sldId id="413" r:id="rId70"/>
    <p:sldId id="414" r:id="rId71"/>
    <p:sldId id="353" r:id="rId72"/>
    <p:sldId id="354" r:id="rId73"/>
    <p:sldId id="355" r:id="rId74"/>
    <p:sldId id="415" r:id="rId75"/>
    <p:sldId id="366" r:id="rId76"/>
    <p:sldId id="367" r:id="rId77"/>
    <p:sldId id="416" r:id="rId78"/>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b="1"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b="1"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b="1"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b="1" kern="1200">
        <a:solidFill>
          <a:schemeClr val="tx1"/>
        </a:solidFill>
        <a:latin typeface="Times New Roman" pitchFamily="18" charset="0"/>
        <a:ea typeface="+mn-ea"/>
        <a:cs typeface="Arial" charset="0"/>
      </a:defRPr>
    </a:lvl5pPr>
    <a:lvl6pPr marL="2286000" algn="l" defTabSz="914400" rtl="0" eaLnBrk="1" latinLnBrk="0" hangingPunct="1">
      <a:defRPr sz="2400" b="1" kern="1200">
        <a:solidFill>
          <a:schemeClr val="tx1"/>
        </a:solidFill>
        <a:latin typeface="Times New Roman" pitchFamily="18" charset="0"/>
        <a:ea typeface="+mn-ea"/>
        <a:cs typeface="Arial" charset="0"/>
      </a:defRPr>
    </a:lvl6pPr>
    <a:lvl7pPr marL="2743200" algn="l" defTabSz="914400" rtl="0" eaLnBrk="1" latinLnBrk="0" hangingPunct="1">
      <a:defRPr sz="2400" b="1" kern="1200">
        <a:solidFill>
          <a:schemeClr val="tx1"/>
        </a:solidFill>
        <a:latin typeface="Times New Roman" pitchFamily="18" charset="0"/>
        <a:ea typeface="+mn-ea"/>
        <a:cs typeface="Arial" charset="0"/>
      </a:defRPr>
    </a:lvl7pPr>
    <a:lvl8pPr marL="3200400" algn="l" defTabSz="914400" rtl="0" eaLnBrk="1" latinLnBrk="0" hangingPunct="1">
      <a:defRPr sz="2400" b="1" kern="1200">
        <a:solidFill>
          <a:schemeClr val="tx1"/>
        </a:solidFill>
        <a:latin typeface="Times New Roman" pitchFamily="18" charset="0"/>
        <a:ea typeface="+mn-ea"/>
        <a:cs typeface="Arial" charset="0"/>
      </a:defRPr>
    </a:lvl8pPr>
    <a:lvl9pPr marL="3657600" algn="l" defTabSz="914400" rtl="0" eaLnBrk="1" latinLnBrk="0" hangingPunct="1">
      <a:defRPr sz="2400"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00"/>
    <a:srgbClr val="FFFFFF"/>
    <a:srgbClr val="EAEAEA"/>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4718" autoAdjust="0"/>
  </p:normalViewPr>
  <p:slideViewPr>
    <p:cSldViewPr>
      <p:cViewPr varScale="1">
        <p:scale>
          <a:sx n="70" d="100"/>
          <a:sy n="70" d="100"/>
        </p:scale>
        <p:origin x="-5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22"/>
    </p:cViewPr>
  </p:sorterViewPr>
  <p:notesViewPr>
    <p:cSldViewPr>
      <p:cViewPr>
        <p:scale>
          <a:sx n="74" d="100"/>
          <a:sy n="74" d="100"/>
        </p:scale>
        <p:origin x="-672" y="172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cs typeface="+mn-cs"/>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cs typeface="+mn-cs"/>
              </a:defRPr>
            </a:lvl1pPr>
          </a:lstStyle>
          <a:p>
            <a:pPr>
              <a:defRPr/>
            </a:pPr>
            <a:fld id="{D7C44298-32DE-4901-929F-BD8CC5CDC9D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2675A213-CC56-4D19-84AB-47148C4951D9}" type="slidenum">
              <a:rPr lang="en-US" smtClean="0">
                <a:cs typeface="Arial" charset="0"/>
              </a:rPr>
              <a:pPr/>
              <a:t>8</a:t>
            </a:fld>
            <a:endParaRPr lang="en-US" smtClean="0">
              <a:cs typeface="Arial"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marL="115888" indent="-115888" eaLnBrk="1" hangingPunct="1"/>
            <a:r>
              <a:rPr lang="en-US" b="1" smtClean="0"/>
              <a:t>Notes:</a:t>
            </a:r>
            <a:endParaRPr lang="en-US" smtClean="0"/>
          </a:p>
          <a:p>
            <a:pPr marL="115888" indent="-115888" eaLnBrk="1" hangingPunct="1">
              <a:buFontTx/>
              <a:buChar char="•"/>
            </a:pPr>
            <a:r>
              <a:rPr lang="en-US" smtClean="0"/>
              <a:t>This example illustrates a common use of frames:  displaying a table of contents in one frame, while showing individual pages from the site in another.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0779C017-320D-4AA7-B9FF-C1E0776448B3}" type="slidenum">
              <a:rPr lang="en-US" smtClean="0">
                <a:cs typeface="Arial" charset="0"/>
              </a:rPr>
              <a:pPr/>
              <a:t>9</a:t>
            </a:fld>
            <a:endParaRPr lang="en-US" smtClean="0">
              <a:cs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marL="115888" indent="-115888" eaLnBrk="1" hangingPunct="1"/>
            <a:r>
              <a:rPr lang="en-US" b="1" smtClean="0"/>
              <a:t>Notes:</a:t>
            </a:r>
            <a:endParaRPr lang="en-US" smtClean="0"/>
          </a:p>
          <a:p>
            <a:pPr marL="115888" indent="-115888" eaLnBrk="1" hangingPunct="1">
              <a:buFontTx/>
              <a:buChar char="•"/>
            </a:pPr>
            <a:r>
              <a:rPr lang="en-US" smtClean="0"/>
              <a:t>This example illustrates a common use of frames:  displaying a table of contents in one frame, while showing individual pages from the site in another.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2DF08A12-F3FF-4C1E-ACB4-7EC0B00AE9F7}" type="slidenum">
              <a:rPr lang="en-US" smtClean="0">
                <a:cs typeface="Arial" charset="0"/>
              </a:rPr>
              <a:pPr/>
              <a:t>10</a:t>
            </a:fld>
            <a:endParaRPr lang="en-US" smtClean="0">
              <a:cs typeface="Arial"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marL="115888" indent="-115888" eaLnBrk="1" hangingPunct="1"/>
            <a:r>
              <a:rPr lang="en-US" b="1" smtClean="0"/>
              <a:t>Notes:</a:t>
            </a:r>
            <a:endParaRPr lang="en-US" smtClean="0"/>
          </a:p>
          <a:p>
            <a:pPr marL="115888" indent="-115888" eaLnBrk="1" hangingPunct="1">
              <a:buFontTx/>
              <a:buChar char="•"/>
            </a:pPr>
            <a:r>
              <a:rPr lang="en-US" smtClean="0"/>
              <a:t>This example illustrates a common use of frames:  displaying a table of contents in one frame, while showing individual pages from the site in another.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932A4CAC-71FD-46C3-8CAD-3B7D50E2D83B}" type="slidenum">
              <a:rPr lang="en-US" smtClean="0">
                <a:cs typeface="Arial" charset="0"/>
              </a:rPr>
              <a:pPr/>
              <a:t>19</a:t>
            </a:fld>
            <a:endParaRPr lang="en-US" smtClean="0">
              <a:cs typeface="Arial"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marL="115888" indent="-115888" eaLnBrk="1" hangingPunct="1"/>
            <a:r>
              <a:rPr lang="en-US" b="1" smtClean="0"/>
              <a:t>Notes:</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932A4CAC-71FD-46C3-8CAD-3B7D50E2D83B}" type="slidenum">
              <a:rPr lang="en-US" smtClean="0">
                <a:cs typeface="Arial" charset="0"/>
              </a:rPr>
              <a:pPr/>
              <a:t>21</a:t>
            </a:fld>
            <a:endParaRPr lang="en-US" smtClean="0">
              <a:cs typeface="Arial"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marL="115888" indent="-115888" eaLnBrk="1" hangingPunct="1"/>
            <a:r>
              <a:rPr lang="en-US" b="1" smtClean="0"/>
              <a:t>Notes:</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5B87FC-CFCC-4C67-88C8-538F5CE1F91A}" type="slidenum">
              <a:rPr lang="en-US" smtClean="0"/>
              <a:pPr/>
              <a:t>35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5B87FC-CFCC-4C67-88C8-538F5CE1F91A}" type="slidenum">
              <a:rPr lang="en-US" smtClean="0"/>
              <a:pPr/>
              <a:t>56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5B87FC-CFCC-4C67-88C8-538F5CE1F91A}" type="slidenum">
              <a:rPr lang="en-US" smtClean="0"/>
              <a:pPr/>
              <a:t>75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418A0F19-CE81-40D8-867E-34FC3D44CFD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8ED81CFB-1405-4FD8-BBBE-5D7F1AED74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90684E40-310C-49BF-AB9D-C6595817807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DC0DE167-0BD5-454B-9805-7144CA1D736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7AF89738-30E8-42FF-A454-EDBCE87073B4}"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3902D700-D333-4169-A86D-65435E8C3FB7}"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135B3242-BBB7-4821-BD19-07C29E9E40C1}"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93C71123-10EC-4171-8C4E-C27CCF4CFECD}"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lgn="r" rtl="0">
              <a:defRPr/>
            </a:pPr>
            <a:fld id="{C59E4A99-1B06-4990-B850-4A6B058B4290}"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lgn="r" rtl="0">
              <a:defRPr/>
            </a:pPr>
            <a:fld id="{03662006-B179-4A07-BF62-EBF8D6AAF775}"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lgn="r" rtl="0">
              <a:defRPr/>
            </a:pPr>
            <a:fld id="{B2917874-2375-432E-9C77-D308CD94BAB3}"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A6BD4962-E96D-477C-B7A8-582BF6BC440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8EC6EA5C-4153-404E-BA68-576DCA022E98}"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02310CF4-8275-43EE-8AB8-0552780AC197}"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C2FBF8BD-A9FB-41F0-80B7-BC6FE1CFED29}"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4E4E8BA2-5F39-4481-9218-1066FC892CD6}"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B62F1492-88F0-41F3-B155-E5E3DE79C4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defRPr/>
            </a:pPr>
            <a:fld id="{9690AB4E-97F0-4B0A-BEF8-1E768A713B9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defRPr/>
            </a:pPr>
            <a:fld id="{DF4636E8-D2EE-473B-846A-83DC0DF24B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defRPr/>
            </a:pPr>
            <a:fld id="{3CC1E7C2-8340-4817-B457-E4A079E097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E17A69C6-7B5B-43A4-A892-B67A8D6CAD8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A36B6B30-8008-4578-95A7-C349B2F2FF6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defRPr/>
            </a:pPr>
            <a:r>
              <a:rPr lang="en-US"/>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a:defRPr/>
            </a:pPr>
            <a:fld id="{6CE9A97A-2B45-4572-ADF4-5B6DB8440A4E}" type="slidenum">
              <a:rPr lang="en-US"/>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pic>
        <p:nvPicPr>
          <p:cNvPr id="1037" name="Picture 4"/>
          <p:cNvPicPr>
            <a:picLocks noChangeAspect="1" noChangeArrowheads="1"/>
          </p:cNvPicPr>
          <p:nvPr/>
        </p:nvPicPr>
        <p:blipFill>
          <a:blip r:embed="rId14" cstate="print">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316" name="Picture 6"/>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152400" y="6324600"/>
            <a:ext cx="1447800" cy="179388"/>
          </a:xfrm>
          <a:prstGeom prst="rect">
            <a:avLst/>
          </a:prstGeom>
          <a:noFill/>
          <a:ln w="9525">
            <a:noFill/>
            <a:miter lim="800000"/>
            <a:headEnd/>
            <a:tailEnd/>
          </a:ln>
        </p:spPr>
      </p:pic>
      <p:pic>
        <p:nvPicPr>
          <p:cNvPr id="13317" name="Picture 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5791200" y="381000"/>
            <a:ext cx="3187700" cy="579438"/>
          </a:xfrm>
          <a:prstGeom prst="rect">
            <a:avLst/>
          </a:prstGeom>
          <a:noFill/>
          <a:ln w="9525">
            <a:noFill/>
            <a:miter lim="800000"/>
            <a:headEnd/>
            <a:tailEnd/>
          </a:ln>
        </p:spPr>
      </p:pic>
      <p:pic>
        <p:nvPicPr>
          <p:cNvPr id="13318" name="Picture 3"/>
          <p:cNvPicPr>
            <a:picLocks noChangeAspect="1" noChangeArrowheads="1"/>
          </p:cNvPicPr>
          <p:nvPr/>
        </p:nvPicPr>
        <p:blipFill>
          <a:blip r:embed="rId16" cstate="print">
            <a:clrChange>
              <a:clrFrom>
                <a:srgbClr val="FEFEFE"/>
              </a:clrFrom>
              <a:clrTo>
                <a:srgbClr val="FEFEFE">
                  <a:alpha val="0"/>
                </a:srgbClr>
              </a:clrTo>
            </a:clrChange>
          </a:blip>
          <a:srcRect l="30302"/>
          <a:stretch>
            <a:fillRect/>
          </a:stretch>
        </p:blipFill>
        <p:spPr bwMode="auto">
          <a:xfrm>
            <a:off x="0" y="1219200"/>
            <a:ext cx="1752600" cy="4686300"/>
          </a:xfrm>
          <a:prstGeom prst="rect">
            <a:avLst/>
          </a:prstGeom>
          <a:noFill/>
          <a:ln w="9525">
            <a:noFill/>
            <a:miter lim="800000"/>
            <a:headEnd/>
            <a:tailEnd/>
          </a:ln>
        </p:spPr>
      </p:pic>
      <p:pic>
        <p:nvPicPr>
          <p:cNvPr id="13319" name="Picture 4"/>
          <p:cNvPicPr>
            <a:picLocks noChangeAspect="1" noChangeArrowheads="1"/>
          </p:cNvPicPr>
          <p:nvPr/>
        </p:nvPicPr>
        <p:blipFill>
          <a:blip r:embed="rId17" cstate="print">
            <a:clrChange>
              <a:clrFrom>
                <a:srgbClr val="FEFFFD"/>
              </a:clrFrom>
              <a:clrTo>
                <a:srgbClr val="FEFFFD">
                  <a:alpha val="0"/>
                </a:srgbClr>
              </a:clrTo>
            </a:clrChange>
          </a:blip>
          <a:srcRect r="25620"/>
          <a:stretch>
            <a:fillRect/>
          </a:stretch>
        </p:blipFill>
        <p:spPr bwMode="auto">
          <a:xfrm>
            <a:off x="6858000" y="2286000"/>
            <a:ext cx="2286000" cy="3073400"/>
          </a:xfrm>
          <a:prstGeom prst="rect">
            <a:avLst/>
          </a:prstGeom>
          <a:noFill/>
          <a:ln w="9525">
            <a:noFill/>
            <a:miter lim="800000"/>
            <a:headEnd/>
            <a:tailEnd/>
          </a:ln>
        </p:spPr>
      </p:pic>
      <p:sp>
        <p:nvSpPr>
          <p:cNvPr id="13320"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en-US" sz="2400" b="1" kern="1200">
              <a:solidFill>
                <a:srgbClr val="FFFFFF"/>
              </a:solidFill>
              <a:latin typeface="Calibri"/>
              <a:ea typeface="+mn-ea"/>
              <a:cs typeface="Arial"/>
            </a:endParaRPr>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lgn="l" rtl="0" fontAlgn="base">
              <a:spcBef>
                <a:spcPct val="0"/>
              </a:spcBef>
              <a:spcAft>
                <a:spcPct val="0"/>
              </a:spcAft>
              <a:defRPr/>
            </a:pPr>
            <a:r>
              <a:rPr lang="en-US" kern="1200">
                <a:solidFill>
                  <a:srgbClr val="FFFFFF"/>
                </a:solidFill>
                <a:latin typeface="Calibri"/>
                <a:ea typeface="+mn-ea"/>
                <a:cs typeface="Arial"/>
              </a:rPr>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rtl="0">
              <a:defRPr/>
            </a:pPr>
            <a:fld id="{F5C3C130-9709-4482-9E8D-891EF8EF02AD}" type="slidenum">
              <a:rPr lang="en-US" kern="1200">
                <a:solidFill>
                  <a:srgbClr val="000000"/>
                </a:solidFill>
                <a:latin typeface="Calibri"/>
                <a:ea typeface="+mn-ea"/>
                <a:cs typeface="Arial"/>
              </a:rPr>
              <a:pPr rtl="0">
                <a:defRPr/>
              </a:pPr>
              <a:t>‹#›</a:t>
            </a:fld>
            <a:endParaRPr lang="en-US" kern="1200">
              <a:solidFill>
                <a:srgbClr val="000000"/>
              </a:solidFill>
              <a:latin typeface="Calibri"/>
              <a:ea typeface="+mn-ea"/>
              <a:cs typeface="Arial"/>
            </a:endParaRPr>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pic>
        <p:nvPicPr>
          <p:cNvPr id="1037" name="Picture 4"/>
          <p:cNvPicPr>
            <a:picLocks noChangeAspect="1" noChangeArrowheads="1"/>
          </p:cNvPicPr>
          <p:nvPr/>
        </p:nvPicPr>
        <p:blipFill>
          <a:blip r:embed="rId14">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idx="4294967295"/>
          </p:nvPr>
        </p:nvSpPr>
        <p:spPr>
          <a:xfrm>
            <a:off x="1676400" y="2438400"/>
            <a:ext cx="5029200" cy="1524000"/>
          </a:xfrm>
        </p:spPr>
        <p:txBody>
          <a:bodyPr/>
          <a:lstStyle/>
          <a:p>
            <a:pPr algn="ctr" eaLnBrk="1" hangingPunct="1"/>
            <a:r>
              <a:rPr lang="en-US" smtClean="0"/>
              <a:t/>
            </a:r>
            <a:br>
              <a:rPr lang="en-US" smtClean="0"/>
            </a:br>
            <a:r>
              <a:rPr lang="en-US" smtClean="0"/>
              <a:t>Tutorial 6</a:t>
            </a:r>
            <a:br>
              <a:rPr lang="en-US" smtClean="0"/>
            </a:br>
            <a:r>
              <a:rPr lang="en-US" smtClean="0"/>
              <a:t/>
            </a:r>
            <a:br>
              <a:rPr lang="en-US" smtClean="0"/>
            </a:br>
            <a:r>
              <a:rPr lang="en-US" smtClean="0"/>
              <a:t>Working with </a:t>
            </a:r>
            <a:br>
              <a:rPr lang="en-US" smtClean="0"/>
            </a:br>
            <a:r>
              <a:rPr lang="en-US" smtClean="0"/>
              <a:t>Web Forms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p:txBody>
          <a:bodyPr/>
          <a:lstStyle/>
          <a:p>
            <a:pPr eaLnBrk="1" hangingPunct="1"/>
            <a:r>
              <a:rPr lang="en-US" dirty="0" smtClean="0"/>
              <a:t>Form Attributes: Syntax</a:t>
            </a:r>
          </a:p>
        </p:txBody>
      </p:sp>
      <p:sp>
        <p:nvSpPr>
          <p:cNvPr id="36866" name="Content Placeholder 9"/>
          <p:cNvSpPr>
            <a:spLocks noGrp="1"/>
          </p:cNvSpPr>
          <p:nvPr>
            <p:ph idx="4294967295"/>
          </p:nvPr>
        </p:nvSpPr>
        <p:spPr/>
        <p:txBody>
          <a:bodyPr>
            <a:normAutofit lnSpcReduction="10000"/>
          </a:bodyPr>
          <a:lstStyle/>
          <a:p>
            <a:pPr eaLnBrk="1" hangingPunct="1">
              <a:lnSpc>
                <a:spcPct val="90000"/>
              </a:lnSpc>
              <a:buFontTx/>
              <a:buChar char="•"/>
            </a:pPr>
            <a:r>
              <a:rPr lang="en-US" dirty="0" smtClean="0"/>
              <a:t>The syntax of the </a:t>
            </a:r>
            <a:r>
              <a:rPr lang="en-US" b="1" dirty="0" smtClean="0"/>
              <a:t>id</a:t>
            </a:r>
            <a:r>
              <a:rPr lang="en-US" dirty="0" smtClean="0"/>
              <a:t> and </a:t>
            </a:r>
            <a:r>
              <a:rPr lang="en-US" b="1" dirty="0" smtClean="0"/>
              <a:t>name</a:t>
            </a:r>
            <a:r>
              <a:rPr lang="en-US" dirty="0" smtClean="0"/>
              <a:t> attributes are as follows:</a:t>
            </a:r>
          </a:p>
          <a:p>
            <a:pPr eaLnBrk="1" hangingPunct="1">
              <a:lnSpc>
                <a:spcPct val="90000"/>
              </a:lnSpc>
              <a:buFont typeface="Arial" charset="0"/>
              <a:buNone/>
            </a:pPr>
            <a:endParaRPr lang="en-US" dirty="0" smtClean="0"/>
          </a:p>
          <a:p>
            <a:pPr eaLnBrk="1" hangingPunct="1">
              <a:lnSpc>
                <a:spcPct val="90000"/>
              </a:lnSpc>
              <a:buFont typeface="Arial" charset="0"/>
              <a:buNone/>
            </a:pPr>
            <a:r>
              <a:rPr lang="en-US" dirty="0" smtClean="0">
                <a:latin typeface="Arial" charset="0"/>
              </a:rPr>
              <a:t>	</a:t>
            </a:r>
            <a:r>
              <a:rPr lang="en-US" sz="2800" b="1" dirty="0" smtClean="0">
                <a:solidFill>
                  <a:srgbClr val="FF0000"/>
                </a:solidFill>
                <a:latin typeface="Courier New" pitchFamily="49" charset="0"/>
              </a:rPr>
              <a:t>&lt;form </a:t>
            </a:r>
            <a:r>
              <a:rPr lang="en-US" sz="2800" b="1" dirty="0" smtClean="0">
                <a:solidFill>
                  <a:schemeClr val="tx2"/>
                </a:solidFill>
                <a:latin typeface="Courier New" pitchFamily="49" charset="0"/>
              </a:rPr>
              <a:t>name</a:t>
            </a:r>
            <a:r>
              <a:rPr lang="en-US" sz="2800" b="1" i="1" dirty="0" smtClean="0">
                <a:solidFill>
                  <a:schemeClr val="tx2"/>
                </a:solidFill>
                <a:latin typeface="Courier New" pitchFamily="49" charset="0"/>
              </a:rPr>
              <a:t>=“</a:t>
            </a:r>
            <a:r>
              <a:rPr lang="en-US" sz="2800" b="1" i="1" dirty="0" err="1" smtClean="0">
                <a:solidFill>
                  <a:schemeClr val="tx2"/>
                </a:solidFill>
                <a:latin typeface="Courier New" pitchFamily="49" charset="0"/>
              </a:rPr>
              <a:t>formId</a:t>
            </a:r>
            <a:r>
              <a:rPr lang="en-US" sz="2800" b="1" i="1" dirty="0" smtClean="0">
                <a:solidFill>
                  <a:schemeClr val="tx2"/>
                </a:solidFill>
                <a:latin typeface="Courier New" pitchFamily="49" charset="0"/>
              </a:rPr>
              <a:t>”  </a:t>
            </a:r>
            <a:r>
              <a:rPr lang="en-US" sz="2800" b="1" dirty="0" smtClean="0">
                <a:solidFill>
                  <a:schemeClr val="tx2"/>
                </a:solidFill>
                <a:latin typeface="Courier New" pitchFamily="49" charset="0"/>
              </a:rPr>
              <a:t>id</a:t>
            </a:r>
            <a:r>
              <a:rPr lang="en-US" sz="2800" b="1" i="1" dirty="0" smtClean="0">
                <a:solidFill>
                  <a:schemeClr val="tx2"/>
                </a:solidFill>
                <a:latin typeface="Courier New" pitchFamily="49" charset="0"/>
              </a:rPr>
              <a:t>=“</a:t>
            </a:r>
            <a:r>
              <a:rPr lang="en-US" sz="2800" b="1" i="1" dirty="0" err="1" smtClean="0">
                <a:solidFill>
                  <a:schemeClr val="tx2"/>
                </a:solidFill>
                <a:latin typeface="Courier New" pitchFamily="49" charset="0"/>
              </a:rPr>
              <a:t>formId</a:t>
            </a:r>
            <a:r>
              <a:rPr lang="en-US" sz="2800" b="1" i="1" dirty="0" smtClean="0">
                <a:solidFill>
                  <a:schemeClr val="tx2"/>
                </a:solidFill>
                <a:latin typeface="Courier New" pitchFamily="49" charset="0"/>
              </a:rPr>
              <a:t>”</a:t>
            </a:r>
            <a:r>
              <a:rPr lang="en-US" sz="2800" b="1" i="1" dirty="0" smtClean="0">
                <a:solidFill>
                  <a:srgbClr val="FF0000"/>
                </a:solidFill>
                <a:latin typeface="Courier New" pitchFamily="49" charset="0"/>
              </a:rPr>
              <a:t>&gt;</a:t>
            </a:r>
          </a:p>
          <a:p>
            <a:pPr eaLnBrk="1" hangingPunct="1">
              <a:lnSpc>
                <a:spcPct val="90000"/>
              </a:lnSpc>
              <a:buFont typeface="Arial" charset="0"/>
              <a:buNone/>
            </a:pPr>
            <a:r>
              <a:rPr lang="en-US" sz="2800" b="1" dirty="0" smtClean="0">
                <a:solidFill>
                  <a:srgbClr val="CC0000"/>
                </a:solidFill>
                <a:latin typeface="Courier New" pitchFamily="49" charset="0"/>
              </a:rPr>
              <a:t>			</a:t>
            </a:r>
            <a:r>
              <a:rPr lang="en-US" sz="2800" b="1" dirty="0" smtClean="0">
                <a:latin typeface="Courier New" pitchFamily="49" charset="0"/>
              </a:rPr>
              <a:t>Controls</a:t>
            </a:r>
          </a:p>
          <a:p>
            <a:pPr eaLnBrk="1" hangingPunct="1">
              <a:lnSpc>
                <a:spcPct val="90000"/>
              </a:lnSpc>
              <a:buFont typeface="Arial" charset="0"/>
              <a:buNone/>
            </a:pPr>
            <a:r>
              <a:rPr lang="en-US" sz="2800" b="1" dirty="0" smtClean="0">
                <a:solidFill>
                  <a:srgbClr val="CC0000"/>
                </a:solidFill>
                <a:latin typeface="Courier New" pitchFamily="49" charset="0"/>
              </a:rPr>
              <a:t>	</a:t>
            </a:r>
            <a:r>
              <a:rPr lang="en-US" sz="2800" b="1" dirty="0" smtClean="0">
                <a:solidFill>
                  <a:srgbClr val="FF0000"/>
                </a:solidFill>
                <a:latin typeface="Courier New" pitchFamily="49" charset="0"/>
              </a:rPr>
              <a:t>&lt;/form&gt;</a:t>
            </a:r>
          </a:p>
          <a:p>
            <a:pPr eaLnBrk="1" hangingPunct="1">
              <a:lnSpc>
                <a:spcPct val="90000"/>
              </a:lnSpc>
            </a:pPr>
            <a:endParaRPr lang="en-US" dirty="0" smtClean="0">
              <a:latin typeface="Courier New" pitchFamily="49" charset="0"/>
            </a:endParaRPr>
          </a:p>
          <a:p>
            <a:pPr eaLnBrk="1" hangingPunct="1">
              <a:lnSpc>
                <a:spcPct val="90000"/>
              </a:lnSpc>
              <a:buNone/>
            </a:pPr>
            <a:r>
              <a:rPr lang="en-US" dirty="0" smtClean="0"/>
              <a:t>	Where</a:t>
            </a:r>
            <a:r>
              <a:rPr lang="en-US" dirty="0" smtClean="0">
                <a:latin typeface="Arial" charset="0"/>
              </a:rPr>
              <a:t> </a:t>
            </a:r>
            <a:r>
              <a:rPr lang="en-US" b="1" i="1" dirty="0" err="1" smtClean="0">
                <a:solidFill>
                  <a:schemeClr val="tx2"/>
                </a:solidFill>
                <a:latin typeface="Courier New" pitchFamily="49" charset="0"/>
              </a:rPr>
              <a:t>formId</a:t>
            </a:r>
            <a:r>
              <a:rPr lang="en-US" i="1" dirty="0" smtClean="0">
                <a:latin typeface="Courier New" pitchFamily="49" charset="0"/>
              </a:rPr>
              <a:t> </a:t>
            </a:r>
            <a:r>
              <a:rPr lang="en-US" dirty="0" smtClean="0"/>
              <a:t> is the name and id of  the form (same value); and </a:t>
            </a:r>
            <a:r>
              <a:rPr lang="en-US" b="1" dirty="0" smtClean="0">
                <a:latin typeface="Courier New" pitchFamily="49" charset="0"/>
              </a:rPr>
              <a:t>Controls</a:t>
            </a:r>
            <a:r>
              <a:rPr lang="en-US" dirty="0" smtClean="0"/>
              <a:t> are the control elements placed within the form.</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0367533-AF3C-4604-A3DE-D86B98E70781}"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lstStyle/>
          <a:p>
            <a:r>
              <a:rPr lang="en-US" dirty="0" smtClean="0"/>
              <a:t>Create a form with </a:t>
            </a:r>
            <a:r>
              <a:rPr lang="en-US" u="sng" dirty="0" smtClean="0"/>
              <a:t>name</a:t>
            </a:r>
            <a:r>
              <a:rPr lang="en-US" dirty="0" smtClean="0"/>
              <a:t> </a:t>
            </a:r>
            <a:r>
              <a:rPr lang="en-US" b="1" i="1" dirty="0" err="1" smtClean="0">
                <a:solidFill>
                  <a:schemeClr val="tx2"/>
                </a:solidFill>
              </a:rPr>
              <a:t>donationForm</a:t>
            </a:r>
            <a:r>
              <a:rPr lang="en-US" b="1" i="1" dirty="0" smtClean="0">
                <a:solidFill>
                  <a:schemeClr val="tx2"/>
                </a:solidFill>
              </a:rPr>
              <a:t> </a:t>
            </a:r>
            <a:r>
              <a:rPr lang="en-US" dirty="0" smtClean="0"/>
              <a:t>and </a:t>
            </a:r>
            <a:r>
              <a:rPr lang="en-US" u="sng" dirty="0" smtClean="0"/>
              <a:t>id </a:t>
            </a:r>
            <a:r>
              <a:rPr lang="en-US" b="1" i="1" dirty="0" err="1" smtClean="0">
                <a:solidFill>
                  <a:schemeClr val="tx2"/>
                </a:solidFill>
              </a:rPr>
              <a:t>donationForm</a:t>
            </a:r>
            <a:endParaRPr lang="en-US" b="1" i="1" dirty="0" smtClean="0">
              <a:solidFill>
                <a:schemeClr val="tx2"/>
              </a:solidFill>
            </a:endParaRPr>
          </a:p>
          <a:p>
            <a:endParaRPr lang="en-US" b="1" i="1" u="sng" dirty="0" smtClean="0">
              <a:solidFill>
                <a:schemeClr val="tx2"/>
              </a:solidFill>
            </a:endParaRPr>
          </a:p>
          <a:p>
            <a:pPr lvl="0" eaLnBrk="1" hangingPunct="1">
              <a:lnSpc>
                <a:spcPct val="90000"/>
              </a:lnSpc>
              <a:buNone/>
            </a:pPr>
            <a:r>
              <a:rPr lang="en-US" sz="2800" b="1" dirty="0" smtClean="0">
                <a:solidFill>
                  <a:srgbClr val="FF0000"/>
                </a:solidFill>
                <a:latin typeface="Courier New" pitchFamily="49" charset="0"/>
              </a:rPr>
              <a:t>	</a:t>
            </a:r>
            <a:r>
              <a:rPr lang="en-US" sz="2400" b="1" dirty="0" smtClean="0">
                <a:solidFill>
                  <a:srgbClr val="FF0000"/>
                </a:solidFill>
                <a:latin typeface="Courier New" pitchFamily="49" charset="0"/>
              </a:rPr>
              <a:t>&lt;form </a:t>
            </a:r>
            <a:r>
              <a:rPr lang="en-US" sz="2400" b="1" dirty="0" smtClean="0">
                <a:solidFill>
                  <a:srgbClr val="1F497D"/>
                </a:solidFill>
                <a:latin typeface="Courier New" pitchFamily="49" charset="0"/>
              </a:rPr>
              <a:t>name</a:t>
            </a:r>
            <a:r>
              <a:rPr lang="en-US" sz="2400" b="1" i="1" dirty="0" smtClean="0">
                <a:solidFill>
                  <a:srgbClr val="1F497D"/>
                </a:solidFill>
                <a:latin typeface="Courier New" pitchFamily="49" charset="0"/>
              </a:rPr>
              <a:t>=“</a:t>
            </a:r>
            <a:r>
              <a:rPr lang="en-US" sz="2400" b="1" i="1" dirty="0" err="1" smtClean="0">
                <a:solidFill>
                  <a:srgbClr val="1F497D"/>
                </a:solidFill>
                <a:latin typeface="Courier New" pitchFamily="49" charset="0"/>
              </a:rPr>
              <a:t>donationForm</a:t>
            </a:r>
            <a:r>
              <a:rPr lang="en-US" sz="2400" b="1" i="1" dirty="0" smtClean="0">
                <a:solidFill>
                  <a:srgbClr val="1F497D"/>
                </a:solidFill>
                <a:latin typeface="Courier New" pitchFamily="49" charset="0"/>
              </a:rPr>
              <a:t>” </a:t>
            </a:r>
            <a:r>
              <a:rPr lang="en-US" sz="2400" b="1" dirty="0" smtClean="0">
                <a:solidFill>
                  <a:srgbClr val="1F497D"/>
                </a:solidFill>
                <a:latin typeface="Courier New" pitchFamily="49" charset="0"/>
              </a:rPr>
              <a:t>id</a:t>
            </a:r>
            <a:r>
              <a:rPr lang="en-US" sz="2400" b="1" i="1" dirty="0" smtClean="0">
                <a:solidFill>
                  <a:srgbClr val="1F497D"/>
                </a:solidFill>
                <a:latin typeface="Courier New" pitchFamily="49" charset="0"/>
              </a:rPr>
              <a:t>=“</a:t>
            </a:r>
            <a:r>
              <a:rPr lang="en-US" sz="2400" b="1" i="1" dirty="0" err="1" smtClean="0">
                <a:solidFill>
                  <a:srgbClr val="1F497D"/>
                </a:solidFill>
                <a:latin typeface="Courier New" pitchFamily="49" charset="0"/>
              </a:rPr>
              <a:t>donationForm</a:t>
            </a:r>
            <a:r>
              <a:rPr lang="en-US" sz="2400" b="1" i="1" dirty="0" smtClean="0">
                <a:solidFill>
                  <a:srgbClr val="1F497D"/>
                </a:solidFill>
                <a:latin typeface="Courier New" pitchFamily="49" charset="0"/>
              </a:rPr>
              <a:t>”</a:t>
            </a:r>
            <a:r>
              <a:rPr lang="en-US" sz="2400" b="1" i="1" dirty="0" smtClean="0">
                <a:solidFill>
                  <a:srgbClr val="FF0000"/>
                </a:solidFill>
                <a:latin typeface="Courier New" pitchFamily="49" charset="0"/>
              </a:rPr>
              <a:t>&gt;</a:t>
            </a:r>
            <a:endParaRPr lang="en-US" sz="2400" b="1" dirty="0" smtClean="0">
              <a:solidFill>
                <a:srgbClr val="000000"/>
              </a:solidFill>
              <a:latin typeface="Courier New" pitchFamily="49" charset="0"/>
            </a:endParaRPr>
          </a:p>
          <a:p>
            <a:pPr lvl="0" eaLnBrk="1" hangingPunct="1">
              <a:lnSpc>
                <a:spcPct val="90000"/>
              </a:lnSpc>
              <a:buNone/>
            </a:pPr>
            <a:r>
              <a:rPr lang="en-US" sz="2400" b="1" dirty="0" smtClean="0">
                <a:solidFill>
                  <a:srgbClr val="CC0000"/>
                </a:solidFill>
                <a:latin typeface="Courier New" pitchFamily="49" charset="0"/>
              </a:rPr>
              <a:t>	</a:t>
            </a:r>
            <a:r>
              <a:rPr lang="en-US" sz="2400" b="1" dirty="0" smtClean="0">
                <a:solidFill>
                  <a:srgbClr val="FF0000"/>
                </a:solidFill>
                <a:latin typeface="Courier New" pitchFamily="49" charset="0"/>
              </a:rPr>
              <a:t>&lt;/form&gt;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smtClean="0"/>
              <a:t>Creating a Field Set</a:t>
            </a:r>
          </a:p>
        </p:txBody>
      </p:sp>
      <p:sp>
        <p:nvSpPr>
          <p:cNvPr id="38914" name="Rectangle 3"/>
          <p:cNvSpPr>
            <a:spLocks noGrp="1" noChangeArrowheads="1"/>
          </p:cNvSpPr>
          <p:nvPr>
            <p:ph idx="4294967295"/>
          </p:nvPr>
        </p:nvSpPr>
        <p:spPr/>
        <p:txBody>
          <a:bodyPr>
            <a:normAutofit/>
          </a:bodyPr>
          <a:lstStyle/>
          <a:p>
            <a:pPr eaLnBrk="1" hangingPunct="1"/>
            <a:r>
              <a:rPr lang="en-US" dirty="0" smtClean="0"/>
              <a:t>HTML and XHTML allow you to organize control elements into a group of fields called field sets.  </a:t>
            </a:r>
          </a:p>
          <a:p>
            <a:pPr lvl="1" eaLnBrk="1" hangingPunct="1">
              <a:lnSpc>
                <a:spcPct val="110000"/>
              </a:lnSpc>
              <a:spcBef>
                <a:spcPts val="3000"/>
              </a:spcBef>
              <a:buFont typeface="Arial" charset="0"/>
              <a:buNone/>
            </a:pP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&lt;fieldset</a:t>
            </a:r>
            <a:r>
              <a:rPr lang="en-US" b="1" dirty="0" smtClean="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id=“</a:t>
            </a:r>
            <a:r>
              <a:rPr lang="en-US" b="1" i="1" dirty="0" smtClean="0">
                <a:solidFill>
                  <a:schemeClr val="tx2"/>
                </a:solidFill>
                <a:latin typeface="Courier New" pitchFamily="49" charset="0"/>
                <a:cs typeface="Courier New" pitchFamily="49" charset="0"/>
              </a:rPr>
              <a:t>id</a:t>
            </a:r>
            <a:r>
              <a:rPr lang="en-US" b="1" dirty="0" smtClean="0">
                <a:solidFill>
                  <a:schemeClr val="tx2"/>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&gt;</a:t>
            </a:r>
          </a:p>
          <a:p>
            <a:pPr lvl="1" eaLnBrk="1" hangingPunct="1">
              <a:spcBef>
                <a:spcPts val="0"/>
              </a:spcBef>
              <a:buFont typeface="Arial" charset="0"/>
              <a:buNone/>
            </a:pPr>
            <a:r>
              <a:rPr lang="en-US" b="1" dirty="0" smtClean="0">
                <a:latin typeface="Courier New" pitchFamily="49" charset="0"/>
                <a:cs typeface="Courier New" pitchFamily="49" charset="0"/>
              </a:rPr>
              <a:t>			controls</a:t>
            </a:r>
          </a:p>
          <a:p>
            <a:pPr lvl="1" eaLnBrk="1" hangingPunct="1">
              <a:spcBef>
                <a:spcPts val="0"/>
              </a:spcBef>
              <a:buFont typeface="Arial" charset="0"/>
              <a:buNone/>
            </a:pP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&lt;/fieldset&gt;</a:t>
            </a:r>
            <a:endParaRPr lang="en-US" b="1" dirty="0" smtClean="0">
              <a:solidFill>
                <a:srgbClr val="FF0000"/>
              </a:solidFill>
            </a:endParaRPr>
          </a:p>
          <a:p>
            <a:pPr eaLnBrk="1" hangingPunct="1">
              <a:spcBef>
                <a:spcPts val="3600"/>
              </a:spcBef>
              <a:buNone/>
            </a:pPr>
            <a:r>
              <a:rPr lang="en-US" dirty="0" smtClean="0"/>
              <a:t>	where </a:t>
            </a:r>
            <a:r>
              <a:rPr lang="en-US" b="1" i="1" dirty="0" smtClean="0">
                <a:solidFill>
                  <a:schemeClr val="tx2"/>
                </a:solidFill>
                <a:latin typeface="Courier New" pitchFamily="49" charset="0"/>
                <a:cs typeface="Courier New" pitchFamily="49" charset="0"/>
              </a:rPr>
              <a:t>id</a:t>
            </a:r>
            <a:r>
              <a:rPr lang="en-US" dirty="0" smtClean="0"/>
              <a:t>  identifies the field set and </a:t>
            </a:r>
            <a:r>
              <a:rPr lang="en-US" b="1" dirty="0" smtClean="0">
                <a:latin typeface="Courier New" pitchFamily="49" charset="0"/>
                <a:cs typeface="Courier New" pitchFamily="49" charset="0"/>
              </a:rPr>
              <a:t>controls</a:t>
            </a:r>
            <a:r>
              <a:rPr lang="en-US" dirty="0" smtClean="0"/>
              <a:t> are the control elements associated with fields within the field set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2CB41C-7C1B-49C4-A337-9B198DDDB1AC}"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Add 3 field sets </a:t>
            </a:r>
            <a:r>
              <a:rPr lang="en-US" u="sng" dirty="0" err="1" smtClean="0"/>
              <a:t>id</a:t>
            </a:r>
            <a:r>
              <a:rPr lang="en-US" dirty="0" err="1" smtClean="0"/>
              <a:t>ed</a:t>
            </a:r>
            <a:r>
              <a:rPr lang="en-US" dirty="0" smtClean="0"/>
              <a:t> </a:t>
            </a:r>
            <a:r>
              <a:rPr lang="en-US" b="1" i="1" dirty="0" smtClean="0">
                <a:solidFill>
                  <a:schemeClr val="tx2"/>
                </a:solidFill>
              </a:rPr>
              <a:t>contact</a:t>
            </a:r>
            <a:r>
              <a:rPr lang="en-US" dirty="0" smtClean="0"/>
              <a:t>, </a:t>
            </a:r>
            <a:r>
              <a:rPr lang="en-US" b="1" i="1" dirty="0" smtClean="0">
                <a:solidFill>
                  <a:schemeClr val="tx2"/>
                </a:solidFill>
              </a:rPr>
              <a:t>donation</a:t>
            </a:r>
            <a:r>
              <a:rPr lang="en-US" dirty="0" smtClean="0"/>
              <a:t>, and </a:t>
            </a:r>
            <a:r>
              <a:rPr lang="en-US" b="1" i="1" dirty="0" smtClean="0">
                <a:solidFill>
                  <a:schemeClr val="tx2"/>
                </a:solidFill>
              </a:rPr>
              <a:t>feedback  </a:t>
            </a:r>
            <a:r>
              <a:rPr lang="en-US" dirty="0" smtClean="0"/>
              <a:t>to our form</a:t>
            </a:r>
            <a:endParaRPr lang="en-US" b="1" i="1" dirty="0" smtClean="0">
              <a:solidFill>
                <a:schemeClr val="tx2"/>
              </a:solidFill>
            </a:endParaRPr>
          </a:p>
          <a:p>
            <a:pPr lvl="0" eaLnBrk="1" hangingPunct="1">
              <a:spcBef>
                <a:spcPts val="2400"/>
              </a:spcBef>
              <a:buNone/>
            </a:pPr>
            <a:r>
              <a:rPr lang="en-US" sz="2800" b="1" dirty="0" smtClean="0">
                <a:solidFill>
                  <a:srgbClr val="FF0000"/>
                </a:solidFill>
                <a:latin typeface="Courier New" pitchFamily="49" charset="0"/>
              </a:rPr>
              <a:t>	</a:t>
            </a:r>
            <a:r>
              <a:rPr lang="en-US" sz="2400" b="1" dirty="0" smtClean="0">
                <a:latin typeface="Courier New" pitchFamily="49" charset="0"/>
              </a:rPr>
              <a:t>&lt;form name</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 </a:t>
            </a:r>
            <a:r>
              <a:rPr lang="en-US" sz="2400" b="1" dirty="0" smtClean="0">
                <a:latin typeface="Courier New" pitchFamily="49" charset="0"/>
              </a:rPr>
              <a:t>id</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”&gt;</a:t>
            </a:r>
          </a:p>
          <a:p>
            <a:pPr lvl="0" eaLnBrk="1" hangingPunct="1">
              <a:spcBef>
                <a:spcPts val="2400"/>
              </a:spcBef>
              <a:buNone/>
            </a:pPr>
            <a:r>
              <a:rPr lang="en-US" sz="2400" b="1" i="1" dirty="0" smtClean="0">
                <a:solidFill>
                  <a:srgbClr val="FF0000"/>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a:t>
            </a:r>
            <a:r>
              <a:rPr lang="en-US" sz="2400" b="1" dirty="0" err="1" smtClean="0">
                <a:solidFill>
                  <a:srgbClr val="FF0000"/>
                </a:solidFill>
                <a:latin typeface="Courier New" pitchFamily="49" charset="0"/>
                <a:cs typeface="Courier New" pitchFamily="49" charset="0"/>
              </a:rPr>
              <a:t>fieldset</a:t>
            </a:r>
            <a:r>
              <a:rPr lang="en-US" sz="2400" b="1" dirty="0" smtClean="0">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id=“</a:t>
            </a:r>
            <a:r>
              <a:rPr lang="en-US" sz="2400" b="1" i="1" dirty="0" smtClean="0">
                <a:solidFill>
                  <a:schemeClr val="tx2"/>
                </a:solidFill>
                <a:latin typeface="Courier New" pitchFamily="49" charset="0"/>
                <a:cs typeface="Courier New" pitchFamily="49" charset="0"/>
              </a:rPr>
              <a:t>contact</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endParaRPr lang="en-US" sz="2400" b="1" dirty="0" smtClean="0">
              <a:latin typeface="Courier New" pitchFamily="49" charset="0"/>
              <a:cs typeface="Courier New" pitchFamily="49" charset="0"/>
            </a:endParaRPr>
          </a:p>
          <a:p>
            <a:pPr lvl="0" eaLnBrk="1" hangingPunct="1">
              <a:spcBef>
                <a:spcPts val="0"/>
              </a:spcBef>
              <a:buNone/>
            </a:pPr>
            <a:r>
              <a:rPr lang="en-US" sz="2400" b="1" dirty="0" smtClean="0">
                <a:solidFill>
                  <a:srgbClr val="FF0000"/>
                </a:solidFill>
                <a:latin typeface="Courier New" pitchFamily="49" charset="0"/>
                <a:cs typeface="Courier New" pitchFamily="49" charset="0"/>
              </a:rPr>
              <a:t>		&lt;/</a:t>
            </a:r>
            <a:r>
              <a:rPr lang="en-US" sz="2400" b="1" dirty="0" err="1" smtClean="0">
                <a:solidFill>
                  <a:srgbClr val="FF0000"/>
                </a:solidFill>
                <a:latin typeface="Courier New" pitchFamily="49" charset="0"/>
                <a:cs typeface="Courier New" pitchFamily="49" charset="0"/>
              </a:rPr>
              <a:t>fieldset</a:t>
            </a:r>
            <a:r>
              <a:rPr lang="en-US" sz="2400" b="1" dirty="0" smtClean="0">
                <a:solidFill>
                  <a:srgbClr val="FF0000"/>
                </a:solidFill>
                <a:latin typeface="Courier New" pitchFamily="49" charset="0"/>
                <a:cs typeface="Courier New" pitchFamily="49" charset="0"/>
              </a:rPr>
              <a:t>&gt;</a:t>
            </a:r>
          </a:p>
          <a:p>
            <a:pPr lvl="0" eaLnBrk="1" hangingPunct="1">
              <a:spcBef>
                <a:spcPts val="2400"/>
              </a:spcBef>
              <a:buNone/>
            </a:pPr>
            <a:r>
              <a:rPr lang="en-US" sz="2400" b="1" i="1" dirty="0" smtClean="0">
                <a:solidFill>
                  <a:srgbClr val="FF0000"/>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a:t>
            </a:r>
            <a:r>
              <a:rPr lang="en-US" sz="2400" b="1" dirty="0" err="1" smtClean="0">
                <a:solidFill>
                  <a:srgbClr val="FF0000"/>
                </a:solidFill>
                <a:latin typeface="Courier New" pitchFamily="49" charset="0"/>
                <a:cs typeface="Courier New" pitchFamily="49" charset="0"/>
              </a:rPr>
              <a:t>fieldset</a:t>
            </a:r>
            <a:r>
              <a:rPr lang="en-US" sz="2400" b="1" dirty="0" smtClean="0">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id=“</a:t>
            </a:r>
            <a:r>
              <a:rPr lang="en-US" sz="2400" b="1" i="1" dirty="0" smtClean="0">
                <a:solidFill>
                  <a:schemeClr val="tx2"/>
                </a:solidFill>
                <a:latin typeface="Courier New" pitchFamily="49" charset="0"/>
                <a:cs typeface="Courier New" pitchFamily="49" charset="0"/>
              </a:rPr>
              <a:t>donation</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endParaRPr lang="en-US" sz="2400" b="1" dirty="0" smtClean="0">
              <a:latin typeface="Courier New" pitchFamily="49" charset="0"/>
              <a:cs typeface="Courier New" pitchFamily="49" charset="0"/>
            </a:endParaRPr>
          </a:p>
          <a:p>
            <a:pPr lvl="0" eaLnBrk="1" hangingPunct="1">
              <a:spcBef>
                <a:spcPts val="0"/>
              </a:spcBef>
              <a:buNone/>
            </a:pPr>
            <a:r>
              <a:rPr lang="en-US" sz="2400" b="1" dirty="0" smtClean="0">
                <a:solidFill>
                  <a:srgbClr val="FF0000"/>
                </a:solidFill>
                <a:latin typeface="Courier New" pitchFamily="49" charset="0"/>
                <a:cs typeface="Courier New" pitchFamily="49" charset="0"/>
              </a:rPr>
              <a:t>		&lt;/</a:t>
            </a:r>
            <a:r>
              <a:rPr lang="en-US" sz="2400" b="1" dirty="0" err="1" smtClean="0">
                <a:solidFill>
                  <a:srgbClr val="FF0000"/>
                </a:solidFill>
                <a:latin typeface="Courier New" pitchFamily="49" charset="0"/>
                <a:cs typeface="Courier New" pitchFamily="49" charset="0"/>
              </a:rPr>
              <a:t>fieldset</a:t>
            </a:r>
            <a:r>
              <a:rPr lang="en-US" sz="2400" b="1" dirty="0" smtClean="0">
                <a:solidFill>
                  <a:srgbClr val="FF0000"/>
                </a:solidFill>
                <a:latin typeface="Courier New" pitchFamily="49" charset="0"/>
                <a:cs typeface="Courier New" pitchFamily="49" charset="0"/>
              </a:rPr>
              <a:t>&gt;</a:t>
            </a:r>
          </a:p>
          <a:p>
            <a:pPr lvl="0" eaLnBrk="1" hangingPunct="1">
              <a:spcBef>
                <a:spcPts val="2400"/>
              </a:spcBef>
              <a:buNone/>
            </a:pPr>
            <a:r>
              <a:rPr lang="en-US" sz="2400" b="1" i="1" dirty="0" smtClean="0">
                <a:solidFill>
                  <a:srgbClr val="FF0000"/>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a:t>
            </a:r>
            <a:r>
              <a:rPr lang="en-US" sz="2400" b="1" dirty="0" err="1" smtClean="0">
                <a:solidFill>
                  <a:srgbClr val="FF0000"/>
                </a:solidFill>
                <a:latin typeface="Courier New" pitchFamily="49" charset="0"/>
                <a:cs typeface="Courier New" pitchFamily="49" charset="0"/>
              </a:rPr>
              <a:t>fieldset</a:t>
            </a:r>
            <a:r>
              <a:rPr lang="en-US" sz="2400" b="1" dirty="0" smtClean="0">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id=“</a:t>
            </a:r>
            <a:r>
              <a:rPr lang="en-US" sz="2400" b="1" i="1" dirty="0" smtClean="0">
                <a:solidFill>
                  <a:schemeClr val="tx2"/>
                </a:solidFill>
                <a:latin typeface="Courier New" pitchFamily="49" charset="0"/>
                <a:cs typeface="Courier New" pitchFamily="49" charset="0"/>
              </a:rPr>
              <a:t>feedback</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endParaRPr lang="en-US" sz="2400" b="1" dirty="0" smtClean="0">
              <a:latin typeface="Courier New" pitchFamily="49" charset="0"/>
              <a:cs typeface="Courier New" pitchFamily="49" charset="0"/>
            </a:endParaRPr>
          </a:p>
          <a:p>
            <a:pPr lvl="0" eaLnBrk="1" hangingPunct="1">
              <a:spcBef>
                <a:spcPts val="0"/>
              </a:spcBef>
              <a:buNone/>
            </a:pPr>
            <a:r>
              <a:rPr lang="en-US" sz="2400" b="1" dirty="0" smtClean="0">
                <a:solidFill>
                  <a:srgbClr val="FF0000"/>
                </a:solidFill>
                <a:latin typeface="Courier New" pitchFamily="49" charset="0"/>
                <a:cs typeface="Courier New" pitchFamily="49" charset="0"/>
              </a:rPr>
              <a:t>		&lt;/</a:t>
            </a:r>
            <a:r>
              <a:rPr lang="en-US" sz="2400" b="1" dirty="0" err="1" smtClean="0">
                <a:solidFill>
                  <a:srgbClr val="FF0000"/>
                </a:solidFill>
                <a:latin typeface="Courier New" pitchFamily="49" charset="0"/>
                <a:cs typeface="Courier New" pitchFamily="49" charset="0"/>
              </a:rPr>
              <a:t>fieldset</a:t>
            </a:r>
            <a:r>
              <a:rPr lang="en-US" sz="2400" b="1" dirty="0" smtClean="0">
                <a:solidFill>
                  <a:srgbClr val="FF0000"/>
                </a:solidFill>
                <a:latin typeface="Courier New" pitchFamily="49" charset="0"/>
                <a:cs typeface="Courier New" pitchFamily="49" charset="0"/>
              </a:rPr>
              <a:t>&gt;</a:t>
            </a:r>
          </a:p>
          <a:p>
            <a:pPr eaLnBrk="1" hangingPunct="1">
              <a:lnSpc>
                <a:spcPct val="90000"/>
              </a:lnSpc>
              <a:buNone/>
            </a:pPr>
            <a:endParaRPr lang="en-US" sz="2400" b="1" dirty="0" smtClean="0">
              <a:solidFill>
                <a:srgbClr val="000000"/>
              </a:solidFill>
              <a:latin typeface="Courier New" pitchFamily="49" charset="0"/>
            </a:endParaRPr>
          </a:p>
          <a:p>
            <a:pPr lvl="0" eaLnBrk="1" hangingPunct="1">
              <a:lnSpc>
                <a:spcPct val="90000"/>
              </a:lnSpc>
              <a:buNone/>
            </a:pPr>
            <a:r>
              <a:rPr lang="en-US" sz="2400" b="1" dirty="0" smtClean="0">
                <a:solidFill>
                  <a:srgbClr val="CC0000"/>
                </a:solidFill>
                <a:latin typeface="Courier New" pitchFamily="49" charset="0"/>
              </a:rPr>
              <a:t>	</a:t>
            </a:r>
            <a:r>
              <a:rPr lang="en-US" sz="2400" b="1" dirty="0" smtClean="0">
                <a:latin typeface="Courier New" pitchFamily="49" charset="0"/>
              </a:rPr>
              <a:t>&lt;/form&gt;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dirty="0" smtClean="0"/>
              <a:t>Adding Caption to a Field Set</a:t>
            </a:r>
          </a:p>
        </p:txBody>
      </p:sp>
      <p:sp>
        <p:nvSpPr>
          <p:cNvPr id="39938" name="Rectangle 3"/>
          <p:cNvSpPr>
            <a:spLocks noGrp="1" noChangeArrowheads="1"/>
          </p:cNvSpPr>
          <p:nvPr>
            <p:ph idx="4294967295"/>
          </p:nvPr>
        </p:nvSpPr>
        <p:spPr/>
        <p:txBody>
          <a:bodyPr/>
          <a:lstStyle/>
          <a:p>
            <a:pPr eaLnBrk="1" hangingPunct="1"/>
            <a:r>
              <a:rPr lang="en-US" dirty="0" smtClean="0"/>
              <a:t>To add a caption to a field set, add the following tag after the opening </a:t>
            </a:r>
            <a:r>
              <a:rPr lang="en-US" b="1" dirty="0" smtClean="0"/>
              <a:t>&lt;fieldset&gt; </a:t>
            </a:r>
            <a:r>
              <a:rPr lang="en-US" dirty="0" smtClean="0"/>
              <a:t>tag:</a:t>
            </a:r>
          </a:p>
          <a:p>
            <a:pPr algn="ctr" eaLnBrk="1" hangingPunct="1">
              <a:spcBef>
                <a:spcPts val="3000"/>
              </a:spcBef>
              <a:buNone/>
            </a:pPr>
            <a:r>
              <a:rPr lang="en-US" sz="2400" b="1" dirty="0" smtClean="0">
                <a:solidFill>
                  <a:srgbClr val="FF0000"/>
                </a:solidFill>
                <a:latin typeface="Courier New" pitchFamily="49" charset="0"/>
              </a:rPr>
              <a:t>&lt;legend&gt; </a:t>
            </a:r>
            <a:r>
              <a:rPr lang="en-US" sz="2400" b="1" i="1" dirty="0" smtClean="0">
                <a:latin typeface="Courier New" pitchFamily="49" charset="0"/>
              </a:rPr>
              <a:t>text </a:t>
            </a:r>
            <a:r>
              <a:rPr lang="en-US" sz="2400" b="1" dirty="0" smtClean="0">
                <a:solidFill>
                  <a:srgbClr val="FF0000"/>
                </a:solidFill>
                <a:latin typeface="Courier New" pitchFamily="49" charset="0"/>
              </a:rPr>
              <a:t>&lt;/legend&gt;</a:t>
            </a:r>
          </a:p>
          <a:p>
            <a:pPr lvl="1" eaLnBrk="1" hangingPunct="1">
              <a:spcBef>
                <a:spcPts val="3000"/>
              </a:spcBef>
              <a:buFontTx/>
              <a:buNone/>
            </a:pPr>
            <a:r>
              <a:rPr lang="en-US" sz="3200" dirty="0" smtClean="0"/>
              <a:t>Where </a:t>
            </a:r>
            <a:r>
              <a:rPr lang="en-US" sz="3200" b="1" i="1" dirty="0" smtClean="0">
                <a:latin typeface="Courier New" pitchFamily="49" charset="0"/>
                <a:cs typeface="Courier New" pitchFamily="49" charset="0"/>
              </a:rPr>
              <a:t>text</a:t>
            </a:r>
            <a:r>
              <a:rPr lang="en-US" sz="3200" dirty="0" smtClean="0"/>
              <a:t> is the text of the field set caption.</a:t>
            </a:r>
          </a:p>
          <a:p>
            <a:pPr lvl="1" eaLnBrk="1" hangingPunct="1">
              <a:buFontTx/>
              <a:buNone/>
            </a:pPr>
            <a:endParaRPr lang="en-US" sz="32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13EBEBD-DF30-4F8A-A444-16810E50D5F1}"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Add 3 captions </a:t>
            </a:r>
            <a:r>
              <a:rPr lang="en-US" b="1" i="1" dirty="0" smtClean="0">
                <a:solidFill>
                  <a:schemeClr val="tx2"/>
                </a:solidFill>
              </a:rPr>
              <a:t>Contact Information</a:t>
            </a:r>
            <a:r>
              <a:rPr lang="en-US" dirty="0" smtClean="0"/>
              <a:t>, </a:t>
            </a:r>
            <a:r>
              <a:rPr lang="en-US" b="1" i="1" dirty="0" smtClean="0">
                <a:solidFill>
                  <a:schemeClr val="tx2"/>
                </a:solidFill>
              </a:rPr>
              <a:t>Donation Information</a:t>
            </a:r>
            <a:r>
              <a:rPr lang="en-US" dirty="0" smtClean="0"/>
              <a:t>, and </a:t>
            </a:r>
            <a:r>
              <a:rPr lang="en-US" b="1" i="1" dirty="0" smtClean="0">
                <a:solidFill>
                  <a:schemeClr val="tx2"/>
                </a:solidFill>
              </a:rPr>
              <a:t>Feedback  </a:t>
            </a:r>
            <a:r>
              <a:rPr lang="en-US" dirty="0" smtClean="0"/>
              <a:t>to the three field sets in our form</a:t>
            </a:r>
            <a:endParaRPr lang="en-US" b="1" i="1" dirty="0" smtClean="0">
              <a:solidFill>
                <a:schemeClr val="tx2"/>
              </a:solidFill>
            </a:endParaRPr>
          </a:p>
          <a:p>
            <a:pPr lvl="0" eaLnBrk="1" hangingPunct="1">
              <a:spcBef>
                <a:spcPts val="2400"/>
              </a:spcBef>
              <a:buNone/>
            </a:pPr>
            <a:r>
              <a:rPr lang="en-US" sz="2800" b="1" dirty="0" smtClean="0">
                <a:solidFill>
                  <a:srgbClr val="FF0000"/>
                </a:solidFill>
                <a:latin typeface="Courier New" pitchFamily="49" charset="0"/>
              </a:rPr>
              <a:t>	</a:t>
            </a:r>
            <a:r>
              <a:rPr lang="en-US" sz="2400" b="1" dirty="0" smtClean="0">
                <a:latin typeface="Courier New" pitchFamily="49" charset="0"/>
              </a:rPr>
              <a:t>&lt;form name</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 </a:t>
            </a:r>
            <a:r>
              <a:rPr lang="en-US" sz="2400" b="1" dirty="0" smtClean="0">
                <a:latin typeface="Courier New" pitchFamily="49" charset="0"/>
              </a:rPr>
              <a:t>id</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”&gt;</a:t>
            </a:r>
          </a:p>
          <a:p>
            <a:pPr lvl="0" eaLnBrk="1" hangingPunct="1">
              <a:spcBef>
                <a:spcPts val="0"/>
              </a:spcBef>
              <a:buNone/>
            </a:pPr>
            <a:endParaRPr lang="en-US" sz="2400" b="1" i="1" dirty="0" smtClean="0">
              <a:latin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contact</a:t>
            </a:r>
            <a:r>
              <a:rPr lang="en-US" sz="2400" b="1" dirty="0" smtClean="0">
                <a:latin typeface="Courier New" pitchFamily="49" charset="0"/>
                <a:cs typeface="Courier New" pitchFamily="49" charset="0"/>
              </a:rPr>
              <a:t>”&gt;</a:t>
            </a: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&lt;legend&gt;</a:t>
            </a:r>
            <a:r>
              <a:rPr lang="en-US" sz="2400" b="1" dirty="0" smtClean="0">
                <a:solidFill>
                  <a:schemeClr val="accent1"/>
                </a:solidFill>
                <a:latin typeface="Courier New" pitchFamily="49" charset="0"/>
                <a:cs typeface="Courier New" pitchFamily="49" charset="0"/>
              </a:rPr>
              <a:t>Contact Information</a:t>
            </a:r>
            <a:r>
              <a:rPr lang="en-US" sz="2400" b="1" dirty="0" smtClean="0">
                <a:solidFill>
                  <a:srgbClr val="FF0000"/>
                </a:solidFill>
                <a:latin typeface="Courier New" pitchFamily="49" charset="0"/>
                <a:cs typeface="Courier New" pitchFamily="49" charset="0"/>
              </a:rPr>
              <a:t>&lt;/legend&gt;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120000"/>
              </a:lnSpc>
              <a:spcBef>
                <a:spcPts val="0"/>
              </a:spcBef>
              <a:buNone/>
            </a:pP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donation</a:t>
            </a:r>
            <a:r>
              <a:rPr lang="en-US" sz="2400" b="1" dirty="0" smtClean="0">
                <a:latin typeface="Courier New" pitchFamily="49" charset="0"/>
                <a:cs typeface="Courier New" pitchFamily="49" charset="0"/>
              </a:rPr>
              <a:t>”&gt;</a:t>
            </a:r>
          </a:p>
          <a:p>
            <a:pPr eaLnBrk="1" hangingPunct="1">
              <a:lnSpc>
                <a:spcPct val="120000"/>
              </a:lnSpc>
              <a:spcBef>
                <a:spcPts val="0"/>
              </a:spcBef>
              <a:buNone/>
            </a:pPr>
            <a:r>
              <a:rPr lang="en-US" sz="2400" b="1" dirty="0" smtClean="0">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&lt;legend&gt;</a:t>
            </a:r>
            <a:r>
              <a:rPr lang="en-US" sz="2400" b="1" dirty="0" smtClean="0">
                <a:solidFill>
                  <a:schemeClr val="accent1"/>
                </a:solidFill>
                <a:latin typeface="Courier New" pitchFamily="49" charset="0"/>
                <a:cs typeface="Courier New" pitchFamily="49" charset="0"/>
              </a:rPr>
              <a:t>Donation Information</a:t>
            </a:r>
            <a:r>
              <a:rPr lang="en-US" sz="2400" b="1" dirty="0" smtClean="0">
                <a:solidFill>
                  <a:srgbClr val="FF0000"/>
                </a:solidFill>
                <a:latin typeface="Courier New" pitchFamily="49" charset="0"/>
                <a:cs typeface="Courier New" pitchFamily="49" charset="0"/>
              </a:rPr>
              <a:t>&lt;/legend&gt;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120000"/>
              </a:lnSpc>
              <a:spcBef>
                <a:spcPts val="0"/>
              </a:spcBef>
              <a:buNone/>
            </a:pP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feedback</a:t>
            </a:r>
            <a:r>
              <a:rPr lang="en-US" sz="2400" b="1" dirty="0" smtClean="0">
                <a:latin typeface="Courier New" pitchFamily="49" charset="0"/>
                <a:cs typeface="Courier New" pitchFamily="49" charset="0"/>
              </a:rPr>
              <a:t>”&gt;</a:t>
            </a:r>
          </a:p>
          <a:p>
            <a:pPr eaLnBrk="1" hangingPunct="1">
              <a:lnSpc>
                <a:spcPct val="120000"/>
              </a:lnSpc>
              <a:spcBef>
                <a:spcPts val="0"/>
              </a:spcBef>
              <a:buNone/>
            </a:pPr>
            <a:r>
              <a:rPr lang="en-US" sz="2400" b="1" dirty="0" smtClean="0">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&lt;legend&gt;</a:t>
            </a:r>
            <a:r>
              <a:rPr lang="en-US" sz="2400" b="1" dirty="0" smtClean="0">
                <a:solidFill>
                  <a:schemeClr val="accent1"/>
                </a:solidFill>
                <a:latin typeface="Courier New" pitchFamily="49" charset="0"/>
                <a:cs typeface="Courier New" pitchFamily="49" charset="0"/>
              </a:rPr>
              <a:t>Feedback</a:t>
            </a:r>
            <a:r>
              <a:rPr lang="en-US" sz="2400" b="1" dirty="0" smtClean="0">
                <a:solidFill>
                  <a:srgbClr val="FF0000"/>
                </a:solidFill>
                <a:latin typeface="Courier New" pitchFamily="49" charset="0"/>
                <a:cs typeface="Courier New" pitchFamily="49" charset="0"/>
              </a:rPr>
              <a:t>&lt;/legend&gt;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90000"/>
              </a:lnSpc>
              <a:buNone/>
            </a:pPr>
            <a:endParaRPr lang="en-US" sz="2400" b="1" dirty="0" smtClean="0">
              <a:latin typeface="Courier New" pitchFamily="49" charset="0"/>
              <a:cs typeface="Courier New" pitchFamily="49" charset="0"/>
            </a:endParaRPr>
          </a:p>
          <a:p>
            <a:pPr lvl="0" eaLnBrk="1" hangingPunct="1">
              <a:lnSpc>
                <a:spcPct val="90000"/>
              </a:lnSpc>
              <a:buNone/>
            </a:pPr>
            <a:r>
              <a:rPr lang="en-US" sz="2400" b="1" dirty="0" smtClean="0">
                <a:latin typeface="Courier New" pitchFamily="49" charset="0"/>
              </a:rPr>
              <a:t>	&lt;/form&gt;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a:lstStyle/>
          <a:p>
            <a:pPr eaLnBrk="1" hangingPunct="1"/>
            <a:r>
              <a:rPr lang="en-US" dirty="0" smtClean="0"/>
              <a:t>Creating Input Elements</a:t>
            </a:r>
          </a:p>
        </p:txBody>
      </p:sp>
      <p:sp>
        <p:nvSpPr>
          <p:cNvPr id="40962" name="Rectangle 3"/>
          <p:cNvSpPr>
            <a:spLocks noGrp="1" noChangeArrowheads="1"/>
          </p:cNvSpPr>
          <p:nvPr>
            <p:ph idx="4294967295"/>
          </p:nvPr>
        </p:nvSpPr>
        <p:spPr/>
        <p:txBody>
          <a:bodyPr/>
          <a:lstStyle/>
          <a:p>
            <a:pPr eaLnBrk="1" hangingPunct="1"/>
            <a:r>
              <a:rPr lang="en-US" dirty="0" smtClean="0"/>
              <a:t>The general syntax of input elements is as follows:</a:t>
            </a:r>
            <a:br>
              <a:rPr lang="en-US" dirty="0" smtClean="0"/>
            </a:br>
            <a:r>
              <a:rPr lang="en-US" dirty="0" smtClean="0"/>
              <a:t/>
            </a:r>
            <a:br>
              <a:rPr lang="en-US" dirty="0" smtClean="0"/>
            </a:br>
            <a:r>
              <a:rPr lang="en-US" sz="2200" b="1" dirty="0" smtClean="0">
                <a:solidFill>
                  <a:srgbClr val="FF0000"/>
                </a:solidFill>
                <a:latin typeface="Courier New" pitchFamily="49" charset="0"/>
              </a:rPr>
              <a:t>&lt;</a:t>
            </a:r>
            <a:r>
              <a:rPr lang="en-US" sz="2400" b="1" dirty="0" smtClean="0">
                <a:solidFill>
                  <a:srgbClr val="FF0000"/>
                </a:solidFill>
                <a:latin typeface="Courier New" pitchFamily="49" charset="0"/>
              </a:rPr>
              <a:t>input</a:t>
            </a:r>
            <a:r>
              <a:rPr lang="en-US" sz="2400" b="1" dirty="0" smtClean="0">
                <a:latin typeface="Courier New" pitchFamily="49" charset="0"/>
              </a:rPr>
              <a:t> </a:t>
            </a:r>
            <a:r>
              <a:rPr lang="en-US" sz="2400" b="1" dirty="0" smtClean="0">
                <a:solidFill>
                  <a:schemeClr val="tx2"/>
                </a:solidFill>
                <a:latin typeface="Courier New" pitchFamily="49" charset="0"/>
              </a:rPr>
              <a:t>type=“</a:t>
            </a:r>
            <a:r>
              <a:rPr lang="en-US" sz="2400" b="1" i="1" dirty="0" smtClean="0">
                <a:solidFill>
                  <a:schemeClr val="tx2"/>
                </a:solidFill>
                <a:latin typeface="Courier New" pitchFamily="49" charset="0"/>
              </a:rPr>
              <a:t>type</a:t>
            </a:r>
            <a:r>
              <a:rPr lang="en-US" sz="2400" b="1" dirty="0" smtClean="0">
                <a:solidFill>
                  <a:schemeClr val="tx2"/>
                </a:solidFill>
                <a:latin typeface="Courier New" pitchFamily="49" charset="0"/>
              </a:rPr>
              <a:t>” name=“</a:t>
            </a:r>
            <a:r>
              <a:rPr lang="en-US" sz="2400" b="1" i="1" dirty="0" smtClean="0">
                <a:solidFill>
                  <a:schemeClr val="tx2"/>
                </a:solidFill>
                <a:latin typeface="Courier New" pitchFamily="49" charset="0"/>
              </a:rPr>
              <a:t>name</a:t>
            </a:r>
            <a:r>
              <a:rPr lang="en-US" sz="2400" b="1" dirty="0" smtClean="0">
                <a:solidFill>
                  <a:schemeClr val="tx2"/>
                </a:solidFill>
                <a:latin typeface="Courier New" pitchFamily="49" charset="0"/>
              </a:rPr>
              <a:t>” id=“</a:t>
            </a:r>
            <a:r>
              <a:rPr lang="en-US" sz="2400" b="1" i="1" dirty="0" smtClean="0">
                <a:solidFill>
                  <a:schemeClr val="tx2"/>
                </a:solidFill>
                <a:latin typeface="Courier New" pitchFamily="49" charset="0"/>
              </a:rPr>
              <a:t>id</a:t>
            </a:r>
            <a:r>
              <a:rPr lang="en-US" sz="2400" b="1" dirty="0" smtClean="0">
                <a:solidFill>
                  <a:schemeClr val="tx2"/>
                </a:solidFill>
                <a:latin typeface="Courier New" pitchFamily="49" charset="0"/>
              </a:rPr>
              <a:t>” </a:t>
            </a:r>
            <a:r>
              <a:rPr lang="en-US" sz="2400" b="1" dirty="0" smtClean="0">
                <a:solidFill>
                  <a:srgbClr val="FF0000"/>
                </a:solidFill>
                <a:latin typeface="Courier New" pitchFamily="49" charset="0"/>
              </a:rPr>
              <a:t>/&gt;</a:t>
            </a:r>
          </a:p>
          <a:p>
            <a:pPr eaLnBrk="1" hangingPunct="1">
              <a:buFont typeface="Arial" charset="0"/>
              <a:buNone/>
            </a:pPr>
            <a:r>
              <a:rPr lang="en-US" sz="2200" b="1" dirty="0" smtClean="0">
                <a:latin typeface="Courier New" pitchFamily="49" charset="0"/>
              </a:rPr>
              <a:t/>
            </a:r>
            <a:br>
              <a:rPr lang="en-US" sz="2200" b="1" dirty="0" smtClean="0">
                <a:latin typeface="Courier New" pitchFamily="49" charset="0"/>
              </a:rPr>
            </a:br>
            <a:r>
              <a:rPr lang="en-US" dirty="0" smtClean="0"/>
              <a:t>Where </a:t>
            </a:r>
            <a:r>
              <a:rPr lang="en-US" b="1" i="1" dirty="0" smtClean="0">
                <a:solidFill>
                  <a:schemeClr val="tx2"/>
                </a:solidFill>
                <a:latin typeface="Courier New" pitchFamily="49" charset="0"/>
              </a:rPr>
              <a:t>type</a:t>
            </a:r>
            <a:r>
              <a:rPr lang="en-US" dirty="0" smtClean="0"/>
              <a:t> specifies the type of input control,  and the </a:t>
            </a:r>
            <a:r>
              <a:rPr lang="en-US" b="1" dirty="0" smtClean="0">
                <a:solidFill>
                  <a:schemeClr val="tx2"/>
                </a:solidFill>
                <a:latin typeface="Courier New" pitchFamily="49" charset="0"/>
                <a:cs typeface="Courier New" pitchFamily="49" charset="0"/>
              </a:rPr>
              <a:t>name</a:t>
            </a:r>
            <a:r>
              <a:rPr lang="en-US" dirty="0" smtClean="0"/>
              <a:t> and </a:t>
            </a:r>
            <a:r>
              <a:rPr lang="en-US" b="1" dirty="0" smtClean="0">
                <a:solidFill>
                  <a:schemeClr val="tx2"/>
                </a:solidFill>
              </a:rPr>
              <a:t>id</a:t>
            </a:r>
            <a:r>
              <a:rPr lang="en-US" dirty="0" smtClean="0"/>
              <a:t> attributes provide the control’s name and id.</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B295858-D766-461C-B401-951172F4B595}"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pPr eaLnBrk="1" hangingPunct="1"/>
            <a:r>
              <a:rPr lang="en-US" dirty="0" smtClean="0"/>
              <a:t>Types of Input Controls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BBFD170-6158-4FA8-91E4-B938EC9E0E8D}" type="slidenum">
              <a:rPr lang="en-US"/>
              <a:pPr>
                <a:defRPr/>
              </a:pPr>
              <a:t>17</a:t>
            </a:fld>
            <a:endParaRPr lang="en-US"/>
          </a:p>
        </p:txBody>
      </p:sp>
      <p:pic>
        <p:nvPicPr>
          <p:cNvPr id="41988" name="Picture 4"/>
          <p:cNvPicPr>
            <a:picLocks noGrp="1" noChangeAspect="1" noChangeArrowheads="1"/>
          </p:cNvPicPr>
          <p:nvPr>
            <p:ph idx="4294967295"/>
          </p:nvPr>
        </p:nvPicPr>
        <p:blipFill>
          <a:blip r:embed="rId2" cstate="print"/>
          <a:srcRect/>
          <a:stretch>
            <a:fillRect/>
          </a:stretch>
        </p:blipFill>
        <p:spPr>
          <a:xfrm>
            <a:off x="457200" y="1371600"/>
            <a:ext cx="7877175" cy="4876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Add 2 text boxes </a:t>
            </a:r>
            <a:r>
              <a:rPr lang="en-US" b="1" i="1" dirty="0" smtClean="0">
                <a:solidFill>
                  <a:schemeClr val="tx2"/>
                </a:solidFill>
              </a:rPr>
              <a:t>First Name</a:t>
            </a:r>
            <a:r>
              <a:rPr lang="en-US" dirty="0" smtClean="0"/>
              <a:t> and </a:t>
            </a:r>
            <a:r>
              <a:rPr lang="en-US" b="1" i="1" dirty="0" smtClean="0">
                <a:solidFill>
                  <a:schemeClr val="tx2"/>
                </a:solidFill>
              </a:rPr>
              <a:t>Last Name  </a:t>
            </a:r>
            <a:r>
              <a:rPr lang="en-US" dirty="0" smtClean="0"/>
              <a:t>to the </a:t>
            </a:r>
            <a:r>
              <a:rPr lang="en-US" i="1" dirty="0" smtClean="0"/>
              <a:t>contact</a:t>
            </a:r>
            <a:r>
              <a:rPr lang="en-US" dirty="0" smtClean="0"/>
              <a:t> field sets in our form</a:t>
            </a:r>
            <a:endParaRPr lang="en-US" b="1" i="1" dirty="0" smtClean="0">
              <a:solidFill>
                <a:schemeClr val="tx2"/>
              </a:solidFill>
            </a:endParaRPr>
          </a:p>
          <a:p>
            <a:pPr lvl="0" eaLnBrk="1" hangingPunct="1">
              <a:spcBef>
                <a:spcPts val="2400"/>
              </a:spcBef>
              <a:buNone/>
            </a:pPr>
            <a:r>
              <a:rPr lang="en-US" sz="2800" b="1" dirty="0" smtClean="0">
                <a:solidFill>
                  <a:srgbClr val="FF0000"/>
                </a:solidFill>
                <a:latin typeface="Courier New" pitchFamily="49" charset="0"/>
              </a:rPr>
              <a:t>	</a:t>
            </a:r>
            <a:r>
              <a:rPr lang="en-US" sz="2400" b="1" dirty="0" smtClean="0">
                <a:latin typeface="Courier New" pitchFamily="49" charset="0"/>
              </a:rPr>
              <a:t>&lt;form name</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 </a:t>
            </a:r>
            <a:r>
              <a:rPr lang="en-US" sz="2400" b="1" dirty="0" smtClean="0">
                <a:latin typeface="Courier New" pitchFamily="49" charset="0"/>
              </a:rPr>
              <a:t>id</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”&gt;</a:t>
            </a:r>
          </a:p>
          <a:p>
            <a:pPr lvl="0" eaLnBrk="1" hangingPunct="1">
              <a:spcBef>
                <a:spcPts val="0"/>
              </a:spcBef>
              <a:buNone/>
            </a:pPr>
            <a:endParaRPr lang="en-US" sz="2400" b="1" i="1" dirty="0" smtClean="0">
              <a:latin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contact</a:t>
            </a:r>
            <a:r>
              <a:rPr lang="en-US" sz="2400" b="1" dirty="0" smtClean="0">
                <a:latin typeface="Courier New" pitchFamily="49" charset="0"/>
                <a:cs typeface="Courier New" pitchFamily="49" charset="0"/>
              </a:rPr>
              <a:t>”&gt;</a:t>
            </a:r>
          </a:p>
          <a:p>
            <a:pPr lvl="0" eaLnBrk="1" hangingPunct="1">
              <a:lnSpc>
                <a:spcPct val="120000"/>
              </a:lnSpc>
              <a:spcBef>
                <a:spcPts val="0"/>
              </a:spcBef>
              <a:buNone/>
            </a:pPr>
            <a:r>
              <a:rPr lang="en-US" sz="2400" b="1" dirty="0" smtClean="0">
                <a:latin typeface="Courier New" pitchFamily="49" charset="0"/>
                <a:cs typeface="Courier New" pitchFamily="49" charset="0"/>
              </a:rPr>
              <a:t>			&lt;legend&gt;Contact Information&lt;/legend&gt;</a:t>
            </a: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solidFill>
                  <a:srgbClr val="FF0000"/>
                </a:solidFill>
                <a:latin typeface="Courier New" pitchFamily="49" charset="0"/>
              </a:rPr>
              <a:t> </a:t>
            </a:r>
            <a:r>
              <a:rPr lang="en-US" sz="2400" b="1" dirty="0" smtClean="0">
                <a:solidFill>
                  <a:srgbClr val="FF0000"/>
                </a:solidFill>
                <a:latin typeface="Courier New" pitchFamily="49" charset="0"/>
              </a:rPr>
              <a:t>First Name</a:t>
            </a:r>
          </a:p>
          <a:p>
            <a:pPr lvl="0" eaLnBrk="1" hangingPunct="1">
              <a:lnSpc>
                <a:spcPct val="120000"/>
              </a:lnSpc>
              <a:spcBef>
                <a:spcPts val="0"/>
              </a:spcBef>
              <a:buNone/>
            </a:pPr>
            <a:r>
              <a:rPr lang="en-US" sz="2200" b="1" dirty="0" smtClean="0">
                <a:solidFill>
                  <a:srgbClr val="FF0000"/>
                </a:solidFill>
                <a:latin typeface="Courier New" pitchFamily="49" charset="0"/>
              </a:rPr>
              <a:t>			 &lt;</a:t>
            </a:r>
            <a:r>
              <a:rPr lang="en-US" sz="2400" b="1" dirty="0" smtClean="0">
                <a:solidFill>
                  <a:srgbClr val="FF0000"/>
                </a:solidFill>
                <a:latin typeface="Courier New" pitchFamily="49" charset="0"/>
              </a:rPr>
              <a:t>input</a:t>
            </a:r>
            <a:r>
              <a:rPr lang="en-US" sz="2400" b="1" dirty="0" smtClean="0">
                <a:latin typeface="Courier New" pitchFamily="49" charset="0"/>
              </a:rPr>
              <a:t> </a:t>
            </a:r>
            <a:r>
              <a:rPr lang="en-US" sz="2400" b="1" dirty="0" smtClean="0">
                <a:solidFill>
                  <a:schemeClr val="tx2"/>
                </a:solidFill>
                <a:latin typeface="Courier New" pitchFamily="49" charset="0"/>
              </a:rPr>
              <a:t>type=“</a:t>
            </a:r>
            <a:r>
              <a:rPr lang="en-US" sz="2400" b="1" i="1" dirty="0" smtClean="0">
                <a:solidFill>
                  <a:schemeClr val="tx2"/>
                </a:solidFill>
                <a:latin typeface="Courier New" pitchFamily="49" charset="0"/>
              </a:rPr>
              <a:t>text</a:t>
            </a:r>
            <a:r>
              <a:rPr lang="en-US" sz="2400" b="1" dirty="0" smtClean="0">
                <a:solidFill>
                  <a:schemeClr val="tx2"/>
                </a:solidFill>
                <a:latin typeface="Courier New" pitchFamily="49" charset="0"/>
              </a:rPr>
              <a:t>” name=“</a:t>
            </a:r>
            <a:r>
              <a:rPr lang="en-US" sz="2400" b="1" i="1" dirty="0" err="1" smtClean="0">
                <a:solidFill>
                  <a:schemeClr val="tx2"/>
                </a:solidFill>
                <a:latin typeface="Courier New" pitchFamily="49" charset="0"/>
              </a:rPr>
              <a:t>fname</a:t>
            </a:r>
            <a:r>
              <a:rPr lang="en-US" sz="2400" b="1" dirty="0" smtClean="0">
                <a:solidFill>
                  <a:schemeClr val="tx2"/>
                </a:solidFill>
                <a:latin typeface="Courier New" pitchFamily="49" charset="0"/>
              </a:rPr>
              <a:t>” id=“</a:t>
            </a:r>
            <a:r>
              <a:rPr lang="en-US" sz="2400" b="1" i="1" dirty="0" err="1" smtClean="0">
                <a:solidFill>
                  <a:schemeClr val="tx2"/>
                </a:solidFill>
                <a:latin typeface="Courier New" pitchFamily="49" charset="0"/>
              </a:rPr>
              <a:t>fname</a:t>
            </a:r>
            <a:r>
              <a:rPr lang="en-US" sz="2400" b="1" dirty="0" smtClean="0">
                <a:solidFill>
                  <a:schemeClr val="tx2"/>
                </a:solidFill>
                <a:latin typeface="Courier New" pitchFamily="49" charset="0"/>
              </a:rPr>
              <a:t>” </a:t>
            </a:r>
            <a:r>
              <a:rPr lang="en-US" sz="2400" b="1" dirty="0" smtClean="0">
                <a:solidFill>
                  <a:srgbClr val="FF0000"/>
                </a:solidFill>
                <a:latin typeface="Courier New" pitchFamily="49" charset="0"/>
              </a:rPr>
              <a:t>/&gt;</a:t>
            </a:r>
          </a:p>
          <a:p>
            <a:pPr lvl="0" eaLnBrk="1" hangingPunct="1">
              <a:lnSpc>
                <a:spcPct val="120000"/>
              </a:lnSpc>
              <a:spcBef>
                <a:spcPts val="0"/>
              </a:spcBef>
              <a:buNone/>
            </a:pPr>
            <a:r>
              <a:rPr lang="en-US" sz="2400" b="1" dirty="0" smtClean="0">
                <a:solidFill>
                  <a:srgbClr val="FF0000"/>
                </a:solidFill>
                <a:latin typeface="Courier New" pitchFamily="49" charset="0"/>
              </a:rPr>
              <a:t>			 Last Name</a:t>
            </a: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solidFill>
                  <a:srgbClr val="FF0000"/>
                </a:solidFill>
                <a:latin typeface="Courier New" pitchFamily="49" charset="0"/>
              </a:rPr>
              <a:t> &lt;</a:t>
            </a:r>
            <a:r>
              <a:rPr lang="en-US" sz="2400" b="1" dirty="0" smtClean="0">
                <a:solidFill>
                  <a:srgbClr val="FF0000"/>
                </a:solidFill>
                <a:latin typeface="Courier New" pitchFamily="49" charset="0"/>
              </a:rPr>
              <a:t>input</a:t>
            </a:r>
            <a:r>
              <a:rPr lang="en-US" sz="2400" b="1" dirty="0" smtClean="0">
                <a:latin typeface="Courier New" pitchFamily="49" charset="0"/>
              </a:rPr>
              <a:t> </a:t>
            </a:r>
            <a:r>
              <a:rPr lang="en-US" sz="2400" b="1" dirty="0" smtClean="0">
                <a:solidFill>
                  <a:schemeClr val="tx2"/>
                </a:solidFill>
                <a:latin typeface="Courier New" pitchFamily="49" charset="0"/>
              </a:rPr>
              <a:t>type=“</a:t>
            </a:r>
            <a:r>
              <a:rPr lang="en-US" sz="2400" b="1" i="1" dirty="0" smtClean="0">
                <a:solidFill>
                  <a:schemeClr val="tx2"/>
                </a:solidFill>
                <a:latin typeface="Courier New" pitchFamily="49" charset="0"/>
              </a:rPr>
              <a:t>text</a:t>
            </a:r>
            <a:r>
              <a:rPr lang="en-US" sz="2400" b="1" dirty="0" smtClean="0">
                <a:solidFill>
                  <a:schemeClr val="tx2"/>
                </a:solidFill>
                <a:latin typeface="Courier New" pitchFamily="49" charset="0"/>
              </a:rPr>
              <a:t>” name=“</a:t>
            </a:r>
            <a:r>
              <a:rPr lang="en-US" sz="2400" b="1" i="1" dirty="0" err="1" smtClean="0">
                <a:solidFill>
                  <a:schemeClr val="tx2"/>
                </a:solidFill>
                <a:latin typeface="Courier New" pitchFamily="49" charset="0"/>
              </a:rPr>
              <a:t>lname</a:t>
            </a:r>
            <a:r>
              <a:rPr lang="en-US" sz="2400" b="1" dirty="0" smtClean="0">
                <a:solidFill>
                  <a:schemeClr val="tx2"/>
                </a:solidFill>
                <a:latin typeface="Courier New" pitchFamily="49" charset="0"/>
              </a:rPr>
              <a:t>” id=“</a:t>
            </a:r>
            <a:r>
              <a:rPr lang="en-US" sz="2400" b="1" i="1" dirty="0" err="1" smtClean="0">
                <a:solidFill>
                  <a:schemeClr val="tx2"/>
                </a:solidFill>
                <a:latin typeface="Courier New" pitchFamily="49" charset="0"/>
              </a:rPr>
              <a:t>lname</a:t>
            </a:r>
            <a:r>
              <a:rPr lang="en-US" sz="2400" b="1" dirty="0" smtClean="0">
                <a:solidFill>
                  <a:schemeClr val="tx2"/>
                </a:solidFill>
                <a:latin typeface="Courier New" pitchFamily="49" charset="0"/>
              </a:rPr>
              <a:t>” </a:t>
            </a:r>
            <a:r>
              <a:rPr lang="en-US" sz="2400" b="1" dirty="0" smtClean="0">
                <a:solidFill>
                  <a:srgbClr val="FF0000"/>
                </a:solidFill>
                <a:latin typeface="Courier New" pitchFamily="49" charset="0"/>
              </a:rPr>
              <a:t>/&gt;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120000"/>
              </a:lnSpc>
              <a:spcBef>
                <a:spcPts val="0"/>
              </a:spcBef>
              <a:buNone/>
            </a:pP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a:t>
            </a:r>
          </a:p>
          <a:p>
            <a:pPr lvl="0" eaLnBrk="1" hangingPunct="1">
              <a:lnSpc>
                <a:spcPct val="90000"/>
              </a:lnSpc>
              <a:buNone/>
            </a:pPr>
            <a:endParaRPr lang="en-US" sz="2400" b="1" dirty="0" smtClean="0">
              <a:latin typeface="Courier New" pitchFamily="49" charset="0"/>
              <a:cs typeface="Courier New" pitchFamily="49" charset="0"/>
            </a:endParaRPr>
          </a:p>
          <a:p>
            <a:pPr lvl="0" eaLnBrk="1" hangingPunct="1">
              <a:lnSpc>
                <a:spcPct val="90000"/>
              </a:lnSpc>
              <a:buNone/>
            </a:pPr>
            <a:r>
              <a:rPr lang="en-US" sz="2400" b="1" dirty="0" smtClean="0">
                <a:latin typeface="Courier New" pitchFamily="49" charset="0"/>
              </a:rPr>
              <a:t>	&lt;/form&gt;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lang="en-US" dirty="0" smtClean="0"/>
              <a:t>Adding Field Labels Explicitly</a:t>
            </a:r>
          </a:p>
        </p:txBody>
      </p:sp>
      <p:sp>
        <p:nvSpPr>
          <p:cNvPr id="43010" name="Rectangle 3"/>
          <p:cNvSpPr>
            <a:spLocks noGrp="1" noChangeArrowheads="1"/>
          </p:cNvSpPr>
          <p:nvPr>
            <p:ph idx="4294967295"/>
          </p:nvPr>
        </p:nvSpPr>
        <p:spPr/>
        <p:txBody>
          <a:bodyPr/>
          <a:lstStyle/>
          <a:p>
            <a:pPr eaLnBrk="1" hangingPunct="1"/>
            <a:r>
              <a:rPr lang="en-US" dirty="0" smtClean="0"/>
              <a:t>You can also expressly link a label with an associated text element for scripting purposes.</a:t>
            </a:r>
          </a:p>
          <a:p>
            <a:pPr eaLnBrk="1" hangingPunct="1">
              <a:spcBef>
                <a:spcPts val="3600"/>
              </a:spcBef>
            </a:pPr>
            <a:r>
              <a:rPr lang="en-US" dirty="0" smtClean="0"/>
              <a:t>The syntax for creating a form label is as follows:</a:t>
            </a:r>
          </a:p>
          <a:p>
            <a:pPr lvl="1" eaLnBrk="1" hangingPunct="1">
              <a:spcBef>
                <a:spcPts val="2400"/>
              </a:spcBef>
              <a:spcAft>
                <a:spcPts val="2400"/>
              </a:spcAft>
              <a:buFont typeface="Arial" charset="0"/>
              <a:buNone/>
            </a:pPr>
            <a:r>
              <a:rPr lang="en-US" b="1" dirty="0" smtClean="0">
                <a:solidFill>
                  <a:srgbClr val="FF0000"/>
                </a:solidFill>
                <a:latin typeface="Courier New" pitchFamily="49" charset="0"/>
                <a:cs typeface="Courier New" pitchFamily="49" charset="0"/>
              </a:rPr>
              <a:t>&lt;label </a:t>
            </a:r>
            <a:r>
              <a:rPr lang="en-US" b="1" dirty="0" smtClean="0">
                <a:solidFill>
                  <a:schemeClr val="tx2"/>
                </a:solidFill>
                <a:latin typeface="Courier New" pitchFamily="49" charset="0"/>
                <a:cs typeface="Courier New" pitchFamily="49" charset="0"/>
              </a:rPr>
              <a:t>for=“</a:t>
            </a:r>
            <a:r>
              <a:rPr lang="en-US" b="1" i="1" dirty="0" smtClean="0">
                <a:solidFill>
                  <a:schemeClr val="tx2"/>
                </a:solidFill>
                <a:latin typeface="Courier New" pitchFamily="49" charset="0"/>
                <a:cs typeface="Courier New" pitchFamily="49" charset="0"/>
              </a:rPr>
              <a:t>id</a:t>
            </a:r>
            <a:r>
              <a:rPr lang="en-US" b="1" dirty="0" smtClean="0">
                <a:solidFill>
                  <a:schemeClr val="tx2"/>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&gt;</a:t>
            </a:r>
            <a:r>
              <a:rPr lang="en-US" b="1" dirty="0" smtClean="0">
                <a:latin typeface="Courier New" pitchFamily="49" charset="0"/>
                <a:cs typeface="Courier New" pitchFamily="49" charset="0"/>
              </a:rPr>
              <a:t>label text</a:t>
            </a:r>
            <a:r>
              <a:rPr lang="en-US" b="1" dirty="0" smtClean="0">
                <a:solidFill>
                  <a:srgbClr val="FF0000"/>
                </a:solidFill>
                <a:latin typeface="Courier New" pitchFamily="49" charset="0"/>
                <a:cs typeface="Courier New" pitchFamily="49" charset="0"/>
              </a:rPr>
              <a:t>&lt;/label&gt;</a:t>
            </a:r>
          </a:p>
          <a:p>
            <a:pPr eaLnBrk="1" hangingPunct="1">
              <a:buFont typeface="Arial" charset="0"/>
              <a:buNone/>
            </a:pPr>
            <a:r>
              <a:rPr lang="en-US" dirty="0" smtClean="0"/>
              <a:t>	Where </a:t>
            </a:r>
            <a:r>
              <a:rPr lang="en-US" b="1" i="1" dirty="0" smtClean="0">
                <a:solidFill>
                  <a:schemeClr val="tx2"/>
                </a:solidFill>
                <a:latin typeface="Courier New" pitchFamily="49" charset="0"/>
                <a:cs typeface="Courier New" pitchFamily="49" charset="0"/>
              </a:rPr>
              <a:t>id</a:t>
            </a:r>
            <a:r>
              <a:rPr lang="en-US" dirty="0" smtClean="0"/>
              <a:t>  is the value of the </a:t>
            </a:r>
            <a:r>
              <a:rPr lang="en-US" b="1" dirty="0" smtClean="0"/>
              <a:t>id</a:t>
            </a:r>
            <a:r>
              <a:rPr lang="en-US" dirty="0" smtClean="0"/>
              <a:t> attribute for a field’s control element, and </a:t>
            </a:r>
            <a:r>
              <a:rPr lang="en-US" b="1" dirty="0" smtClean="0">
                <a:latin typeface="Courier New" pitchFamily="49" charset="0"/>
                <a:cs typeface="Courier New" pitchFamily="49" charset="0"/>
              </a:rPr>
              <a:t>label text </a:t>
            </a:r>
            <a:r>
              <a:rPr lang="en-US" dirty="0" smtClean="0"/>
              <a:t>is the text of the label.</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F72E631-4CE1-4C74-91DB-0E8FD825FA96}"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normAutofit/>
          </a:bodyPr>
          <a:lstStyle/>
          <a:p>
            <a:pPr eaLnBrk="1" hangingPunct="1"/>
            <a:r>
              <a:rPr lang="en-US" dirty="0" smtClean="0"/>
              <a:t>Explore how Web forms interact with Web servers</a:t>
            </a:r>
          </a:p>
          <a:p>
            <a:pPr eaLnBrk="1" hangingPunct="1"/>
            <a:r>
              <a:rPr lang="en-US" dirty="0" smtClean="0"/>
              <a:t>Create form elements</a:t>
            </a:r>
          </a:p>
          <a:p>
            <a:pPr eaLnBrk="1" hangingPunct="1"/>
            <a:r>
              <a:rPr lang="en-US" dirty="0" smtClean="0"/>
              <a:t>Create field sets and legends</a:t>
            </a:r>
          </a:p>
          <a:p>
            <a:pPr eaLnBrk="1" hangingPunct="1"/>
            <a:r>
              <a:rPr lang="en-US" dirty="0" smtClean="0"/>
              <a:t>Create input boxes and form </a:t>
            </a:r>
            <a:r>
              <a:rPr lang="en-US" dirty="0" smtClean="0"/>
              <a:t>labels</a:t>
            </a:r>
            <a:endParaRPr lang="en-US" dirty="0" smtClean="0"/>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2</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Add 2 text boxes </a:t>
            </a:r>
            <a:r>
              <a:rPr lang="en-US" u="sng" dirty="0" smtClean="0"/>
              <a:t>labeled</a:t>
            </a:r>
            <a:r>
              <a:rPr lang="en-US" dirty="0" smtClean="0"/>
              <a:t> </a:t>
            </a:r>
            <a:r>
              <a:rPr lang="en-US" b="1" i="1" dirty="0" smtClean="0">
                <a:solidFill>
                  <a:schemeClr val="tx2"/>
                </a:solidFill>
              </a:rPr>
              <a:t>First Name</a:t>
            </a:r>
            <a:r>
              <a:rPr lang="en-US" dirty="0" smtClean="0"/>
              <a:t> and </a:t>
            </a:r>
            <a:r>
              <a:rPr lang="en-US" b="1" i="1" dirty="0" smtClean="0">
                <a:solidFill>
                  <a:schemeClr val="tx2"/>
                </a:solidFill>
              </a:rPr>
              <a:t>Last Name  </a:t>
            </a:r>
            <a:r>
              <a:rPr lang="en-US" dirty="0" smtClean="0"/>
              <a:t>to the </a:t>
            </a:r>
            <a:r>
              <a:rPr lang="en-US" i="1" dirty="0" smtClean="0"/>
              <a:t>contact</a:t>
            </a:r>
            <a:r>
              <a:rPr lang="en-US" dirty="0" smtClean="0"/>
              <a:t> field sets in our form</a:t>
            </a:r>
            <a:endParaRPr lang="en-US" b="1" i="1" dirty="0" smtClean="0">
              <a:solidFill>
                <a:schemeClr val="tx2"/>
              </a:solidFill>
            </a:endParaRPr>
          </a:p>
          <a:p>
            <a:pPr lvl="0" eaLnBrk="1" hangingPunct="1">
              <a:spcBef>
                <a:spcPts val="2400"/>
              </a:spcBef>
              <a:buNone/>
            </a:pPr>
            <a:r>
              <a:rPr lang="en-US" sz="2800" b="1" dirty="0" smtClean="0">
                <a:solidFill>
                  <a:srgbClr val="FF0000"/>
                </a:solidFill>
                <a:latin typeface="Courier New" pitchFamily="49" charset="0"/>
              </a:rPr>
              <a:t>	</a:t>
            </a:r>
            <a:r>
              <a:rPr lang="en-US" sz="2400" b="1" dirty="0" smtClean="0">
                <a:latin typeface="Courier New" pitchFamily="49" charset="0"/>
              </a:rPr>
              <a:t>&lt;form name</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 </a:t>
            </a:r>
            <a:r>
              <a:rPr lang="en-US" sz="2400" b="1" dirty="0" smtClean="0">
                <a:latin typeface="Courier New" pitchFamily="49" charset="0"/>
              </a:rPr>
              <a:t>id</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”&gt;</a:t>
            </a:r>
          </a:p>
          <a:p>
            <a:pPr lvl="0" eaLnBrk="1" hangingPunct="1">
              <a:spcBef>
                <a:spcPts val="0"/>
              </a:spcBef>
              <a:buNone/>
            </a:pPr>
            <a:endParaRPr lang="en-US" sz="2400" b="1" i="1" dirty="0" smtClean="0">
              <a:latin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contact</a:t>
            </a:r>
            <a:r>
              <a:rPr lang="en-US" sz="2400" b="1" dirty="0" smtClean="0">
                <a:latin typeface="Courier New" pitchFamily="49" charset="0"/>
                <a:cs typeface="Courier New" pitchFamily="49" charset="0"/>
              </a:rPr>
              <a:t>”&gt;</a:t>
            </a:r>
          </a:p>
          <a:p>
            <a:pPr lvl="0" eaLnBrk="1" hangingPunct="1">
              <a:lnSpc>
                <a:spcPct val="120000"/>
              </a:lnSpc>
              <a:spcBef>
                <a:spcPts val="0"/>
              </a:spcBef>
              <a:buNone/>
            </a:pPr>
            <a:r>
              <a:rPr lang="en-US" sz="2400" b="1" dirty="0" smtClean="0">
                <a:latin typeface="Courier New" pitchFamily="49" charset="0"/>
                <a:cs typeface="Courier New" pitchFamily="49" charset="0"/>
              </a:rPr>
              <a:t>			&lt;legend&gt;Contact Information&lt;/legend&gt;</a:t>
            </a:r>
          </a:p>
          <a:p>
            <a:pPr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solidFill>
                  <a:srgbClr val="FF0000"/>
                </a:solidFill>
                <a:latin typeface="Courier New" pitchFamily="49" charset="0"/>
              </a:rPr>
              <a:t> </a:t>
            </a:r>
            <a:r>
              <a:rPr lang="en-US" sz="2500" b="1" dirty="0" smtClean="0">
                <a:solidFill>
                  <a:srgbClr val="FF0000"/>
                </a:solidFill>
                <a:latin typeface="Courier New" pitchFamily="49" charset="0"/>
                <a:cs typeface="Courier New" pitchFamily="49" charset="0"/>
              </a:rPr>
              <a:t>&lt;label </a:t>
            </a:r>
            <a:r>
              <a:rPr lang="en-US" sz="2500" b="1" dirty="0" smtClean="0">
                <a:solidFill>
                  <a:schemeClr val="tx2"/>
                </a:solidFill>
                <a:latin typeface="Courier New" pitchFamily="49" charset="0"/>
                <a:cs typeface="Courier New" pitchFamily="49" charset="0"/>
              </a:rPr>
              <a:t>for=“</a:t>
            </a:r>
            <a:r>
              <a:rPr lang="en-US" sz="2500" b="1" i="1" dirty="0" err="1" smtClean="0">
                <a:solidFill>
                  <a:schemeClr val="tx2"/>
                </a:solidFill>
                <a:latin typeface="Courier New" pitchFamily="49" charset="0"/>
                <a:cs typeface="Courier New" pitchFamily="49" charset="0"/>
              </a:rPr>
              <a:t>fname</a:t>
            </a:r>
            <a:r>
              <a:rPr lang="en-US" sz="2500" b="1" dirty="0" smtClean="0">
                <a:solidFill>
                  <a:schemeClr val="tx2"/>
                </a:solidFill>
                <a:latin typeface="Courier New" pitchFamily="49" charset="0"/>
                <a:cs typeface="Courier New" pitchFamily="49" charset="0"/>
              </a:rPr>
              <a:t>”</a:t>
            </a:r>
            <a:r>
              <a:rPr lang="en-US" sz="2500" b="1" dirty="0" smtClean="0">
                <a:solidFill>
                  <a:srgbClr val="FF0000"/>
                </a:solidFill>
                <a:latin typeface="Courier New" pitchFamily="49" charset="0"/>
                <a:cs typeface="Courier New" pitchFamily="49" charset="0"/>
              </a:rPr>
              <a:t>&gt;</a:t>
            </a:r>
            <a:r>
              <a:rPr lang="en-US" sz="2500" b="1" dirty="0" smtClean="0">
                <a:latin typeface="Courier New" pitchFamily="49" charset="0"/>
                <a:cs typeface="Courier New" pitchFamily="49" charset="0"/>
              </a:rPr>
              <a:t>First Name</a:t>
            </a:r>
            <a:r>
              <a:rPr lang="en-US" sz="2500" b="1" dirty="0" smtClean="0">
                <a:solidFill>
                  <a:srgbClr val="FF0000"/>
                </a:solidFill>
                <a:latin typeface="Courier New" pitchFamily="49" charset="0"/>
                <a:cs typeface="Courier New" pitchFamily="49" charset="0"/>
              </a:rPr>
              <a:t>&lt;/label&gt;</a:t>
            </a:r>
            <a:endParaRPr lang="en-US" sz="2500" b="1" dirty="0" smtClean="0">
              <a:solidFill>
                <a:srgbClr val="FF0000"/>
              </a:solidFill>
              <a:latin typeface="Courier New" pitchFamily="49" charset="0"/>
            </a:endParaRPr>
          </a:p>
          <a:p>
            <a:pPr lvl="0" eaLnBrk="1" hangingPunct="1">
              <a:lnSpc>
                <a:spcPct val="120000"/>
              </a:lnSpc>
              <a:spcBef>
                <a:spcPts val="0"/>
              </a:spcBef>
              <a:buNone/>
            </a:pPr>
            <a:r>
              <a:rPr lang="en-US" sz="2200" b="1" dirty="0" smtClean="0">
                <a:solidFill>
                  <a:srgbClr val="FF0000"/>
                </a:solidFill>
                <a:latin typeface="Courier New" pitchFamily="49" charset="0"/>
              </a:rPr>
              <a:t>			 </a:t>
            </a:r>
            <a:r>
              <a:rPr lang="en-US" sz="2200" b="1" dirty="0" smtClean="0">
                <a:latin typeface="Courier New" pitchFamily="49" charset="0"/>
              </a:rPr>
              <a:t>&lt;</a:t>
            </a:r>
            <a:r>
              <a:rPr lang="en-US" sz="2400" b="1" dirty="0" smtClean="0">
                <a:latin typeface="Courier New" pitchFamily="49" charset="0"/>
              </a:rPr>
              <a:t>input type=“</a:t>
            </a:r>
            <a:r>
              <a:rPr lang="en-US" sz="2400" b="1" i="1" dirty="0" smtClean="0">
                <a:latin typeface="Courier New" pitchFamily="49" charset="0"/>
              </a:rPr>
              <a:t>text</a:t>
            </a:r>
            <a:r>
              <a:rPr lang="en-US" sz="2400" b="1" dirty="0" smtClean="0">
                <a:latin typeface="Courier New" pitchFamily="49" charset="0"/>
              </a:rPr>
              <a:t>” name=“</a:t>
            </a:r>
            <a:r>
              <a:rPr lang="en-US" sz="2400" b="1" i="1" dirty="0" err="1" smtClean="0">
                <a:latin typeface="Courier New" pitchFamily="49" charset="0"/>
              </a:rPr>
              <a:t>fname</a:t>
            </a:r>
            <a:r>
              <a:rPr lang="en-US" sz="2400" b="1" dirty="0" smtClean="0">
                <a:latin typeface="Courier New" pitchFamily="49" charset="0"/>
              </a:rPr>
              <a:t>” id=“</a:t>
            </a:r>
            <a:r>
              <a:rPr lang="en-US" sz="2400" b="1" i="1" dirty="0" err="1" smtClean="0">
                <a:latin typeface="Courier New" pitchFamily="49" charset="0"/>
              </a:rPr>
              <a:t>fname</a:t>
            </a:r>
            <a:r>
              <a:rPr lang="en-US" sz="2400" b="1" dirty="0" smtClean="0">
                <a:latin typeface="Courier New" pitchFamily="49" charset="0"/>
              </a:rPr>
              <a:t>” /&gt;</a:t>
            </a:r>
          </a:p>
          <a:p>
            <a:pPr lvl="0" eaLnBrk="1" hangingPunct="1">
              <a:lnSpc>
                <a:spcPct val="120000"/>
              </a:lnSpc>
              <a:spcBef>
                <a:spcPts val="0"/>
              </a:spcBef>
              <a:buNone/>
            </a:pPr>
            <a:r>
              <a:rPr lang="en-US" sz="2400" b="1" dirty="0" smtClean="0">
                <a:latin typeface="Courier New" pitchFamily="49" charset="0"/>
              </a:rPr>
              <a:t>			 </a:t>
            </a:r>
            <a:r>
              <a:rPr lang="en-US" sz="2400" b="1" dirty="0" smtClean="0">
                <a:solidFill>
                  <a:srgbClr val="FF0000"/>
                </a:solidFill>
                <a:latin typeface="Courier New" pitchFamily="49" charset="0"/>
                <a:cs typeface="Courier New" pitchFamily="49" charset="0"/>
              </a:rPr>
              <a:t>&lt;label </a:t>
            </a:r>
            <a:r>
              <a:rPr lang="en-US" sz="2400" b="1" dirty="0" smtClean="0">
                <a:solidFill>
                  <a:schemeClr val="tx2"/>
                </a:solidFill>
                <a:latin typeface="Courier New" pitchFamily="49" charset="0"/>
                <a:cs typeface="Courier New" pitchFamily="49" charset="0"/>
              </a:rPr>
              <a:t>for=“</a:t>
            </a:r>
            <a:r>
              <a:rPr lang="en-US" sz="2400" b="1" i="1" dirty="0" err="1" smtClean="0">
                <a:solidFill>
                  <a:schemeClr val="tx2"/>
                </a:solidFill>
                <a:latin typeface="Courier New" pitchFamily="49" charset="0"/>
                <a:cs typeface="Courier New" pitchFamily="49" charset="0"/>
              </a:rPr>
              <a:t>lname</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r>
              <a:rPr lang="en-US" sz="2400" b="1" dirty="0" smtClean="0">
                <a:latin typeface="Courier New" pitchFamily="49" charset="0"/>
                <a:cs typeface="Courier New" pitchFamily="49" charset="0"/>
              </a:rPr>
              <a:t>Last Name</a:t>
            </a:r>
            <a:r>
              <a:rPr lang="en-US" sz="2400" b="1" dirty="0" smtClean="0">
                <a:solidFill>
                  <a:srgbClr val="FF0000"/>
                </a:solidFill>
                <a:latin typeface="Courier New" pitchFamily="49" charset="0"/>
                <a:cs typeface="Courier New" pitchFamily="49" charset="0"/>
              </a:rPr>
              <a:t>&lt;/label&gt;</a:t>
            </a:r>
            <a:endParaRPr lang="en-US" sz="2400" b="1" dirty="0" smtClean="0">
              <a:latin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latin typeface="Courier New" pitchFamily="49" charset="0"/>
              </a:rPr>
              <a:t> &lt;</a:t>
            </a:r>
            <a:r>
              <a:rPr lang="en-US" sz="2400" b="1" dirty="0" smtClean="0">
                <a:latin typeface="Courier New" pitchFamily="49" charset="0"/>
              </a:rPr>
              <a:t>input type=“</a:t>
            </a:r>
            <a:r>
              <a:rPr lang="en-US" sz="2400" b="1" i="1" dirty="0" smtClean="0">
                <a:latin typeface="Courier New" pitchFamily="49" charset="0"/>
              </a:rPr>
              <a:t>text</a:t>
            </a:r>
            <a:r>
              <a:rPr lang="en-US" sz="2400" b="1" dirty="0" smtClean="0">
                <a:latin typeface="Courier New" pitchFamily="49" charset="0"/>
              </a:rPr>
              <a:t>” name=“</a:t>
            </a:r>
            <a:r>
              <a:rPr lang="en-US" sz="2400" b="1" i="1" dirty="0" err="1" smtClean="0">
                <a:latin typeface="Courier New" pitchFamily="49" charset="0"/>
              </a:rPr>
              <a:t>lname</a:t>
            </a:r>
            <a:r>
              <a:rPr lang="en-US" sz="2400" b="1" dirty="0" smtClean="0">
                <a:latin typeface="Courier New" pitchFamily="49" charset="0"/>
              </a:rPr>
              <a:t>” id=“</a:t>
            </a:r>
            <a:r>
              <a:rPr lang="en-US" sz="2400" b="1" i="1" dirty="0" err="1" smtClean="0">
                <a:latin typeface="Courier New" pitchFamily="49" charset="0"/>
              </a:rPr>
              <a:t>lname</a:t>
            </a:r>
            <a:r>
              <a:rPr lang="en-US" sz="2400" b="1" dirty="0" smtClean="0">
                <a:latin typeface="Courier New" pitchFamily="49" charset="0"/>
              </a:rPr>
              <a:t>” /&gt;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120000"/>
              </a:lnSpc>
              <a:spcBef>
                <a:spcPts val="0"/>
              </a:spcBef>
              <a:buNone/>
            </a:pP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a:t>
            </a:r>
          </a:p>
          <a:p>
            <a:pPr lvl="0" eaLnBrk="1" hangingPunct="1">
              <a:lnSpc>
                <a:spcPct val="90000"/>
              </a:lnSpc>
              <a:buNone/>
            </a:pPr>
            <a:endParaRPr lang="en-US" sz="2400" b="1" dirty="0" smtClean="0">
              <a:latin typeface="Courier New" pitchFamily="49" charset="0"/>
              <a:cs typeface="Courier New" pitchFamily="49" charset="0"/>
            </a:endParaRPr>
          </a:p>
          <a:p>
            <a:pPr lvl="0" eaLnBrk="1" hangingPunct="1">
              <a:lnSpc>
                <a:spcPct val="90000"/>
              </a:lnSpc>
              <a:buNone/>
            </a:pPr>
            <a:r>
              <a:rPr lang="en-US" sz="2400" b="1" dirty="0" smtClean="0">
                <a:latin typeface="Courier New" pitchFamily="49" charset="0"/>
              </a:rPr>
              <a:t>	&lt;/form&gt;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lang="en-US" dirty="0" smtClean="0"/>
              <a:t>Adding Field Labels Implicitly</a:t>
            </a:r>
          </a:p>
        </p:txBody>
      </p:sp>
      <p:sp>
        <p:nvSpPr>
          <p:cNvPr id="43010" name="Rectangle 3"/>
          <p:cNvSpPr>
            <a:spLocks noGrp="1" noChangeArrowheads="1"/>
          </p:cNvSpPr>
          <p:nvPr>
            <p:ph idx="4294967295"/>
          </p:nvPr>
        </p:nvSpPr>
        <p:spPr/>
        <p:txBody>
          <a:bodyPr/>
          <a:lstStyle/>
          <a:p>
            <a:pPr eaLnBrk="1" hangingPunct="1">
              <a:spcBef>
                <a:spcPts val="3600"/>
              </a:spcBef>
            </a:pPr>
            <a:r>
              <a:rPr lang="en-US" dirty="0" smtClean="0"/>
              <a:t>The syntax for creating an implicit form label is as follows:</a:t>
            </a:r>
          </a:p>
          <a:p>
            <a:pPr lvl="1" eaLnBrk="1" hangingPunct="1">
              <a:spcBef>
                <a:spcPts val="2400"/>
              </a:spcBef>
              <a:spcAft>
                <a:spcPts val="0"/>
              </a:spcAft>
              <a:buFont typeface="Arial" charset="0"/>
              <a:buNone/>
            </a:pPr>
            <a:r>
              <a:rPr lang="en-US" b="1" dirty="0" smtClean="0">
                <a:solidFill>
                  <a:srgbClr val="FF0000"/>
                </a:solidFill>
                <a:latin typeface="Courier New" pitchFamily="49" charset="0"/>
                <a:cs typeface="Courier New" pitchFamily="49" charset="0"/>
              </a:rPr>
              <a:t>&lt;label&gt;</a:t>
            </a:r>
          </a:p>
          <a:p>
            <a:pPr lvl="1" eaLnBrk="1" hangingPunct="1">
              <a:spcBef>
                <a:spcPts val="0"/>
              </a:spcBef>
              <a:spcAft>
                <a:spcPts val="0"/>
              </a:spcAft>
              <a:buFont typeface="Arial" charset="0"/>
              <a:buNone/>
            </a:pPr>
            <a:r>
              <a:rPr lang="en-US" b="1" dirty="0" smtClean="0">
                <a:solidFill>
                  <a:srgbClr val="FF0000"/>
                </a:solidFill>
                <a:latin typeface="Courier New" pitchFamily="49" charset="0"/>
                <a:cs typeface="Courier New" pitchFamily="49" charset="0"/>
              </a:rPr>
              <a:t>			</a:t>
            </a:r>
            <a:r>
              <a:rPr lang="en-US" b="1" dirty="0" smtClean="0">
                <a:latin typeface="Courier New" pitchFamily="49" charset="0"/>
                <a:cs typeface="Courier New" pitchFamily="49" charset="0"/>
              </a:rPr>
              <a:t>label text</a:t>
            </a:r>
          </a:p>
          <a:p>
            <a:pPr lvl="1" eaLnBrk="1" hangingPunct="1">
              <a:spcBef>
                <a:spcPts val="0"/>
              </a:spcBef>
              <a:spcAft>
                <a:spcPts val="0"/>
              </a:spcAft>
              <a:buFont typeface="Arial" charset="0"/>
              <a:buNone/>
            </a:pPr>
            <a:r>
              <a:rPr lang="en-US" b="1" dirty="0" smtClean="0">
                <a:latin typeface="Courier New" pitchFamily="49" charset="0"/>
                <a:cs typeface="Courier New" pitchFamily="49" charset="0"/>
              </a:rPr>
              <a:t>			Control</a:t>
            </a:r>
          </a:p>
          <a:p>
            <a:pPr lvl="1" eaLnBrk="1" hangingPunct="1">
              <a:spcBef>
                <a:spcPts val="0"/>
              </a:spcBef>
              <a:spcAft>
                <a:spcPts val="2400"/>
              </a:spcAft>
              <a:buFont typeface="Arial" charset="0"/>
              <a:buNone/>
            </a:pPr>
            <a:r>
              <a:rPr lang="en-US" b="1" dirty="0" smtClean="0">
                <a:solidFill>
                  <a:srgbClr val="FF0000"/>
                </a:solidFill>
                <a:latin typeface="Courier New" pitchFamily="49" charset="0"/>
                <a:cs typeface="Courier New" pitchFamily="49" charset="0"/>
              </a:rPr>
              <a:t>&lt;/label&gt;</a:t>
            </a:r>
          </a:p>
          <a:p>
            <a:pPr eaLnBrk="1" hangingPunct="1">
              <a:buNone/>
            </a:pPr>
            <a:r>
              <a:rPr lang="en-US" dirty="0" smtClean="0"/>
              <a:t>	Where </a:t>
            </a:r>
            <a:r>
              <a:rPr lang="en-US" b="1" dirty="0" smtClean="0">
                <a:latin typeface="Courier New" pitchFamily="49" charset="0"/>
                <a:cs typeface="Courier New" pitchFamily="49" charset="0"/>
              </a:rPr>
              <a:t>label text </a:t>
            </a:r>
            <a:r>
              <a:rPr lang="en-US" dirty="0" smtClean="0"/>
              <a:t>is the text of the label and </a:t>
            </a:r>
            <a:r>
              <a:rPr lang="en-US" b="1" dirty="0" smtClean="0">
                <a:latin typeface="Courier New" pitchFamily="49" charset="0"/>
                <a:cs typeface="Courier New" pitchFamily="49" charset="0"/>
              </a:rPr>
              <a:t>Control </a:t>
            </a:r>
            <a:r>
              <a:rPr lang="en-US" dirty="0" smtClean="0"/>
              <a:t>is the control element to be associated with the label.</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F72E631-4CE1-4C74-91DB-0E8FD825FA96}"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Add 2 text boxes </a:t>
            </a:r>
            <a:r>
              <a:rPr lang="en-US" u="sng" dirty="0" smtClean="0"/>
              <a:t>labeled (implicitly)</a:t>
            </a:r>
            <a:r>
              <a:rPr lang="en-US" dirty="0" smtClean="0"/>
              <a:t> </a:t>
            </a:r>
            <a:r>
              <a:rPr lang="en-US" b="1" i="1" dirty="0" smtClean="0">
                <a:solidFill>
                  <a:schemeClr val="tx2"/>
                </a:solidFill>
              </a:rPr>
              <a:t>First Name</a:t>
            </a:r>
            <a:r>
              <a:rPr lang="en-US" dirty="0" smtClean="0"/>
              <a:t> and </a:t>
            </a:r>
            <a:r>
              <a:rPr lang="en-US" b="1" i="1" dirty="0" smtClean="0">
                <a:solidFill>
                  <a:schemeClr val="tx2"/>
                </a:solidFill>
              </a:rPr>
              <a:t>Last Name  </a:t>
            </a:r>
            <a:r>
              <a:rPr lang="en-US" dirty="0" smtClean="0"/>
              <a:t>to the </a:t>
            </a:r>
            <a:r>
              <a:rPr lang="en-US" i="1" dirty="0" smtClean="0"/>
              <a:t>contact</a:t>
            </a:r>
            <a:r>
              <a:rPr lang="en-US" dirty="0" smtClean="0"/>
              <a:t> field sets in our form</a:t>
            </a:r>
            <a:endParaRPr lang="en-US" b="1" i="1" dirty="0" smtClean="0">
              <a:solidFill>
                <a:schemeClr val="tx2"/>
              </a:solidFill>
            </a:endParaRPr>
          </a:p>
          <a:p>
            <a:pPr lvl="0" eaLnBrk="1" hangingPunct="1">
              <a:spcBef>
                <a:spcPts val="2400"/>
              </a:spcBef>
              <a:buNone/>
            </a:pPr>
            <a:r>
              <a:rPr lang="en-US" sz="2800" b="1" dirty="0" smtClean="0">
                <a:solidFill>
                  <a:srgbClr val="FF0000"/>
                </a:solidFill>
                <a:latin typeface="Courier New" pitchFamily="49" charset="0"/>
              </a:rPr>
              <a:t>	</a:t>
            </a:r>
            <a:r>
              <a:rPr lang="en-US" sz="2400" b="1" dirty="0" smtClean="0">
                <a:latin typeface="Courier New" pitchFamily="49" charset="0"/>
              </a:rPr>
              <a:t>&lt;form name</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 </a:t>
            </a:r>
            <a:r>
              <a:rPr lang="en-US" sz="2400" b="1" dirty="0" smtClean="0">
                <a:latin typeface="Courier New" pitchFamily="49" charset="0"/>
              </a:rPr>
              <a:t>id</a:t>
            </a:r>
            <a:r>
              <a:rPr lang="en-US" sz="2400" b="1" i="1" dirty="0" smtClean="0">
                <a:latin typeface="Courier New" pitchFamily="49" charset="0"/>
              </a:rPr>
              <a:t>=“</a:t>
            </a:r>
            <a:r>
              <a:rPr lang="en-US" sz="2400" b="1" i="1" dirty="0" err="1" smtClean="0">
                <a:latin typeface="Courier New" pitchFamily="49" charset="0"/>
              </a:rPr>
              <a:t>donationForm</a:t>
            </a:r>
            <a:r>
              <a:rPr lang="en-US" sz="2400" b="1" i="1" dirty="0" smtClean="0">
                <a:latin typeface="Courier New" pitchFamily="49" charset="0"/>
              </a:rPr>
              <a:t>”&gt;</a:t>
            </a:r>
          </a:p>
          <a:p>
            <a:pPr lvl="0" eaLnBrk="1" hangingPunct="1">
              <a:spcBef>
                <a:spcPts val="0"/>
              </a:spcBef>
              <a:buNone/>
            </a:pPr>
            <a:endParaRPr lang="en-US" sz="2400" b="1" i="1" dirty="0" smtClean="0">
              <a:latin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 id=“</a:t>
            </a:r>
            <a:r>
              <a:rPr lang="en-US" sz="2400" b="1" i="1" dirty="0" smtClean="0">
                <a:latin typeface="Courier New" pitchFamily="49" charset="0"/>
                <a:cs typeface="Courier New" pitchFamily="49" charset="0"/>
              </a:rPr>
              <a:t>contact</a:t>
            </a:r>
            <a:r>
              <a:rPr lang="en-US" sz="2400" b="1" dirty="0" smtClean="0">
                <a:latin typeface="Courier New" pitchFamily="49" charset="0"/>
                <a:cs typeface="Courier New" pitchFamily="49" charset="0"/>
              </a:rPr>
              <a:t>”&gt;</a:t>
            </a:r>
          </a:p>
          <a:p>
            <a:pPr lvl="0" eaLnBrk="1" hangingPunct="1">
              <a:lnSpc>
                <a:spcPct val="120000"/>
              </a:lnSpc>
              <a:spcBef>
                <a:spcPts val="0"/>
              </a:spcBef>
              <a:buNone/>
            </a:pPr>
            <a:r>
              <a:rPr lang="en-US" sz="2400" b="1" dirty="0" smtClean="0">
                <a:latin typeface="Courier New" pitchFamily="49" charset="0"/>
                <a:cs typeface="Courier New" pitchFamily="49" charset="0"/>
              </a:rPr>
              <a:t>			&lt;legend&gt;Contact Information&lt;/legend&gt;</a:t>
            </a:r>
          </a:p>
          <a:p>
            <a:pPr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solidFill>
                  <a:srgbClr val="FF0000"/>
                </a:solidFill>
                <a:latin typeface="Courier New" pitchFamily="49" charset="0"/>
              </a:rPr>
              <a:t> </a:t>
            </a:r>
            <a:r>
              <a:rPr lang="en-US" sz="2500" b="1" dirty="0" smtClean="0">
                <a:solidFill>
                  <a:srgbClr val="FF0000"/>
                </a:solidFill>
                <a:latin typeface="Courier New" pitchFamily="49" charset="0"/>
                <a:cs typeface="Courier New" pitchFamily="49" charset="0"/>
              </a:rPr>
              <a:t>&lt;label&gt;</a:t>
            </a:r>
          </a:p>
          <a:p>
            <a:pPr eaLnBrk="1" hangingPunct="1">
              <a:lnSpc>
                <a:spcPct val="120000"/>
              </a:lnSpc>
              <a:spcBef>
                <a:spcPts val="0"/>
              </a:spcBef>
              <a:buNone/>
            </a:pPr>
            <a:r>
              <a:rPr lang="en-US" sz="2500" b="1" dirty="0" smtClean="0">
                <a:solidFill>
                  <a:srgbClr val="FF0000"/>
                </a:solidFill>
                <a:latin typeface="Courier New" pitchFamily="49" charset="0"/>
                <a:cs typeface="Courier New" pitchFamily="49" charset="0"/>
              </a:rPr>
              <a:t>			    </a:t>
            </a:r>
            <a:r>
              <a:rPr lang="en-US" sz="2500" b="1" dirty="0" smtClean="0">
                <a:latin typeface="Courier New" pitchFamily="49" charset="0"/>
                <a:cs typeface="Courier New" pitchFamily="49" charset="0"/>
              </a:rPr>
              <a:t>First Name</a:t>
            </a:r>
            <a:endParaRPr lang="en-US" sz="2500" b="1" dirty="0" smtClean="0">
              <a:solidFill>
                <a:srgbClr val="FF0000"/>
              </a:solidFill>
              <a:latin typeface="Courier New" pitchFamily="49" charset="0"/>
            </a:endParaRPr>
          </a:p>
          <a:p>
            <a:pPr lvl="0" eaLnBrk="1" hangingPunct="1">
              <a:lnSpc>
                <a:spcPct val="120000"/>
              </a:lnSpc>
              <a:spcBef>
                <a:spcPts val="0"/>
              </a:spcBef>
              <a:buNone/>
            </a:pPr>
            <a:r>
              <a:rPr lang="en-US" sz="2200" b="1" dirty="0" smtClean="0">
                <a:solidFill>
                  <a:srgbClr val="FF0000"/>
                </a:solidFill>
                <a:latin typeface="Courier New" pitchFamily="49" charset="0"/>
              </a:rPr>
              <a:t>			     </a:t>
            </a:r>
            <a:r>
              <a:rPr lang="en-US" sz="2200" b="1" dirty="0" smtClean="0">
                <a:latin typeface="Courier New" pitchFamily="49" charset="0"/>
              </a:rPr>
              <a:t>&lt;</a:t>
            </a:r>
            <a:r>
              <a:rPr lang="en-US" sz="2400" b="1" dirty="0" smtClean="0">
                <a:latin typeface="Courier New" pitchFamily="49" charset="0"/>
              </a:rPr>
              <a:t>input type=“</a:t>
            </a:r>
            <a:r>
              <a:rPr lang="en-US" sz="2400" b="1" i="1" dirty="0" smtClean="0">
                <a:latin typeface="Courier New" pitchFamily="49" charset="0"/>
              </a:rPr>
              <a:t>text</a:t>
            </a:r>
            <a:r>
              <a:rPr lang="en-US" sz="2400" b="1" dirty="0" smtClean="0">
                <a:latin typeface="Courier New" pitchFamily="49" charset="0"/>
              </a:rPr>
              <a:t>” name=“</a:t>
            </a:r>
            <a:r>
              <a:rPr lang="en-US" sz="2400" b="1" i="1" dirty="0" err="1" smtClean="0">
                <a:latin typeface="Courier New" pitchFamily="49" charset="0"/>
              </a:rPr>
              <a:t>fname</a:t>
            </a:r>
            <a:r>
              <a:rPr lang="en-US" sz="2400" b="1" dirty="0" smtClean="0">
                <a:latin typeface="Courier New" pitchFamily="49" charset="0"/>
              </a:rPr>
              <a:t>” id=“</a:t>
            </a:r>
            <a:r>
              <a:rPr lang="en-US" sz="2400" b="1" i="1" dirty="0" err="1" smtClean="0">
                <a:latin typeface="Courier New" pitchFamily="49" charset="0"/>
              </a:rPr>
              <a:t>fname</a:t>
            </a:r>
            <a:r>
              <a:rPr lang="en-US" sz="2400" b="1" dirty="0" smtClean="0">
                <a:latin typeface="Courier New" pitchFamily="49" charset="0"/>
              </a:rPr>
              <a:t>” /&gt;</a:t>
            </a:r>
          </a:p>
          <a:p>
            <a:pPr lvl="0" eaLnBrk="1" hangingPunct="1">
              <a:lnSpc>
                <a:spcPct val="120000"/>
              </a:lnSpc>
              <a:spcBef>
                <a:spcPts val="0"/>
              </a:spcBef>
              <a:buNone/>
            </a:pPr>
            <a:r>
              <a:rPr lang="en-US" sz="2400" b="1" dirty="0" smtClean="0">
                <a:latin typeface="Courier New" pitchFamily="49" charset="0"/>
              </a:rPr>
              <a:t>			 </a:t>
            </a:r>
            <a:r>
              <a:rPr lang="en-US" sz="2400" b="1" dirty="0" smtClean="0">
                <a:solidFill>
                  <a:srgbClr val="FF0000"/>
                </a:solidFill>
                <a:latin typeface="Courier New" pitchFamily="49" charset="0"/>
                <a:cs typeface="Courier New" pitchFamily="49" charset="0"/>
              </a:rPr>
              <a:t>&lt;/label&gt;</a:t>
            </a:r>
            <a:endParaRPr lang="en-US" sz="2400" b="1" dirty="0" smtClean="0">
              <a:latin typeface="Courier New" pitchFamily="49" charset="0"/>
            </a:endParaRPr>
          </a:p>
          <a:p>
            <a:pPr lvl="0" eaLnBrk="1" hangingPunct="1">
              <a:lnSpc>
                <a:spcPct val="120000"/>
              </a:lnSpc>
              <a:spcBef>
                <a:spcPts val="0"/>
              </a:spcBef>
              <a:buNone/>
            </a:pPr>
            <a:r>
              <a:rPr lang="en-US" sz="2400" b="1" dirty="0" smtClean="0">
                <a:latin typeface="Courier New" pitchFamily="49" charset="0"/>
              </a:rPr>
              <a:t>			 </a:t>
            </a:r>
            <a:r>
              <a:rPr lang="en-US" sz="2400" b="1" dirty="0" smtClean="0">
                <a:solidFill>
                  <a:srgbClr val="FF0000"/>
                </a:solidFill>
                <a:latin typeface="Courier New" pitchFamily="49" charset="0"/>
                <a:cs typeface="Courier New" pitchFamily="49" charset="0"/>
              </a:rPr>
              <a:t>&lt;label&gt;</a:t>
            </a:r>
          </a:p>
          <a:p>
            <a:pPr lvl="0" eaLnBrk="1" hangingPunct="1">
              <a:lnSpc>
                <a:spcPct val="120000"/>
              </a:lnSpc>
              <a:spcBef>
                <a:spcPts val="0"/>
              </a:spcBef>
              <a:buNone/>
            </a:pPr>
            <a:r>
              <a:rPr lang="en-US" sz="2400" b="1" dirty="0" smtClean="0">
                <a:solidFill>
                  <a:srgbClr val="FF0000"/>
                </a:solidFill>
                <a:latin typeface="Courier New" pitchFamily="49" charset="0"/>
                <a:cs typeface="Courier New" pitchFamily="49" charset="0"/>
              </a:rPr>
              <a:t>			    </a:t>
            </a:r>
            <a:r>
              <a:rPr lang="en-US" sz="2400" b="1" dirty="0" smtClean="0">
                <a:latin typeface="Courier New" pitchFamily="49" charset="0"/>
                <a:cs typeface="Courier New" pitchFamily="49" charset="0"/>
              </a:rPr>
              <a:t>Last Name</a:t>
            </a:r>
            <a:endParaRPr lang="en-US" sz="2400" b="1" dirty="0" smtClean="0">
              <a:latin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200" b="1" dirty="0" smtClean="0">
                <a:latin typeface="Courier New" pitchFamily="49" charset="0"/>
              </a:rPr>
              <a:t>    &lt;</a:t>
            </a:r>
            <a:r>
              <a:rPr lang="en-US" sz="2400" b="1" dirty="0" smtClean="0">
                <a:latin typeface="Courier New" pitchFamily="49" charset="0"/>
              </a:rPr>
              <a:t>input type=“</a:t>
            </a:r>
            <a:r>
              <a:rPr lang="en-US" sz="2400" b="1" i="1" dirty="0" smtClean="0">
                <a:latin typeface="Courier New" pitchFamily="49" charset="0"/>
              </a:rPr>
              <a:t>text</a:t>
            </a:r>
            <a:r>
              <a:rPr lang="en-US" sz="2400" b="1" dirty="0" smtClean="0">
                <a:latin typeface="Courier New" pitchFamily="49" charset="0"/>
              </a:rPr>
              <a:t>” name=“</a:t>
            </a:r>
            <a:r>
              <a:rPr lang="en-US" sz="2400" b="1" i="1" dirty="0" err="1" smtClean="0">
                <a:latin typeface="Courier New" pitchFamily="49" charset="0"/>
              </a:rPr>
              <a:t>lname</a:t>
            </a:r>
            <a:r>
              <a:rPr lang="en-US" sz="2400" b="1" dirty="0" smtClean="0">
                <a:latin typeface="Courier New" pitchFamily="49" charset="0"/>
              </a:rPr>
              <a:t>” id=“</a:t>
            </a:r>
            <a:r>
              <a:rPr lang="en-US" sz="2400" b="1" i="1" dirty="0" err="1" smtClean="0">
                <a:latin typeface="Courier New" pitchFamily="49" charset="0"/>
              </a:rPr>
              <a:t>lname</a:t>
            </a:r>
            <a:r>
              <a:rPr lang="en-US" sz="2400" b="1" dirty="0" smtClean="0">
                <a:latin typeface="Courier New" pitchFamily="49" charset="0"/>
              </a:rPr>
              <a:t>” /&gt;</a:t>
            </a:r>
          </a:p>
          <a:p>
            <a:pPr lvl="0" eaLnBrk="1" hangingPunct="1">
              <a:lnSpc>
                <a:spcPct val="120000"/>
              </a:lnSpc>
              <a:spcBef>
                <a:spcPts val="0"/>
              </a:spcBef>
              <a:buNone/>
            </a:pPr>
            <a:r>
              <a:rPr lang="en-US" sz="2400" b="1" dirty="0" smtClean="0">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 &lt;/label&gt;</a:t>
            </a: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dirty="0" smtClean="0">
                <a:latin typeface="Courier New" pitchFamily="49" charset="0"/>
                <a:cs typeface="Courier New" pitchFamily="49" charset="0"/>
              </a:rPr>
              <a:t>		&lt;/</a:t>
            </a:r>
            <a:r>
              <a:rPr lang="en-US" sz="2400" b="1" dirty="0" err="1" smtClean="0">
                <a:latin typeface="Courier New" pitchFamily="49" charset="0"/>
                <a:cs typeface="Courier New" pitchFamily="49" charset="0"/>
              </a:rPr>
              <a:t>fieldset</a:t>
            </a:r>
            <a:r>
              <a:rPr lang="en-US" sz="2400" b="1" dirty="0" smtClean="0">
                <a:latin typeface="Courier New" pitchFamily="49" charset="0"/>
                <a:cs typeface="Courier New" pitchFamily="49" charset="0"/>
              </a:rPr>
              <a:t>&gt;</a:t>
            </a:r>
          </a:p>
          <a:p>
            <a:pPr lvl="0" eaLnBrk="1" hangingPunct="1">
              <a:lnSpc>
                <a:spcPct val="120000"/>
              </a:lnSpc>
              <a:spcBef>
                <a:spcPts val="0"/>
              </a:spcBef>
              <a:buNone/>
            </a:pPr>
            <a:endParaRPr lang="en-US" sz="2400" b="1" dirty="0" smtClean="0">
              <a:latin typeface="Courier New" pitchFamily="49" charset="0"/>
              <a:cs typeface="Courier New" pitchFamily="49" charset="0"/>
            </a:endParaRPr>
          </a:p>
          <a:p>
            <a:pPr lvl="0" eaLnBrk="1" hangingPunct="1">
              <a:lnSpc>
                <a:spcPct val="120000"/>
              </a:lnSpc>
              <a:spcBef>
                <a:spcPts val="0"/>
              </a:spcBef>
              <a:buNone/>
            </a:pP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a:t>
            </a:r>
          </a:p>
          <a:p>
            <a:pPr lvl="0" eaLnBrk="1" hangingPunct="1">
              <a:lnSpc>
                <a:spcPct val="90000"/>
              </a:lnSpc>
              <a:buNone/>
            </a:pPr>
            <a:endParaRPr lang="en-US" sz="2400" b="1" dirty="0" smtClean="0">
              <a:latin typeface="Courier New" pitchFamily="49" charset="0"/>
              <a:cs typeface="Courier New" pitchFamily="49" charset="0"/>
            </a:endParaRPr>
          </a:p>
          <a:p>
            <a:pPr lvl="0" eaLnBrk="1" hangingPunct="1">
              <a:lnSpc>
                <a:spcPct val="90000"/>
              </a:lnSpc>
              <a:buNone/>
            </a:pPr>
            <a:r>
              <a:rPr lang="en-US" sz="2400" b="1" dirty="0" smtClean="0">
                <a:latin typeface="Courier New" pitchFamily="49" charset="0"/>
              </a:rPr>
              <a:t>	&lt;/form&gt;</a:t>
            </a:r>
          </a:p>
          <a:p>
            <a:pPr>
              <a:buNone/>
            </a:pP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Working with Form Styles</a:t>
            </a:r>
            <a:endParaRPr lang="en-US" dirty="0"/>
          </a:p>
        </p:txBody>
      </p:sp>
      <p:sp>
        <p:nvSpPr>
          <p:cNvPr id="7" name="Content Placeholder 6"/>
          <p:cNvSpPr>
            <a:spLocks noGrp="1"/>
          </p:cNvSpPr>
          <p:nvPr>
            <p:ph idx="1"/>
          </p:nvPr>
        </p:nvSpPr>
        <p:spPr/>
        <p:txBody>
          <a:bodyPr/>
          <a:lstStyle/>
          <a:p>
            <a:r>
              <a:rPr lang="en-US" dirty="0" smtClean="0"/>
              <a:t>To layout a form, we can use</a:t>
            </a:r>
          </a:p>
          <a:p>
            <a:pPr lvl="1"/>
            <a:r>
              <a:rPr lang="en-US" dirty="0" smtClean="0"/>
              <a:t>Tables</a:t>
            </a:r>
          </a:p>
          <a:p>
            <a:pPr lvl="1"/>
            <a:r>
              <a:rPr lang="en-US" dirty="0" smtClean="0"/>
              <a:t>Style rules</a:t>
            </a:r>
          </a:p>
          <a:p>
            <a:pPr>
              <a:spcBef>
                <a:spcPts val="3600"/>
              </a:spcBef>
            </a:pPr>
            <a:r>
              <a:rPr lang="en-US" dirty="0" smtClean="0"/>
              <a:t>Positioning styles placed in an external CSS are a better choice to layout a form</a:t>
            </a:r>
          </a:p>
          <a:p>
            <a:pPr lvl="1">
              <a:spcBef>
                <a:spcPts val="1200"/>
              </a:spcBef>
            </a:pPr>
            <a:r>
              <a:rPr lang="en-US" dirty="0" smtClean="0"/>
              <a:t>Advantage: you can easily modify the form layout  without modifying the markup code</a:t>
            </a:r>
            <a:endParaRPr lang="en-US" dirty="0"/>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Positioning Styles</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label.blockLabel</a:t>
            </a: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display: block; </a:t>
            </a:r>
          </a:p>
          <a:p>
            <a:pPr>
              <a:buNone/>
            </a:pPr>
            <a:r>
              <a:rPr lang="en-US" b="1" dirty="0" smtClean="0">
                <a:latin typeface="Courier New" pitchFamily="49" charset="0"/>
                <a:cs typeface="Courier New" pitchFamily="49" charset="0"/>
              </a:rPr>
              <a:t>			position: relative;</a:t>
            </a:r>
          </a:p>
          <a:p>
            <a:pPr>
              <a:buNone/>
            </a:pPr>
            <a:r>
              <a:rPr lang="en-US" b="1" dirty="0" smtClean="0">
                <a:latin typeface="Courier New" pitchFamily="49" charset="0"/>
                <a:cs typeface="Courier New" pitchFamily="49" charset="0"/>
              </a:rPr>
              <a:t>			margin: 12px 0px</a:t>
            </a:r>
          </a:p>
          <a:p>
            <a:pPr>
              <a:buNone/>
            </a:pPr>
            <a:r>
              <a:rPr lang="en-US" b="1" dirty="0" smtClean="0">
                <a:latin typeface="Courier New" pitchFamily="49" charset="0"/>
                <a:cs typeface="Courier New" pitchFamily="49" charset="0"/>
              </a:rPr>
              <a:t>	}</a:t>
            </a:r>
            <a:endParaRPr lang="en-US" dirty="0" smtClean="0"/>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Positioning Styles</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label.blockLabel</a:t>
            </a:r>
            <a:r>
              <a:rPr lang="en-US" b="1" dirty="0" smtClean="0">
                <a:latin typeface="Courier New" pitchFamily="49" charset="0"/>
                <a:cs typeface="Courier New" pitchFamily="49" charset="0"/>
              </a:rPr>
              <a:t> input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position: absolute;</a:t>
            </a:r>
          </a:p>
          <a:p>
            <a:pPr>
              <a:buNone/>
            </a:pPr>
            <a:r>
              <a:rPr lang="en-US" b="1" dirty="0" smtClean="0">
                <a:latin typeface="Courier New" pitchFamily="49" charset="0"/>
                <a:cs typeface="Courier New" pitchFamily="49" charset="0"/>
              </a:rPr>
              <a:t>			left: 150px</a:t>
            </a:r>
          </a:p>
          <a:p>
            <a:pPr>
              <a:buNone/>
            </a:pPr>
            <a:r>
              <a:rPr lang="en-US" b="1" dirty="0" smtClean="0">
                <a:latin typeface="Courier New" pitchFamily="49" charset="0"/>
                <a:cs typeface="Courier New" pitchFamily="49" charset="0"/>
              </a:rPr>
              <a:t>	}</a:t>
            </a:r>
            <a:endParaRPr lang="en-US" dirty="0" smtClean="0"/>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	Apply the above two styles to our donation form</a:t>
            </a:r>
          </a:p>
          <a:p>
            <a:pPr marL="971550" lvl="1" indent="-514350">
              <a:spcBef>
                <a:spcPts val="3600"/>
              </a:spcBef>
              <a:buFont typeface="+mj-lt"/>
              <a:buAutoNum type="arabicPeriod"/>
            </a:pPr>
            <a:r>
              <a:rPr lang="en-US" dirty="0" smtClean="0"/>
              <a:t>Create a </a:t>
            </a:r>
            <a:r>
              <a:rPr lang="en-US" dirty="0" err="1" smtClean="0"/>
              <a:t>css</a:t>
            </a:r>
            <a:r>
              <a:rPr lang="en-US" dirty="0" smtClean="0"/>
              <a:t> file called </a:t>
            </a:r>
            <a:r>
              <a:rPr lang="en-US" b="1" dirty="0" smtClean="0"/>
              <a:t>forms.css</a:t>
            </a:r>
          </a:p>
          <a:p>
            <a:pPr marL="1371600" lvl="2" indent="-457200">
              <a:buFont typeface="Wingdings" pitchFamily="2" charset="2"/>
              <a:buChar char="§"/>
            </a:pPr>
            <a:r>
              <a:rPr lang="en-US" dirty="0" smtClean="0"/>
              <a:t>Add the above two rules to the </a:t>
            </a:r>
            <a:r>
              <a:rPr lang="en-US" b="1" dirty="0" smtClean="0"/>
              <a:t>forms.css</a:t>
            </a:r>
            <a:r>
              <a:rPr lang="en-US" dirty="0" smtClean="0"/>
              <a:t> file</a:t>
            </a:r>
          </a:p>
          <a:p>
            <a:pPr marL="971550" lvl="1" indent="-514350">
              <a:spcBef>
                <a:spcPts val="3600"/>
              </a:spcBef>
              <a:buFont typeface="+mj-lt"/>
              <a:buAutoNum type="arabicPeriod"/>
            </a:pPr>
            <a:r>
              <a:rPr lang="en-US" dirty="0" smtClean="0"/>
              <a:t>Modify </a:t>
            </a:r>
            <a:r>
              <a:rPr lang="en-US" b="1" dirty="0" smtClean="0"/>
              <a:t>forms.html</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class=“</a:t>
            </a:r>
            <a:r>
              <a:rPr lang="en-US" dirty="0" err="1" smtClean="0">
                <a:latin typeface="Courier New" pitchFamily="49" charset="0"/>
                <a:cs typeface="Courier New" pitchFamily="49" charset="0"/>
              </a:rPr>
              <a:t>blockLabel</a:t>
            </a:r>
            <a:r>
              <a:rPr lang="en-US" dirty="0" smtClean="0">
                <a:latin typeface="Courier New" pitchFamily="49" charset="0"/>
                <a:cs typeface="Courier New" pitchFamily="49" charset="0"/>
              </a:rPr>
              <a:t>” </a:t>
            </a:r>
            <a:r>
              <a:rPr lang="en-US" dirty="0" smtClean="0"/>
              <a:t>to the intended label elements</a:t>
            </a:r>
          </a:p>
          <a:p>
            <a:pPr marL="971550" lvl="1" indent="-514350">
              <a:spcBef>
                <a:spcPts val="3600"/>
              </a:spcBef>
              <a:buFont typeface="+mj-lt"/>
              <a:buAutoNum type="arabicPeriod"/>
            </a:pPr>
            <a:r>
              <a:rPr lang="en-US" dirty="0" smtClean="0">
                <a:solidFill>
                  <a:srgbClr val="000000"/>
                </a:solidFill>
              </a:rPr>
              <a:t>Check your work by reloading </a:t>
            </a:r>
            <a:r>
              <a:rPr lang="en-US" b="1" dirty="0" smtClean="0">
                <a:solidFill>
                  <a:srgbClr val="000000"/>
                </a:solidFill>
              </a:rPr>
              <a:t>forms.html</a:t>
            </a:r>
            <a:r>
              <a:rPr lang="en-US" dirty="0" smtClean="0">
                <a:solidFill>
                  <a:srgbClr val="000000"/>
                </a:solidFill>
              </a:rPr>
              <a:t> in your web browser</a:t>
            </a:r>
            <a:endParaRPr lang="en-US" b="1" dirty="0" smtClean="0">
              <a:solidFill>
                <a:srgbClr val="000000"/>
              </a:solidFill>
            </a:endParaRP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Note: Required Form Fields</a:t>
            </a:r>
            <a:endParaRPr lang="en-US" dirty="0"/>
          </a:p>
        </p:txBody>
      </p:sp>
      <p:sp>
        <p:nvSpPr>
          <p:cNvPr id="3" name="Content Placeholder 2"/>
          <p:cNvSpPr>
            <a:spLocks noGrp="1"/>
          </p:cNvSpPr>
          <p:nvPr>
            <p:ph idx="1"/>
          </p:nvPr>
        </p:nvSpPr>
        <p:spPr/>
        <p:txBody>
          <a:bodyPr/>
          <a:lstStyle/>
          <a:p>
            <a:pPr>
              <a:spcBef>
                <a:spcPts val="3600"/>
              </a:spcBef>
            </a:pPr>
            <a:r>
              <a:rPr lang="en-US" dirty="0" smtClean="0"/>
              <a:t>Server-Side programs usually requires that certain elements in a form be marked “required”</a:t>
            </a:r>
          </a:p>
          <a:p>
            <a:pPr>
              <a:spcBef>
                <a:spcPts val="3600"/>
              </a:spcBef>
            </a:pPr>
            <a:r>
              <a:rPr lang="en-US" dirty="0" smtClean="0"/>
              <a:t>This is important to process the forms properly</a:t>
            </a:r>
          </a:p>
          <a:p>
            <a:pPr>
              <a:spcBef>
                <a:spcPts val="3600"/>
              </a:spcBef>
            </a:pPr>
            <a:r>
              <a:rPr lang="en-US" dirty="0" smtClean="0"/>
              <a:t>Usually, “required fields” are marked with a red asterisk:</a:t>
            </a:r>
          </a:p>
          <a:p>
            <a:pPr>
              <a:spcBef>
                <a:spcPts val="3600"/>
              </a:spcBef>
              <a:buNone/>
            </a:pPr>
            <a:r>
              <a:rPr lang="en-US" dirty="0" smtClean="0"/>
              <a:t>			</a:t>
            </a:r>
            <a:r>
              <a:rPr lang="en-US" dirty="0" smtClean="0">
                <a:latin typeface="Courier New" pitchFamily="49" charset="0"/>
                <a:cs typeface="Courier New" pitchFamily="49" charset="0"/>
              </a:rPr>
              <a:t>First Name</a:t>
            </a:r>
            <a:r>
              <a:rPr lang="en-US" b="1" dirty="0" smtClean="0">
                <a:solidFill>
                  <a:srgbClr val="FF0000"/>
                </a:solidFill>
                <a:latin typeface="Courier New" pitchFamily="49" charset="0"/>
                <a:cs typeface="Courier New" pitchFamily="49" charset="0"/>
              </a:rPr>
              <a:t>*</a:t>
            </a:r>
            <a:endParaRPr lang="en-US" b="1" dirty="0"/>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Mark the First Name and Last Name fields in our donation form as required:</a:t>
            </a:r>
          </a:p>
          <a:p>
            <a:pPr marL="971550" lvl="1" indent="-514350">
              <a:spcBef>
                <a:spcPts val="3600"/>
              </a:spcBef>
              <a:buFont typeface="+mj-lt"/>
              <a:buAutoNum type="arabicPeriod"/>
            </a:pPr>
            <a:r>
              <a:rPr lang="en-US" dirty="0" smtClean="0"/>
              <a:t>Modify </a:t>
            </a:r>
            <a:r>
              <a:rPr lang="en-US" b="1" dirty="0" smtClean="0"/>
              <a:t>forms.css</a:t>
            </a:r>
          </a:p>
          <a:p>
            <a:pPr marL="1371600" lvl="2" indent="-457200">
              <a:buFont typeface="Wingdings" pitchFamily="2" charset="2"/>
              <a:buChar char="§"/>
            </a:pPr>
            <a:r>
              <a:rPr lang="en-US" dirty="0" smtClean="0"/>
              <a:t>Add the rule:  </a:t>
            </a:r>
          </a:p>
          <a:p>
            <a:pPr marL="1371600" lvl="2" indent="-45720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donationForm</a:t>
            </a:r>
            <a:r>
              <a:rPr lang="en-US" dirty="0" smtClean="0">
                <a:latin typeface="Courier New" pitchFamily="49" charset="0"/>
                <a:cs typeface="Courier New" pitchFamily="49" charset="0"/>
              </a:rPr>
              <a:t> span {color: red} </a:t>
            </a:r>
            <a:endParaRPr lang="en-US" dirty="0" smtClean="0"/>
          </a:p>
          <a:p>
            <a:pPr marL="971550" lvl="1" indent="-514350">
              <a:spcBef>
                <a:spcPts val="3600"/>
              </a:spcBef>
              <a:buFont typeface="+mj-lt"/>
              <a:buAutoNum type="arabicPeriod"/>
            </a:pPr>
            <a:r>
              <a:rPr lang="en-US" dirty="0" smtClean="0"/>
              <a:t>Modify </a:t>
            </a:r>
            <a:r>
              <a:rPr lang="en-US" b="1" dirty="0" smtClean="0"/>
              <a:t>forms.html</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&lt;span&gt;*&lt;/span&gt; </a:t>
            </a:r>
            <a:r>
              <a:rPr lang="en-US" dirty="0" smtClean="0"/>
              <a:t>to the intended fields</a:t>
            </a:r>
          </a:p>
          <a:p>
            <a:pPr marL="971550" lvl="1" indent="-514350">
              <a:spcBef>
                <a:spcPts val="3600"/>
              </a:spcBef>
              <a:buFont typeface="+mj-lt"/>
              <a:buAutoNum type="arabicPeriod"/>
            </a:pPr>
            <a:r>
              <a:rPr lang="en-US" dirty="0" smtClean="0">
                <a:solidFill>
                  <a:srgbClr val="000000"/>
                </a:solidFill>
              </a:rPr>
              <a:t>Reload </a:t>
            </a:r>
            <a:r>
              <a:rPr lang="en-US" b="1" dirty="0" smtClean="0">
                <a:solidFill>
                  <a:srgbClr val="000000"/>
                </a:solidFill>
              </a:rPr>
              <a:t>forms.html</a:t>
            </a:r>
            <a:r>
              <a:rPr lang="en-US" dirty="0" smtClean="0">
                <a:solidFill>
                  <a:srgbClr val="000000"/>
                </a:solidFill>
              </a:rPr>
              <a:t> in your web browser</a:t>
            </a:r>
            <a:endParaRPr lang="en-US" b="1" dirty="0" smtClean="0">
              <a:solidFill>
                <a:srgbClr val="000000"/>
              </a:solidFill>
            </a:endParaRP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pPr eaLnBrk="1" hangingPunct="1"/>
            <a:r>
              <a:rPr lang="en-US" smtClean="0"/>
              <a:t>Setting the Width of an Input Box</a:t>
            </a:r>
          </a:p>
        </p:txBody>
      </p:sp>
      <p:sp>
        <p:nvSpPr>
          <p:cNvPr id="45058" name="Rectangle 3"/>
          <p:cNvSpPr>
            <a:spLocks noGrp="1" noChangeArrowheads="1"/>
          </p:cNvSpPr>
          <p:nvPr>
            <p:ph idx="4294967295"/>
          </p:nvPr>
        </p:nvSpPr>
        <p:spPr/>
        <p:txBody>
          <a:bodyPr/>
          <a:lstStyle/>
          <a:p>
            <a:pPr eaLnBrk="1" hangingPunct="1"/>
            <a:r>
              <a:rPr lang="en-US" dirty="0" smtClean="0"/>
              <a:t>To change the width of an input box:</a:t>
            </a:r>
          </a:p>
          <a:p>
            <a:pPr lvl="1" eaLnBrk="1" hangingPunct="1"/>
            <a:r>
              <a:rPr lang="en-US" dirty="0" smtClean="0"/>
              <a:t>Use the </a:t>
            </a:r>
            <a:r>
              <a:rPr lang="en-US" b="1" dirty="0" smtClean="0">
                <a:latin typeface="Courier New" pitchFamily="49" charset="0"/>
                <a:cs typeface="Courier New" pitchFamily="49" charset="0"/>
              </a:rPr>
              <a:t>width</a:t>
            </a:r>
            <a:r>
              <a:rPr lang="en-US" dirty="0" smtClean="0"/>
              <a:t> style, which is displayed as follows:</a:t>
            </a:r>
          </a:p>
          <a:p>
            <a:pPr lvl="1" eaLnBrk="1" hangingPunct="1">
              <a:spcBef>
                <a:spcPts val="1200"/>
              </a:spcBef>
              <a:spcAft>
                <a:spcPts val="1200"/>
              </a:spcAft>
              <a:buNone/>
            </a:pPr>
            <a:r>
              <a:rPr lang="en-US" dirty="0" smtClean="0"/>
              <a:t>	</a:t>
            </a:r>
            <a:r>
              <a:rPr lang="en-US" b="1" i="1" dirty="0" smtClean="0">
                <a:latin typeface="Courier New" pitchFamily="49" charset="0"/>
                <a:cs typeface="Courier New" pitchFamily="49" charset="0"/>
              </a:rPr>
              <a:t>#id		</a:t>
            </a:r>
            <a:r>
              <a:rPr lang="en-US" b="1" dirty="0" smtClean="0">
                <a:latin typeface="Courier New" pitchFamily="49" charset="0"/>
                <a:cs typeface="Courier New" pitchFamily="49" charset="0"/>
              </a:rPr>
              <a:t>{width: </a:t>
            </a:r>
            <a:r>
              <a:rPr lang="en-US" b="1" i="1" dirty="0" smtClean="0">
                <a:latin typeface="Courier New" pitchFamily="49" charset="0"/>
                <a:cs typeface="Courier New" pitchFamily="49" charset="0"/>
              </a:rPr>
              <a:t>value</a:t>
            </a:r>
            <a:r>
              <a:rPr lang="en-US" b="1" dirty="0" smtClean="0">
                <a:latin typeface="Courier New" pitchFamily="49" charset="0"/>
                <a:cs typeface="Courier New" pitchFamily="49" charset="0"/>
              </a:rPr>
              <a:t>}</a:t>
            </a:r>
          </a:p>
          <a:p>
            <a:pPr lvl="1" eaLnBrk="1" hangingPunct="1">
              <a:buNone/>
            </a:pPr>
            <a:r>
              <a:rPr lang="en-US" dirty="0" smtClean="0"/>
              <a:t>	Where </a:t>
            </a:r>
            <a:r>
              <a:rPr lang="en-US" b="1" i="1" dirty="0" smtClean="0">
                <a:latin typeface="Courier New" pitchFamily="49" charset="0"/>
                <a:cs typeface="Courier New" pitchFamily="49" charset="0"/>
              </a:rPr>
              <a:t>id</a:t>
            </a:r>
            <a:r>
              <a:rPr lang="en-US" dirty="0" smtClean="0"/>
              <a:t> is the id of the control and </a:t>
            </a:r>
            <a:r>
              <a:rPr lang="en-US" b="1" i="1" dirty="0" smtClean="0">
                <a:latin typeface="Courier New" pitchFamily="49" charset="0"/>
                <a:cs typeface="Courier New" pitchFamily="49" charset="0"/>
              </a:rPr>
              <a:t>value</a:t>
            </a:r>
            <a:r>
              <a:rPr lang="en-US" dirty="0" smtClean="0"/>
              <a:t> is the width you want to apply to the input box</a:t>
            </a:r>
          </a:p>
          <a:p>
            <a:pPr lvl="1" eaLnBrk="1" hangingPunct="1">
              <a:spcBef>
                <a:spcPts val="2400"/>
              </a:spcBef>
            </a:pPr>
            <a:r>
              <a:rPr lang="en-US" dirty="0" smtClean="0"/>
              <a:t>Use the </a:t>
            </a:r>
            <a:r>
              <a:rPr lang="en-US" b="1" dirty="0" smtClean="0">
                <a:latin typeface="Courier New" pitchFamily="49" charset="0"/>
                <a:cs typeface="Courier New" pitchFamily="49" charset="0"/>
              </a:rPr>
              <a:t>size</a:t>
            </a:r>
            <a:r>
              <a:rPr lang="en-US" dirty="0" smtClean="0"/>
              <a:t> attribute of the </a:t>
            </a:r>
            <a:r>
              <a:rPr lang="en-US" b="1" dirty="0" smtClean="0">
                <a:latin typeface="Courier New" pitchFamily="49" charset="0"/>
                <a:cs typeface="Courier New" pitchFamily="49" charset="0"/>
              </a:rPr>
              <a:t>input</a:t>
            </a:r>
            <a:r>
              <a:rPr lang="en-US" dirty="0" smtClean="0"/>
              <a:t> element</a:t>
            </a:r>
          </a:p>
          <a:p>
            <a:pPr lvl="1" eaLnBrk="1" hangingPunct="1">
              <a:spcBef>
                <a:spcPts val="2400"/>
              </a:spcBef>
              <a:buNone/>
            </a:pPr>
            <a:r>
              <a:rPr lang="en-US" dirty="0" smtClean="0"/>
              <a:t>	</a:t>
            </a:r>
            <a:r>
              <a:rPr lang="en-US" sz="1700" b="1" dirty="0" smtClean="0">
                <a:solidFill>
                  <a:srgbClr val="FF0000"/>
                </a:solidFill>
                <a:latin typeface="Courier New" pitchFamily="49" charset="0"/>
                <a:ea typeface="+mn-ea"/>
              </a:rPr>
              <a:t> &lt;</a:t>
            </a:r>
            <a:r>
              <a:rPr lang="en-US" sz="1900" b="1" dirty="0" smtClean="0">
                <a:solidFill>
                  <a:srgbClr val="FF0000"/>
                </a:solidFill>
                <a:latin typeface="Courier New" pitchFamily="49" charset="0"/>
                <a:ea typeface="+mn-ea"/>
              </a:rPr>
              <a:t>input</a:t>
            </a:r>
            <a:r>
              <a:rPr lang="en-US" sz="1900" b="1" dirty="0" smtClean="0">
                <a:solidFill>
                  <a:srgbClr val="000000"/>
                </a:solidFill>
                <a:latin typeface="Courier New" pitchFamily="49" charset="0"/>
                <a:ea typeface="+mn-ea"/>
              </a:rPr>
              <a:t> </a:t>
            </a:r>
            <a:r>
              <a:rPr lang="en-US" sz="1900" b="1" dirty="0" smtClean="0">
                <a:solidFill>
                  <a:srgbClr val="1F497D"/>
                </a:solidFill>
                <a:latin typeface="Courier New" pitchFamily="49" charset="0"/>
                <a:ea typeface="+mn-ea"/>
              </a:rPr>
              <a:t>type=“</a:t>
            </a:r>
            <a:r>
              <a:rPr lang="en-US" sz="1900" b="1" i="1" dirty="0" smtClean="0">
                <a:solidFill>
                  <a:srgbClr val="1F497D"/>
                </a:solidFill>
                <a:latin typeface="Courier New" pitchFamily="49" charset="0"/>
                <a:ea typeface="+mn-ea"/>
              </a:rPr>
              <a:t>text</a:t>
            </a:r>
            <a:r>
              <a:rPr lang="en-US" sz="1900" b="1" dirty="0" smtClean="0">
                <a:solidFill>
                  <a:srgbClr val="1F497D"/>
                </a:solidFill>
                <a:latin typeface="Courier New" pitchFamily="49" charset="0"/>
                <a:ea typeface="+mn-ea"/>
              </a:rPr>
              <a:t>” name=“</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id=“</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a:t>
            </a:r>
            <a:r>
              <a:rPr lang="en-US" sz="1900" b="1" dirty="0" smtClean="0">
                <a:solidFill>
                  <a:srgbClr val="7030A0"/>
                </a:solidFill>
                <a:latin typeface="Courier New" pitchFamily="49" charset="0"/>
                <a:ea typeface="+mn-ea"/>
              </a:rPr>
              <a:t>size=“</a:t>
            </a:r>
            <a:r>
              <a:rPr lang="en-US" sz="1900" b="1" i="1" dirty="0" smtClean="0">
                <a:solidFill>
                  <a:srgbClr val="7030A0"/>
                </a:solidFill>
                <a:latin typeface="Courier New" pitchFamily="49" charset="0"/>
                <a:ea typeface="+mn-ea"/>
              </a:rPr>
              <a:t>number</a:t>
            </a:r>
            <a:r>
              <a:rPr lang="en-US" sz="1900" b="1" dirty="0" smtClean="0">
                <a:solidFill>
                  <a:srgbClr val="7030A0"/>
                </a:solidFill>
                <a:latin typeface="Courier New" pitchFamily="49" charset="0"/>
                <a:ea typeface="+mn-ea"/>
              </a:rPr>
              <a:t>” </a:t>
            </a:r>
            <a:r>
              <a:rPr lang="en-US" sz="1900" b="1" dirty="0" smtClean="0">
                <a:solidFill>
                  <a:srgbClr val="FF0000"/>
                </a:solidFill>
                <a:latin typeface="Courier New" pitchFamily="49" charset="0"/>
                <a:ea typeface="+mn-ea"/>
              </a:rPr>
              <a:t>/&gt;</a:t>
            </a:r>
            <a:endParaRPr lang="en-US" dirty="0" smtClean="0"/>
          </a:p>
          <a:p>
            <a:pPr lvl="1" eaLnBrk="1" hangingPunct="1">
              <a:spcBef>
                <a:spcPts val="2400"/>
              </a:spcBef>
              <a:buNone/>
            </a:pPr>
            <a:r>
              <a:rPr lang="en-US" dirty="0" smtClean="0"/>
              <a:t>	</a:t>
            </a:r>
          </a:p>
          <a:p>
            <a:pPr lvl="1" eaLnBrk="1" hangingPunct="1">
              <a:buNone/>
            </a:pPr>
            <a:r>
              <a:rPr lang="en-US" dirty="0" smtClean="0"/>
              <a:t>	</a:t>
            </a:r>
          </a:p>
          <a:p>
            <a:pPr lvl="1" eaLnBrk="1" hangingPunct="1">
              <a:buNone/>
            </a:pPr>
            <a:endParaRPr lang="en-US" dirty="0" smtClean="0"/>
          </a:p>
          <a:p>
            <a:pPr lvl="1" eaLnBrk="1" hangingPunct="1">
              <a:buFont typeface="Arial" charset="0"/>
              <a:buNone/>
            </a:pPr>
            <a:endParaRPr lang="en-US" dirty="0" smtClean="0"/>
          </a:p>
          <a:p>
            <a:pPr lvl="1" eaLnBrk="1" hangingPunct="1">
              <a:buFont typeface="Arial" charset="0"/>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0B74678-96B2-4905-AFBA-DE7F47E9131C}"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en-US" smtClean="0"/>
              <a:t>Introducing Web Forms</a:t>
            </a:r>
          </a:p>
        </p:txBody>
      </p:sp>
      <p:sp>
        <p:nvSpPr>
          <p:cNvPr id="29698" name="Rectangle 3"/>
          <p:cNvSpPr>
            <a:spLocks noGrp="1" noChangeArrowheads="1"/>
          </p:cNvSpPr>
          <p:nvPr>
            <p:ph idx="4294967295"/>
          </p:nvPr>
        </p:nvSpPr>
        <p:spPr/>
        <p:txBody>
          <a:bodyPr>
            <a:normAutofit lnSpcReduction="10000"/>
          </a:bodyPr>
          <a:lstStyle/>
          <a:p>
            <a:pPr eaLnBrk="1" hangingPunct="1"/>
            <a:r>
              <a:rPr lang="en-US" dirty="0" smtClean="0"/>
              <a:t>Web forms collect information from Web site visitors.  </a:t>
            </a:r>
          </a:p>
          <a:p>
            <a:pPr eaLnBrk="1" hangingPunct="1">
              <a:spcBef>
                <a:spcPts val="3000"/>
              </a:spcBef>
            </a:pPr>
            <a:r>
              <a:rPr lang="en-US" dirty="0" smtClean="0"/>
              <a:t>Web forms include different control elements:</a:t>
            </a:r>
          </a:p>
          <a:p>
            <a:pPr lvl="1" eaLnBrk="1" hangingPunct="1"/>
            <a:r>
              <a:rPr lang="en-US" dirty="0" smtClean="0"/>
              <a:t>Input boxes</a:t>
            </a:r>
          </a:p>
          <a:p>
            <a:pPr lvl="1" eaLnBrk="1" hangingPunct="1"/>
            <a:r>
              <a:rPr lang="en-US" dirty="0" smtClean="0"/>
              <a:t>Option buttons or radio buttons</a:t>
            </a:r>
          </a:p>
          <a:p>
            <a:pPr lvl="1" eaLnBrk="1" hangingPunct="1"/>
            <a:r>
              <a:rPr lang="en-US" dirty="0" smtClean="0"/>
              <a:t>Selection lists</a:t>
            </a:r>
          </a:p>
          <a:p>
            <a:pPr lvl="1" eaLnBrk="1" hangingPunct="1"/>
            <a:r>
              <a:rPr lang="en-US" dirty="0" smtClean="0"/>
              <a:t>Drop-down lists boxes</a:t>
            </a:r>
          </a:p>
          <a:p>
            <a:pPr lvl="1" eaLnBrk="1" hangingPunct="1"/>
            <a:r>
              <a:rPr lang="en-US" dirty="0" smtClean="0"/>
              <a:t>Check boxes</a:t>
            </a:r>
          </a:p>
          <a:p>
            <a:pPr lvl="1" eaLnBrk="1" hangingPunct="1"/>
            <a:r>
              <a:rPr lang="en-US" dirty="0" smtClean="0"/>
              <a:t>Text areas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7E16E4E-14DC-4766-B5D2-7D53903436FE}"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Set the width of the fields: First Name, Last Name, and Street Address to 25 </a:t>
            </a:r>
            <a:r>
              <a:rPr lang="en-US" dirty="0" err="1" smtClean="0"/>
              <a:t>em</a:t>
            </a:r>
            <a:r>
              <a:rPr lang="en-US" dirty="0" smtClean="0"/>
              <a:t>; Phone and City to 10 </a:t>
            </a:r>
            <a:r>
              <a:rPr lang="en-US" dirty="0" err="1" smtClean="0"/>
              <a:t>em</a:t>
            </a:r>
            <a:r>
              <a:rPr lang="en-US" dirty="0" smtClean="0"/>
              <a:t>; State to 3em; and Zip to 7em.</a:t>
            </a:r>
          </a:p>
          <a:p>
            <a:pPr marL="971550" lvl="1" indent="-514350">
              <a:spcBef>
                <a:spcPts val="3600"/>
              </a:spcBef>
              <a:buFont typeface="+mj-lt"/>
              <a:buAutoNum type="arabicPeriod"/>
            </a:pPr>
            <a:r>
              <a:rPr lang="en-US" dirty="0" smtClean="0"/>
              <a:t>Modify </a:t>
            </a:r>
            <a:r>
              <a:rPr lang="en-US" b="1" dirty="0" smtClean="0"/>
              <a:t>forms.css</a:t>
            </a:r>
          </a:p>
          <a:p>
            <a:pPr marL="1371600" lvl="2" indent="-457200">
              <a:buFont typeface="Wingdings" pitchFamily="2" charset="2"/>
              <a:buChar char="§"/>
            </a:pPr>
            <a:r>
              <a:rPr lang="en-US" dirty="0" smtClean="0"/>
              <a:t>Add the rule:  </a:t>
            </a:r>
          </a:p>
          <a:p>
            <a:pPr marL="1371600" lvl="2" indent="-45720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donationForm</a:t>
            </a:r>
            <a:r>
              <a:rPr lang="en-US" dirty="0" smtClean="0">
                <a:latin typeface="Courier New" pitchFamily="49" charset="0"/>
                <a:cs typeface="Courier New" pitchFamily="49" charset="0"/>
              </a:rPr>
              <a:t> span 	{color: red}</a:t>
            </a:r>
          </a:p>
          <a:p>
            <a:pPr marL="1371600" lvl="2" indent="-45720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fName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lName</a:t>
            </a:r>
            <a:r>
              <a:rPr lang="en-US" dirty="0" smtClean="0">
                <a:latin typeface="Courier New" pitchFamily="49" charset="0"/>
                <a:cs typeface="Courier New" pitchFamily="49" charset="0"/>
              </a:rPr>
              <a:t>, #street 	{width: 25em}</a:t>
            </a:r>
          </a:p>
          <a:p>
            <a:pPr marL="1371600" lvl="2" indent="-457200">
              <a:buNone/>
            </a:pPr>
            <a:r>
              <a:rPr lang="en-US" dirty="0" smtClean="0">
                <a:latin typeface="Courier New" pitchFamily="49" charset="0"/>
                <a:cs typeface="Courier New" pitchFamily="49" charset="0"/>
              </a:rPr>
              <a:t>	#phone, #city 		{width: 10em}</a:t>
            </a:r>
          </a:p>
          <a:p>
            <a:pPr marL="1371600" lvl="2" indent="-457200">
              <a:buNone/>
            </a:pPr>
            <a:r>
              <a:rPr lang="en-US" dirty="0" smtClean="0">
                <a:latin typeface="Courier New" pitchFamily="49" charset="0"/>
                <a:cs typeface="Courier New" pitchFamily="49" charset="0"/>
              </a:rPr>
              <a:t>	#state			{width: 3em}</a:t>
            </a:r>
          </a:p>
          <a:p>
            <a:pPr marL="1371600" lvl="2" indent="-457200">
              <a:buNone/>
            </a:pPr>
            <a:r>
              <a:rPr lang="en-US" dirty="0" smtClean="0">
                <a:latin typeface="Courier New" pitchFamily="49" charset="0"/>
                <a:cs typeface="Courier New" pitchFamily="49" charset="0"/>
              </a:rPr>
              <a:t>	#zip			{width: 7em} </a:t>
            </a:r>
            <a:endParaRPr lang="en-US" dirty="0" smtClean="0"/>
          </a:p>
          <a:p>
            <a:pPr marL="971550" lvl="1" indent="-514350">
              <a:spcBef>
                <a:spcPts val="3600"/>
              </a:spcBef>
              <a:buFont typeface="+mj-lt"/>
              <a:buAutoNum type="arabicPeriod"/>
            </a:pPr>
            <a:r>
              <a:rPr lang="en-US" dirty="0" smtClean="0"/>
              <a:t>Modify </a:t>
            </a:r>
            <a:r>
              <a:rPr lang="en-US" b="1" dirty="0" smtClean="0"/>
              <a:t>forms.html</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proper ids </a:t>
            </a:r>
            <a:r>
              <a:rPr lang="en-US" dirty="0" smtClean="0"/>
              <a:t>to the intended fields</a:t>
            </a:r>
          </a:p>
          <a:p>
            <a:pPr marL="971550" lvl="1" indent="-514350">
              <a:spcBef>
                <a:spcPts val="3600"/>
              </a:spcBef>
              <a:buFont typeface="+mj-lt"/>
              <a:buAutoNum type="arabicPeriod"/>
            </a:pPr>
            <a:r>
              <a:rPr lang="en-US" dirty="0" smtClean="0">
                <a:solidFill>
                  <a:srgbClr val="000000"/>
                </a:solidFill>
              </a:rPr>
              <a:t>Reload </a:t>
            </a:r>
            <a:r>
              <a:rPr lang="en-US" b="1" dirty="0" smtClean="0">
                <a:solidFill>
                  <a:srgbClr val="000000"/>
                </a:solidFill>
              </a:rPr>
              <a:t>forms.html</a:t>
            </a:r>
            <a:r>
              <a:rPr lang="en-US" dirty="0" smtClean="0">
                <a:solidFill>
                  <a:srgbClr val="000000"/>
                </a:solidFill>
              </a:rPr>
              <a:t> in your web browser</a:t>
            </a:r>
            <a:endParaRPr lang="en-US" b="1" dirty="0" smtClean="0">
              <a:solidFill>
                <a:srgbClr val="000000"/>
              </a:solidFill>
            </a:endParaRP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normAutofit fontScale="90000"/>
          </a:bodyPr>
          <a:lstStyle/>
          <a:p>
            <a:pPr eaLnBrk="1" hangingPunct="1"/>
            <a:r>
              <a:rPr lang="en-US" dirty="0" smtClean="0"/>
              <a:t>Setting the Maximum Length of an Input Box</a:t>
            </a:r>
          </a:p>
        </p:txBody>
      </p:sp>
      <p:sp>
        <p:nvSpPr>
          <p:cNvPr id="45058" name="Rectangle 3"/>
          <p:cNvSpPr>
            <a:spLocks noGrp="1" noChangeArrowheads="1"/>
          </p:cNvSpPr>
          <p:nvPr>
            <p:ph idx="4294967295"/>
          </p:nvPr>
        </p:nvSpPr>
        <p:spPr/>
        <p:txBody>
          <a:bodyPr/>
          <a:lstStyle/>
          <a:p>
            <a:pPr eaLnBrk="1" hangingPunct="1"/>
            <a:r>
              <a:rPr lang="en-US" dirty="0" smtClean="0"/>
              <a:t>Maximum length refers to the largest number of characters a user can enter in an input box</a:t>
            </a:r>
          </a:p>
          <a:p>
            <a:pPr eaLnBrk="1" hangingPunct="1"/>
            <a:r>
              <a:rPr lang="en-US" dirty="0" smtClean="0"/>
              <a:t>To set the maximum length of an input box:</a:t>
            </a:r>
          </a:p>
          <a:p>
            <a:pPr lvl="1" eaLnBrk="1" hangingPunct="1">
              <a:spcBef>
                <a:spcPts val="2400"/>
              </a:spcBef>
            </a:pPr>
            <a:r>
              <a:rPr lang="en-US" dirty="0" smtClean="0"/>
              <a:t>Use the </a:t>
            </a:r>
            <a:r>
              <a:rPr lang="en-US" b="1" dirty="0" err="1" smtClean="0">
                <a:latin typeface="Courier New" pitchFamily="49" charset="0"/>
                <a:cs typeface="Courier New" pitchFamily="49" charset="0"/>
              </a:rPr>
              <a:t>maxlength</a:t>
            </a:r>
            <a:r>
              <a:rPr lang="en-US" dirty="0" smtClean="0"/>
              <a:t> attribute of the </a:t>
            </a:r>
            <a:r>
              <a:rPr lang="en-US" b="1" dirty="0" smtClean="0">
                <a:latin typeface="Courier New" pitchFamily="49" charset="0"/>
                <a:cs typeface="Courier New" pitchFamily="49" charset="0"/>
              </a:rPr>
              <a:t>input</a:t>
            </a:r>
            <a:r>
              <a:rPr lang="en-US" dirty="0" smtClean="0"/>
              <a:t> element</a:t>
            </a:r>
          </a:p>
          <a:p>
            <a:pPr lvl="1" eaLnBrk="1" hangingPunct="1">
              <a:spcBef>
                <a:spcPts val="2400"/>
              </a:spcBef>
              <a:buNone/>
            </a:pPr>
            <a:r>
              <a:rPr lang="en-US" dirty="0" smtClean="0"/>
              <a:t>	</a:t>
            </a:r>
            <a:r>
              <a:rPr lang="en-US" sz="1700" b="1" dirty="0" smtClean="0">
                <a:solidFill>
                  <a:srgbClr val="FF0000"/>
                </a:solidFill>
                <a:latin typeface="Courier New" pitchFamily="49" charset="0"/>
                <a:ea typeface="+mn-ea"/>
              </a:rPr>
              <a:t> &lt;</a:t>
            </a:r>
            <a:r>
              <a:rPr lang="en-US" sz="1900" b="1" dirty="0" smtClean="0">
                <a:solidFill>
                  <a:srgbClr val="FF0000"/>
                </a:solidFill>
                <a:latin typeface="Courier New" pitchFamily="49" charset="0"/>
                <a:ea typeface="+mn-ea"/>
              </a:rPr>
              <a:t>input</a:t>
            </a:r>
            <a:r>
              <a:rPr lang="en-US" sz="1900" b="1" dirty="0" smtClean="0">
                <a:solidFill>
                  <a:srgbClr val="000000"/>
                </a:solidFill>
                <a:latin typeface="Courier New" pitchFamily="49" charset="0"/>
                <a:ea typeface="+mn-ea"/>
              </a:rPr>
              <a:t> </a:t>
            </a:r>
            <a:r>
              <a:rPr lang="en-US" sz="1900" b="1" dirty="0" smtClean="0">
                <a:solidFill>
                  <a:srgbClr val="1F497D"/>
                </a:solidFill>
                <a:latin typeface="Courier New" pitchFamily="49" charset="0"/>
                <a:ea typeface="+mn-ea"/>
              </a:rPr>
              <a:t>type=“</a:t>
            </a:r>
            <a:r>
              <a:rPr lang="en-US" sz="1900" b="1" i="1" dirty="0" smtClean="0">
                <a:solidFill>
                  <a:srgbClr val="1F497D"/>
                </a:solidFill>
                <a:latin typeface="Courier New" pitchFamily="49" charset="0"/>
                <a:ea typeface="+mn-ea"/>
              </a:rPr>
              <a:t>text</a:t>
            </a:r>
            <a:r>
              <a:rPr lang="en-US" sz="1900" b="1" dirty="0" smtClean="0">
                <a:solidFill>
                  <a:srgbClr val="1F497D"/>
                </a:solidFill>
                <a:latin typeface="Courier New" pitchFamily="49" charset="0"/>
                <a:ea typeface="+mn-ea"/>
              </a:rPr>
              <a:t>” name=“</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id=“</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a:t>
            </a:r>
            <a:r>
              <a:rPr lang="en-US" sz="1900" b="1" dirty="0" smtClean="0">
                <a:solidFill>
                  <a:schemeClr val="tx2"/>
                </a:solidFill>
                <a:latin typeface="Courier New" pitchFamily="49" charset="0"/>
                <a:ea typeface="+mn-ea"/>
              </a:rPr>
              <a:t>size=“</a:t>
            </a:r>
            <a:r>
              <a:rPr lang="en-US" sz="1900" b="1" i="1" dirty="0" smtClean="0">
                <a:solidFill>
                  <a:schemeClr val="tx2"/>
                </a:solidFill>
                <a:latin typeface="Courier New" pitchFamily="49" charset="0"/>
                <a:ea typeface="+mn-ea"/>
              </a:rPr>
              <a:t>number</a:t>
            </a:r>
            <a:r>
              <a:rPr lang="en-US" sz="1900" b="1" dirty="0" smtClean="0">
                <a:solidFill>
                  <a:schemeClr val="tx2"/>
                </a:solidFill>
                <a:latin typeface="Courier New" pitchFamily="49" charset="0"/>
                <a:ea typeface="+mn-ea"/>
              </a:rPr>
              <a:t>” </a:t>
            </a:r>
            <a:r>
              <a:rPr lang="en-US" sz="1900" b="1" dirty="0" err="1" smtClean="0">
                <a:solidFill>
                  <a:srgbClr val="7030A0"/>
                </a:solidFill>
                <a:latin typeface="Courier New" pitchFamily="49" charset="0"/>
                <a:ea typeface="+mn-ea"/>
              </a:rPr>
              <a:t>maxlength</a:t>
            </a:r>
            <a:r>
              <a:rPr lang="en-US" sz="1900" b="1" dirty="0" smtClean="0">
                <a:solidFill>
                  <a:srgbClr val="7030A0"/>
                </a:solidFill>
                <a:latin typeface="Courier New" pitchFamily="49" charset="0"/>
                <a:ea typeface="+mn-ea"/>
              </a:rPr>
              <a:t>=“</a:t>
            </a:r>
            <a:r>
              <a:rPr lang="en-US" sz="1900" b="1" i="1" dirty="0" smtClean="0">
                <a:solidFill>
                  <a:srgbClr val="7030A0"/>
                </a:solidFill>
                <a:latin typeface="Courier New" pitchFamily="49" charset="0"/>
                <a:ea typeface="+mn-ea"/>
              </a:rPr>
              <a:t>number</a:t>
            </a:r>
            <a:r>
              <a:rPr lang="en-US" sz="1900" b="1" dirty="0" smtClean="0">
                <a:solidFill>
                  <a:srgbClr val="7030A0"/>
                </a:solidFill>
                <a:latin typeface="Courier New" pitchFamily="49" charset="0"/>
                <a:ea typeface="+mn-ea"/>
              </a:rPr>
              <a:t>” </a:t>
            </a:r>
            <a:r>
              <a:rPr lang="en-US" sz="1900" b="1" dirty="0" smtClean="0">
                <a:solidFill>
                  <a:srgbClr val="FF0000"/>
                </a:solidFill>
                <a:latin typeface="Courier New" pitchFamily="49" charset="0"/>
                <a:ea typeface="+mn-ea"/>
              </a:rPr>
              <a:t>/&gt;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0B74678-96B2-4905-AFBA-DE7F47E9131C}"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	Set the maximum length of the State field to 2 characters and the maximum length of the Zip field to 10 characters.</a:t>
            </a:r>
          </a:p>
          <a:p>
            <a:pPr marL="971550" lvl="1" indent="-514350">
              <a:spcBef>
                <a:spcPts val="3600"/>
              </a:spcBef>
              <a:buFont typeface="+mj-lt"/>
              <a:buAutoNum type="arabicPeriod"/>
            </a:pPr>
            <a:r>
              <a:rPr lang="en-US" dirty="0" smtClean="0"/>
              <a:t>Modify </a:t>
            </a:r>
            <a:r>
              <a:rPr lang="en-US" b="1" dirty="0" smtClean="0"/>
              <a:t>forms.html</a:t>
            </a:r>
          </a:p>
          <a:p>
            <a:pPr marL="1371600" lvl="2" indent="-514350">
              <a:buFont typeface="Wingdings" pitchFamily="2" charset="2"/>
              <a:buChar char="§"/>
            </a:pPr>
            <a:r>
              <a:rPr lang="en-US" dirty="0" smtClean="0"/>
              <a:t>Add  </a:t>
            </a:r>
            <a:r>
              <a:rPr lang="en-US" dirty="0" err="1" smtClean="0">
                <a:latin typeface="Courier New" pitchFamily="49" charset="0"/>
                <a:cs typeface="Courier New" pitchFamily="49" charset="0"/>
              </a:rPr>
              <a:t>maxlength</a:t>
            </a:r>
            <a:r>
              <a:rPr lang="en-US" dirty="0" smtClean="0">
                <a:latin typeface="Courier New" pitchFamily="49" charset="0"/>
                <a:cs typeface="Courier New" pitchFamily="49" charset="0"/>
              </a:rPr>
              <a:t>=“2” </a:t>
            </a:r>
            <a:r>
              <a:rPr lang="en-US" dirty="0" smtClean="0"/>
              <a:t>to the State field</a:t>
            </a:r>
          </a:p>
          <a:p>
            <a:pPr marL="1371600" lvl="2" indent="-514350">
              <a:buFont typeface="Wingdings" pitchFamily="2" charset="2"/>
              <a:buChar char="§"/>
            </a:pPr>
            <a:r>
              <a:rPr lang="en-US" dirty="0" smtClean="0"/>
              <a:t>Add  </a:t>
            </a:r>
            <a:r>
              <a:rPr lang="en-US" dirty="0" err="1" smtClean="0">
                <a:latin typeface="Courier New" pitchFamily="49" charset="0"/>
                <a:cs typeface="Courier New" pitchFamily="49" charset="0"/>
              </a:rPr>
              <a:t>maxlength</a:t>
            </a:r>
            <a:r>
              <a:rPr lang="en-US" dirty="0" smtClean="0">
                <a:latin typeface="Courier New" pitchFamily="49" charset="0"/>
                <a:cs typeface="Courier New" pitchFamily="49" charset="0"/>
              </a:rPr>
              <a:t>=“10” </a:t>
            </a:r>
            <a:r>
              <a:rPr lang="en-US" dirty="0" smtClean="0"/>
              <a:t>to the Zip field</a:t>
            </a:r>
          </a:p>
          <a:p>
            <a:pPr marL="971550" lvl="1" indent="-514350">
              <a:spcBef>
                <a:spcPts val="3600"/>
              </a:spcBef>
              <a:buFont typeface="+mj-lt"/>
              <a:buAutoNum type="arabicPeriod"/>
            </a:pPr>
            <a:r>
              <a:rPr lang="en-US" dirty="0" smtClean="0">
                <a:solidFill>
                  <a:srgbClr val="000000"/>
                </a:solidFill>
              </a:rPr>
              <a:t>Reload </a:t>
            </a:r>
            <a:r>
              <a:rPr lang="en-US" b="1" dirty="0" smtClean="0">
                <a:solidFill>
                  <a:srgbClr val="000000"/>
                </a:solidFill>
              </a:rPr>
              <a:t>forms.html</a:t>
            </a:r>
            <a:r>
              <a:rPr lang="en-US" dirty="0" smtClean="0">
                <a:solidFill>
                  <a:srgbClr val="000000"/>
                </a:solidFill>
              </a:rPr>
              <a:t> in your web browser</a:t>
            </a:r>
            <a:endParaRPr lang="en-US" b="1" dirty="0" smtClean="0">
              <a:solidFill>
                <a:srgbClr val="000000"/>
              </a:solidFill>
            </a:endParaRP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normAutofit/>
          </a:bodyPr>
          <a:lstStyle/>
          <a:p>
            <a:pPr eaLnBrk="1" hangingPunct="1"/>
            <a:r>
              <a:rPr lang="en-US" dirty="0" smtClean="0"/>
              <a:t>Setting a Default Value for a Field</a:t>
            </a:r>
          </a:p>
        </p:txBody>
      </p:sp>
      <p:sp>
        <p:nvSpPr>
          <p:cNvPr id="45058" name="Rectangle 3"/>
          <p:cNvSpPr>
            <a:spLocks noGrp="1" noChangeArrowheads="1"/>
          </p:cNvSpPr>
          <p:nvPr>
            <p:ph idx="4294967295"/>
          </p:nvPr>
        </p:nvSpPr>
        <p:spPr/>
        <p:txBody>
          <a:bodyPr/>
          <a:lstStyle/>
          <a:p>
            <a:pPr eaLnBrk="1" hangingPunct="1"/>
            <a:r>
              <a:rPr lang="en-US" dirty="0" smtClean="0"/>
              <a:t>To set a default value for a field:</a:t>
            </a:r>
          </a:p>
          <a:p>
            <a:pPr lvl="1" eaLnBrk="1" hangingPunct="1">
              <a:spcBef>
                <a:spcPts val="2400"/>
              </a:spcBef>
            </a:pPr>
            <a:r>
              <a:rPr lang="en-US" dirty="0" smtClean="0"/>
              <a:t>Use the </a:t>
            </a:r>
            <a:r>
              <a:rPr lang="en-US" b="1" dirty="0" smtClean="0">
                <a:latin typeface="Courier New" pitchFamily="49" charset="0"/>
                <a:cs typeface="Courier New" pitchFamily="49" charset="0"/>
              </a:rPr>
              <a:t>value</a:t>
            </a:r>
            <a:r>
              <a:rPr lang="en-US" dirty="0" smtClean="0"/>
              <a:t> attribute of the </a:t>
            </a:r>
            <a:r>
              <a:rPr lang="en-US" b="1" dirty="0" smtClean="0">
                <a:latin typeface="Courier New" pitchFamily="49" charset="0"/>
                <a:cs typeface="Courier New" pitchFamily="49" charset="0"/>
              </a:rPr>
              <a:t>input</a:t>
            </a:r>
            <a:r>
              <a:rPr lang="en-US" dirty="0" smtClean="0"/>
              <a:t> element</a:t>
            </a:r>
          </a:p>
          <a:p>
            <a:pPr lvl="1" eaLnBrk="1" hangingPunct="1">
              <a:spcBef>
                <a:spcPts val="2400"/>
              </a:spcBef>
              <a:buNone/>
            </a:pPr>
            <a:r>
              <a:rPr lang="en-US" dirty="0" smtClean="0"/>
              <a:t>	</a:t>
            </a:r>
            <a:r>
              <a:rPr lang="en-US" sz="1700" b="1" dirty="0" smtClean="0">
                <a:solidFill>
                  <a:srgbClr val="FF0000"/>
                </a:solidFill>
                <a:latin typeface="Courier New" pitchFamily="49" charset="0"/>
                <a:ea typeface="+mn-ea"/>
              </a:rPr>
              <a:t> &lt;</a:t>
            </a:r>
            <a:r>
              <a:rPr lang="en-US" sz="1900" b="1" dirty="0" smtClean="0">
                <a:solidFill>
                  <a:srgbClr val="FF0000"/>
                </a:solidFill>
                <a:latin typeface="Courier New" pitchFamily="49" charset="0"/>
                <a:ea typeface="+mn-ea"/>
              </a:rPr>
              <a:t>input</a:t>
            </a:r>
            <a:r>
              <a:rPr lang="en-US" sz="1900" b="1" dirty="0" smtClean="0">
                <a:solidFill>
                  <a:srgbClr val="000000"/>
                </a:solidFill>
                <a:latin typeface="Courier New" pitchFamily="49" charset="0"/>
                <a:ea typeface="+mn-ea"/>
              </a:rPr>
              <a:t> </a:t>
            </a:r>
            <a:r>
              <a:rPr lang="en-US" sz="1900" b="1" dirty="0" smtClean="0">
                <a:solidFill>
                  <a:srgbClr val="1F497D"/>
                </a:solidFill>
                <a:latin typeface="Courier New" pitchFamily="49" charset="0"/>
                <a:ea typeface="+mn-ea"/>
              </a:rPr>
              <a:t>type=“</a:t>
            </a:r>
            <a:r>
              <a:rPr lang="en-US" sz="1900" b="1" i="1" dirty="0" smtClean="0">
                <a:solidFill>
                  <a:srgbClr val="1F497D"/>
                </a:solidFill>
                <a:latin typeface="Courier New" pitchFamily="49" charset="0"/>
                <a:ea typeface="+mn-ea"/>
              </a:rPr>
              <a:t>text</a:t>
            </a:r>
            <a:r>
              <a:rPr lang="en-US" sz="1900" b="1" dirty="0" smtClean="0">
                <a:solidFill>
                  <a:srgbClr val="1F497D"/>
                </a:solidFill>
                <a:latin typeface="Courier New" pitchFamily="49" charset="0"/>
                <a:ea typeface="+mn-ea"/>
              </a:rPr>
              <a:t>” name=“</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id=“</a:t>
            </a:r>
            <a:r>
              <a:rPr lang="en-US" sz="1900" b="1" i="1" dirty="0" err="1" smtClean="0">
                <a:solidFill>
                  <a:srgbClr val="1F497D"/>
                </a:solidFill>
                <a:latin typeface="Courier New" pitchFamily="49" charset="0"/>
                <a:ea typeface="+mn-ea"/>
              </a:rPr>
              <a:t>fname</a:t>
            </a:r>
            <a:r>
              <a:rPr lang="en-US" sz="1900" b="1" dirty="0" smtClean="0">
                <a:solidFill>
                  <a:srgbClr val="1F497D"/>
                </a:solidFill>
                <a:latin typeface="Courier New" pitchFamily="49" charset="0"/>
                <a:ea typeface="+mn-ea"/>
              </a:rPr>
              <a:t>” 				</a:t>
            </a:r>
            <a:r>
              <a:rPr lang="en-US" sz="1900" b="1" dirty="0" smtClean="0">
                <a:solidFill>
                  <a:schemeClr val="tx2"/>
                </a:solidFill>
                <a:latin typeface="Courier New" pitchFamily="49" charset="0"/>
                <a:ea typeface="+mn-ea"/>
              </a:rPr>
              <a:t>size=“</a:t>
            </a:r>
            <a:r>
              <a:rPr lang="en-US" sz="1900" b="1" i="1" dirty="0" smtClean="0">
                <a:solidFill>
                  <a:schemeClr val="tx2"/>
                </a:solidFill>
                <a:latin typeface="Courier New" pitchFamily="49" charset="0"/>
                <a:ea typeface="+mn-ea"/>
              </a:rPr>
              <a:t>number</a:t>
            </a:r>
            <a:r>
              <a:rPr lang="en-US" sz="1900" b="1" dirty="0" smtClean="0">
                <a:solidFill>
                  <a:schemeClr val="tx2"/>
                </a:solidFill>
                <a:latin typeface="Courier New" pitchFamily="49" charset="0"/>
                <a:ea typeface="+mn-ea"/>
              </a:rPr>
              <a:t>” </a:t>
            </a:r>
            <a:r>
              <a:rPr lang="en-US" sz="1900" b="1" dirty="0" err="1" smtClean="0">
                <a:solidFill>
                  <a:schemeClr val="tx2"/>
                </a:solidFill>
                <a:latin typeface="Courier New" pitchFamily="49" charset="0"/>
                <a:ea typeface="+mn-ea"/>
              </a:rPr>
              <a:t>maxlength</a:t>
            </a:r>
            <a:r>
              <a:rPr lang="en-US" sz="1900" b="1" dirty="0" smtClean="0">
                <a:solidFill>
                  <a:schemeClr val="tx2"/>
                </a:solidFill>
                <a:latin typeface="Courier New" pitchFamily="49" charset="0"/>
                <a:ea typeface="+mn-ea"/>
              </a:rPr>
              <a:t>=“</a:t>
            </a:r>
            <a:r>
              <a:rPr lang="en-US" sz="1900" b="1" i="1" dirty="0" smtClean="0">
                <a:solidFill>
                  <a:schemeClr val="tx2"/>
                </a:solidFill>
                <a:latin typeface="Courier New" pitchFamily="49" charset="0"/>
                <a:ea typeface="+mn-ea"/>
              </a:rPr>
              <a:t>number</a:t>
            </a:r>
            <a:r>
              <a:rPr lang="en-US" sz="1900" b="1" dirty="0" smtClean="0">
                <a:solidFill>
                  <a:schemeClr val="tx2"/>
                </a:solidFill>
                <a:latin typeface="Courier New" pitchFamily="49" charset="0"/>
                <a:ea typeface="+mn-ea"/>
              </a:rPr>
              <a:t>” </a:t>
            </a:r>
            <a:r>
              <a:rPr lang="en-US" sz="1900" b="1" dirty="0" smtClean="0">
                <a:solidFill>
                  <a:srgbClr val="7030A0"/>
                </a:solidFill>
                <a:latin typeface="Courier New" pitchFamily="49" charset="0"/>
                <a:ea typeface="+mn-ea"/>
              </a:rPr>
              <a:t>value=“</a:t>
            </a:r>
            <a:r>
              <a:rPr lang="en-US" sz="1900" b="1" i="1" dirty="0" smtClean="0">
                <a:solidFill>
                  <a:srgbClr val="7030A0"/>
                </a:solidFill>
                <a:latin typeface="Courier New" pitchFamily="49" charset="0"/>
                <a:ea typeface="+mn-ea"/>
              </a:rPr>
              <a:t>value</a:t>
            </a:r>
            <a:r>
              <a:rPr lang="en-US" sz="1900" b="1" dirty="0" smtClean="0">
                <a:solidFill>
                  <a:srgbClr val="7030A0"/>
                </a:solidFill>
                <a:latin typeface="Courier New" pitchFamily="49" charset="0"/>
                <a:ea typeface="+mn-ea"/>
              </a:rPr>
              <a:t>” 	</a:t>
            </a:r>
            <a:r>
              <a:rPr lang="en-US" sz="1900" b="1" dirty="0" smtClean="0">
                <a:solidFill>
                  <a:srgbClr val="FF0000"/>
                </a:solidFill>
                <a:latin typeface="Courier New" pitchFamily="49" charset="0"/>
                <a:ea typeface="+mn-ea"/>
              </a:rPr>
              <a:t>/&gt;</a:t>
            </a:r>
            <a:endParaRPr lang="en-US" dirty="0" smtClean="0"/>
          </a:p>
          <a:p>
            <a:pPr lvl="1" eaLnBrk="1" hangingPunct="1">
              <a:buNone/>
            </a:pPr>
            <a:r>
              <a:rPr lang="en-US" dirty="0" smtClean="0"/>
              <a:t>	</a:t>
            </a:r>
          </a:p>
          <a:p>
            <a:pPr lvl="1" eaLnBrk="1" hangingPunct="1">
              <a:buNone/>
            </a:pPr>
            <a:endParaRPr lang="en-US" dirty="0" smtClean="0"/>
          </a:p>
          <a:p>
            <a:pPr lvl="1" eaLnBrk="1" hangingPunct="1">
              <a:buFont typeface="Arial" charset="0"/>
              <a:buNone/>
            </a:pPr>
            <a:endParaRPr lang="en-US" dirty="0" smtClean="0"/>
          </a:p>
          <a:p>
            <a:pPr lvl="1" eaLnBrk="1" hangingPunct="1">
              <a:buFont typeface="Arial" charset="0"/>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0B74678-96B2-4905-AFBA-DE7F47E9131C}"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	Set the City field to the default value Ashland, the State field to the default value OH, and the Zip field to 44805.</a:t>
            </a:r>
          </a:p>
          <a:p>
            <a:pPr marL="971550" lvl="1" indent="-514350">
              <a:spcBef>
                <a:spcPts val="3600"/>
              </a:spcBef>
              <a:buFont typeface="+mj-lt"/>
              <a:buAutoNum type="arabicPeriod"/>
            </a:pPr>
            <a:r>
              <a:rPr lang="en-US" dirty="0" smtClean="0"/>
              <a:t>Modify </a:t>
            </a:r>
            <a:r>
              <a:rPr lang="en-US" b="1" dirty="0" smtClean="0"/>
              <a:t>forms.html</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value=“Ashland” </a:t>
            </a:r>
            <a:r>
              <a:rPr lang="en-US" dirty="0" smtClean="0"/>
              <a:t>to the City field</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value=“OH” </a:t>
            </a:r>
            <a:r>
              <a:rPr lang="en-US" dirty="0" smtClean="0"/>
              <a:t>to the State field</a:t>
            </a:r>
          </a:p>
          <a:p>
            <a:pPr marL="1371600" lvl="2" indent="-514350">
              <a:buFont typeface="Wingdings" pitchFamily="2" charset="2"/>
              <a:buChar char="§"/>
            </a:pPr>
            <a:r>
              <a:rPr lang="en-US" dirty="0" smtClean="0"/>
              <a:t>Add  </a:t>
            </a:r>
            <a:r>
              <a:rPr lang="en-US" dirty="0" smtClean="0">
                <a:latin typeface="Courier New" pitchFamily="49" charset="0"/>
                <a:cs typeface="Courier New" pitchFamily="49" charset="0"/>
              </a:rPr>
              <a:t>value=“44805” </a:t>
            </a:r>
            <a:r>
              <a:rPr lang="en-US" dirty="0" smtClean="0"/>
              <a:t>to the State field</a:t>
            </a:r>
          </a:p>
          <a:p>
            <a:pPr marL="971550" lvl="1" indent="-514350">
              <a:spcBef>
                <a:spcPts val="3600"/>
              </a:spcBef>
              <a:buFont typeface="+mj-lt"/>
              <a:buAutoNum type="arabicPeriod"/>
            </a:pPr>
            <a:r>
              <a:rPr lang="en-US" dirty="0" smtClean="0">
                <a:solidFill>
                  <a:srgbClr val="000000"/>
                </a:solidFill>
              </a:rPr>
              <a:t>Reload </a:t>
            </a:r>
            <a:r>
              <a:rPr lang="en-US" b="1" dirty="0" smtClean="0">
                <a:solidFill>
                  <a:srgbClr val="000000"/>
                </a:solidFill>
              </a:rPr>
              <a:t>forms.html</a:t>
            </a:r>
            <a:r>
              <a:rPr lang="en-US" dirty="0" smtClean="0">
                <a:solidFill>
                  <a:srgbClr val="000000"/>
                </a:solidFill>
              </a:rPr>
              <a:t> in your web browser</a:t>
            </a:r>
            <a:endParaRPr lang="en-US" b="1" dirty="0" smtClean="0">
              <a:solidFill>
                <a:srgbClr val="000000"/>
              </a:solidFill>
            </a:endParaRP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dirty="0" smtClean="0"/>
              <a:t>Session 6.1 </a:t>
            </a:r>
            <a:r>
              <a:rPr lang="en-US" dirty="0"/>
              <a:t>- End</a:t>
            </a:r>
          </a:p>
        </p:txBody>
      </p:sp>
      <p:pic>
        <p:nvPicPr>
          <p:cNvPr id="379907" name="Picture 3"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379908" name="Picture 4"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normAutofit/>
          </a:bodyPr>
          <a:lstStyle/>
          <a:p>
            <a:pPr eaLnBrk="1" hangingPunct="1"/>
            <a:r>
              <a:rPr lang="en-US" dirty="0" smtClean="0"/>
              <a:t>Creation </a:t>
            </a:r>
            <a:r>
              <a:rPr lang="en-US" dirty="0" smtClean="0"/>
              <a:t>option buttons</a:t>
            </a:r>
          </a:p>
          <a:p>
            <a:pPr eaLnBrk="1" hangingPunct="1"/>
            <a:r>
              <a:rPr lang="en-US" dirty="0" smtClean="0"/>
              <a:t>Create selection lists</a:t>
            </a:r>
          </a:p>
          <a:p>
            <a:pPr eaLnBrk="1" hangingPunct="1"/>
            <a:r>
              <a:rPr lang="en-US" dirty="0" smtClean="0"/>
              <a:t>Create check </a:t>
            </a:r>
            <a:r>
              <a:rPr lang="en-US" dirty="0" smtClean="0"/>
              <a:t>boxes</a:t>
            </a:r>
          </a:p>
          <a:p>
            <a:pPr eaLnBrk="1" hangingPunct="1"/>
            <a:r>
              <a:rPr lang="en-US" dirty="0" smtClean="0"/>
              <a:t>Create text area boxes</a:t>
            </a:r>
          </a:p>
          <a:p>
            <a:pPr eaLnBrk="1" hangingPunct="1"/>
            <a:r>
              <a:rPr lang="en-US" dirty="0" smtClean="0"/>
              <a:t>Apply styles to Web </a:t>
            </a:r>
            <a:r>
              <a:rPr lang="en-US" dirty="0" smtClean="0"/>
              <a:t>forms</a:t>
            </a:r>
            <a:endParaRPr lang="en-US" dirty="0" smtClean="0"/>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36</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en-US" dirty="0" smtClean="0"/>
              <a:t>Option (Radio) Buttons</a:t>
            </a:r>
          </a:p>
        </p:txBody>
      </p:sp>
      <p:sp>
        <p:nvSpPr>
          <p:cNvPr id="8" name="Footer Placeholder 5"/>
          <p:cNvSpPr>
            <a:spLocks noGrp="1"/>
          </p:cNvSpPr>
          <p:nvPr>
            <p:ph type="ftr" sz="quarter" idx="10"/>
          </p:nvPr>
        </p:nvSpPr>
        <p:spPr/>
        <p:txBody>
          <a:bodyPr/>
          <a:lstStyle/>
          <a:p>
            <a:pPr>
              <a:defRPr/>
            </a:pPr>
            <a:r>
              <a:rPr lang="en-US"/>
              <a:t>New Perspectives on HTML and XHTML, Comprehensive</a:t>
            </a:r>
          </a:p>
        </p:txBody>
      </p:sp>
      <p:sp>
        <p:nvSpPr>
          <p:cNvPr id="9" name="Slide Number Placeholder 6"/>
          <p:cNvSpPr>
            <a:spLocks noGrp="1"/>
          </p:cNvSpPr>
          <p:nvPr>
            <p:ph type="sldNum" sz="quarter" idx="11"/>
          </p:nvPr>
        </p:nvSpPr>
        <p:spPr/>
        <p:txBody>
          <a:bodyPr/>
          <a:lstStyle/>
          <a:p>
            <a:pPr>
              <a:defRPr/>
            </a:pPr>
            <a:fld id="{16A3A46D-AEE0-48D1-A735-D561F336D709}" type="slidenum">
              <a:rPr lang="en-US"/>
              <a:pPr>
                <a:defRPr/>
              </a:pPr>
              <a:t>37</a:t>
            </a:fld>
            <a:endParaRPr lang="en-US"/>
          </a:p>
        </p:txBody>
      </p:sp>
      <p:sp>
        <p:nvSpPr>
          <p:cNvPr id="47108" name="Content Placeholder 9"/>
          <p:cNvSpPr>
            <a:spLocks noGrp="1"/>
          </p:cNvSpPr>
          <p:nvPr>
            <p:ph sz="half" idx="4294967295"/>
          </p:nvPr>
        </p:nvSpPr>
        <p:spPr/>
        <p:txBody>
          <a:bodyPr/>
          <a:lstStyle/>
          <a:p>
            <a:pPr eaLnBrk="1" hangingPunct="1"/>
            <a:r>
              <a:rPr lang="en-US" b="1" dirty="0" smtClean="0"/>
              <a:t>Option buttons</a:t>
            </a:r>
            <a:r>
              <a:rPr lang="en-US" dirty="0" smtClean="0"/>
              <a:t>, or </a:t>
            </a:r>
            <a:r>
              <a:rPr lang="en-US" b="1" dirty="0" smtClean="0"/>
              <a:t>radio buttons</a:t>
            </a:r>
            <a:r>
              <a:rPr lang="en-US" dirty="0" smtClean="0"/>
              <a:t> allow users to select a data value from a limited set of possible values  </a:t>
            </a:r>
          </a:p>
          <a:p>
            <a:pPr eaLnBrk="1" hangingPunct="1">
              <a:spcBef>
                <a:spcPts val="3600"/>
              </a:spcBef>
            </a:pPr>
            <a:r>
              <a:rPr lang="en-US" dirty="0" smtClean="0"/>
              <a:t>With option buttons, users can select only one button at a time from a group.</a:t>
            </a:r>
            <a:endParaRPr lang="en-US" b="1"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pPr eaLnBrk="1" hangingPunct="1"/>
            <a:r>
              <a:rPr lang="en-US" smtClean="0"/>
              <a:t>Creating a Group of Option Buttons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30B85238-2C64-499F-964C-4FEDA108DF43}" type="slidenum">
              <a:rPr lang="en-US"/>
              <a:pPr>
                <a:defRPr/>
              </a:pPr>
              <a:t>38</a:t>
            </a:fld>
            <a:endParaRPr lang="en-US"/>
          </a:p>
        </p:txBody>
      </p:sp>
      <p:sp>
        <p:nvSpPr>
          <p:cNvPr id="48132" name="Content Placeholder 6"/>
          <p:cNvSpPr>
            <a:spLocks noGrp="1"/>
          </p:cNvSpPr>
          <p:nvPr>
            <p:ph idx="4294967295"/>
          </p:nvPr>
        </p:nvSpPr>
        <p:spPr/>
        <p:txBody>
          <a:bodyPr/>
          <a:lstStyle/>
          <a:p>
            <a:pPr eaLnBrk="1" hangingPunct="1"/>
            <a:r>
              <a:rPr lang="en-US" sz="2400" dirty="0" smtClean="0"/>
              <a:t>The syntax to create a group of option buttons is:</a:t>
            </a:r>
          </a:p>
          <a:p>
            <a:pPr eaLnBrk="1" hangingPunct="1">
              <a:spcBef>
                <a:spcPts val="2400"/>
              </a:spcBef>
              <a:buFont typeface="Arial" charset="0"/>
              <a:buNone/>
            </a:pPr>
            <a:r>
              <a:rPr lang="en-US" sz="2400" dirty="0" smtClean="0"/>
              <a:t>	</a:t>
            </a:r>
            <a:r>
              <a:rPr lang="en-US" sz="1800" b="1" dirty="0" smtClean="0">
                <a:solidFill>
                  <a:srgbClr val="FF0000"/>
                </a:solidFill>
                <a:latin typeface="Courier New" pitchFamily="49" charset="0"/>
                <a:cs typeface="Courier New" pitchFamily="49" charset="0"/>
              </a:rPr>
              <a:t>&lt;input </a:t>
            </a:r>
            <a:r>
              <a:rPr lang="en-US" sz="1800" b="1" dirty="0" smtClean="0">
                <a:solidFill>
                  <a:schemeClr val="tx2"/>
                </a:solidFill>
                <a:latin typeface="Courier New" pitchFamily="49" charset="0"/>
                <a:cs typeface="Courier New" pitchFamily="49" charset="0"/>
              </a:rPr>
              <a:t>type="radio" name="</a:t>
            </a:r>
            <a:r>
              <a:rPr lang="en-US" sz="1800" b="1" i="1" dirty="0" smtClean="0">
                <a:solidFill>
                  <a:schemeClr val="tx2"/>
                </a:solidFill>
                <a:latin typeface="Courier New" pitchFamily="49" charset="0"/>
                <a:cs typeface="Courier New" pitchFamily="49" charset="0"/>
              </a:rPr>
              <a:t>name" id="id1" value="value1" </a:t>
            </a:r>
            <a:r>
              <a:rPr lang="en-US" sz="1800" b="1" i="1" dirty="0" smtClean="0">
                <a:solidFill>
                  <a:srgbClr val="FF0000"/>
                </a:solidFill>
                <a:latin typeface="Courier New" pitchFamily="49" charset="0"/>
                <a:cs typeface="Courier New" pitchFamily="49" charset="0"/>
              </a:rPr>
              <a:t>/&gt;</a:t>
            </a:r>
          </a:p>
          <a:p>
            <a:pPr eaLnBrk="1" hangingPunct="1">
              <a:buFont typeface="Arial" charset="0"/>
              <a:buNone/>
            </a:pPr>
            <a:r>
              <a:rPr lang="en-US" sz="1800" b="1" dirty="0" smtClean="0">
                <a:solidFill>
                  <a:srgbClr val="FF0000"/>
                </a:solidFill>
                <a:latin typeface="Courier New" pitchFamily="49" charset="0"/>
                <a:cs typeface="Courier New" pitchFamily="49" charset="0"/>
              </a:rPr>
              <a:t>	&lt;input </a:t>
            </a:r>
            <a:r>
              <a:rPr lang="en-US" sz="1800" b="1" dirty="0" smtClean="0">
                <a:solidFill>
                  <a:schemeClr val="tx2"/>
                </a:solidFill>
                <a:latin typeface="Courier New" pitchFamily="49" charset="0"/>
                <a:cs typeface="Courier New" pitchFamily="49" charset="0"/>
              </a:rPr>
              <a:t>type="radio" name="</a:t>
            </a:r>
            <a:r>
              <a:rPr lang="en-US" sz="1800" b="1" i="1" dirty="0" smtClean="0">
                <a:solidFill>
                  <a:schemeClr val="tx2"/>
                </a:solidFill>
                <a:latin typeface="Courier New" pitchFamily="49" charset="0"/>
                <a:cs typeface="Courier New" pitchFamily="49" charset="0"/>
              </a:rPr>
              <a:t>name" id="id2" value="value2" </a:t>
            </a:r>
            <a:r>
              <a:rPr lang="en-US" sz="1800" b="1" i="1" dirty="0" smtClean="0">
                <a:solidFill>
                  <a:srgbClr val="FF0000"/>
                </a:solidFill>
                <a:latin typeface="Courier New" pitchFamily="49" charset="0"/>
                <a:cs typeface="Courier New" pitchFamily="49" charset="0"/>
              </a:rPr>
              <a:t>/&gt;</a:t>
            </a:r>
          </a:p>
          <a:p>
            <a:pPr eaLnBrk="1" hangingPunct="1">
              <a:buFont typeface="Arial" charset="0"/>
              <a:buNone/>
            </a:pPr>
            <a:r>
              <a:rPr lang="en-US" sz="1800" b="1" dirty="0" smtClean="0">
                <a:solidFill>
                  <a:srgbClr val="FF0000"/>
                </a:solidFill>
                <a:latin typeface="Courier New" pitchFamily="49" charset="0"/>
                <a:cs typeface="Courier New" pitchFamily="49" charset="0"/>
              </a:rPr>
              <a:t>	&lt;input </a:t>
            </a:r>
            <a:r>
              <a:rPr lang="en-US" sz="1800" b="1" dirty="0" smtClean="0">
                <a:solidFill>
                  <a:schemeClr val="tx2"/>
                </a:solidFill>
                <a:latin typeface="Courier New" pitchFamily="49" charset="0"/>
                <a:cs typeface="Courier New" pitchFamily="49" charset="0"/>
              </a:rPr>
              <a:t>type="radio" name="</a:t>
            </a:r>
            <a:r>
              <a:rPr lang="en-US" sz="1800" b="1" i="1" dirty="0" smtClean="0">
                <a:solidFill>
                  <a:schemeClr val="tx2"/>
                </a:solidFill>
                <a:latin typeface="Courier New" pitchFamily="49" charset="0"/>
                <a:cs typeface="Courier New" pitchFamily="49" charset="0"/>
              </a:rPr>
              <a:t>name" id="id3" value="value3" </a:t>
            </a:r>
            <a:r>
              <a:rPr lang="en-US" sz="1800" b="1" i="1" dirty="0" smtClean="0">
                <a:solidFill>
                  <a:srgbClr val="FF0000"/>
                </a:solidFill>
                <a:latin typeface="Courier New" pitchFamily="49" charset="0"/>
                <a:cs typeface="Courier New" pitchFamily="49" charset="0"/>
              </a:rPr>
              <a:t>/&gt;</a:t>
            </a:r>
          </a:p>
          <a:p>
            <a:pPr eaLnBrk="1" hangingPunct="1">
              <a:spcBef>
                <a:spcPts val="2400"/>
              </a:spcBef>
              <a:spcAft>
                <a:spcPts val="0"/>
              </a:spcAft>
              <a:buFont typeface="Arial" charset="0"/>
              <a:buNone/>
            </a:pPr>
            <a:r>
              <a:rPr lang="en-US" sz="2400" dirty="0" smtClean="0"/>
              <a:t>	where </a:t>
            </a:r>
            <a:r>
              <a:rPr lang="en-US" sz="2400" b="1" i="1" dirty="0" smtClean="0">
                <a:solidFill>
                  <a:schemeClr val="tx2"/>
                </a:solidFill>
                <a:latin typeface="Courier New" pitchFamily="49" charset="0"/>
                <a:cs typeface="Courier New" pitchFamily="49" charset="0"/>
              </a:rPr>
              <a:t>name</a:t>
            </a:r>
            <a:r>
              <a:rPr lang="en-US" sz="2400" i="1" dirty="0" smtClean="0"/>
              <a:t> </a:t>
            </a:r>
            <a:r>
              <a:rPr lang="en-US" sz="2400" dirty="0" smtClean="0"/>
              <a:t>identifies the field associated with the collection of option</a:t>
            </a:r>
            <a:r>
              <a:rPr lang="en-US" sz="2400" i="1" dirty="0" smtClean="0"/>
              <a:t> </a:t>
            </a:r>
            <a:r>
              <a:rPr lang="en-US" sz="2400" dirty="0" smtClean="0"/>
              <a:t>buttons; </a:t>
            </a:r>
            <a:r>
              <a:rPr lang="en-US" sz="2400" b="1" i="1" dirty="0" smtClean="0">
                <a:solidFill>
                  <a:schemeClr val="tx2"/>
                </a:solidFill>
                <a:latin typeface="Courier New" pitchFamily="49" charset="0"/>
                <a:cs typeface="Courier New" pitchFamily="49" charset="0"/>
              </a:rPr>
              <a:t>id1, id2, id3</a:t>
            </a:r>
            <a:r>
              <a:rPr lang="en-US" sz="2400" dirty="0" smtClean="0"/>
              <a:t>, etc. identify the specific options; and </a:t>
            </a:r>
            <a:r>
              <a:rPr lang="en-US" sz="2400" b="1" i="1" dirty="0" smtClean="0">
                <a:solidFill>
                  <a:schemeClr val="tx2"/>
                </a:solidFill>
                <a:latin typeface="Courier New" pitchFamily="49" charset="0"/>
                <a:cs typeface="Courier New" pitchFamily="49" charset="0"/>
              </a:rPr>
              <a:t>value1, value2, value3</a:t>
            </a:r>
            <a:r>
              <a:rPr lang="en-US" sz="2400" i="1" dirty="0" smtClean="0"/>
              <a:t>, </a:t>
            </a:r>
            <a:r>
              <a:rPr lang="en-US" sz="2400" dirty="0" smtClean="0"/>
              <a:t>etc.</a:t>
            </a:r>
            <a:r>
              <a:rPr lang="en-US" sz="2400" i="1" dirty="0" smtClean="0"/>
              <a:t> </a:t>
            </a:r>
            <a:r>
              <a:rPr lang="en-US" sz="2400" dirty="0" smtClean="0"/>
              <a:t>are the field values associated with each option.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en-US" dirty="0" smtClean="0"/>
              <a:t>Creating Option Buttons: Example</a:t>
            </a:r>
          </a:p>
        </p:txBody>
      </p:sp>
      <p:sp>
        <p:nvSpPr>
          <p:cNvPr id="8" name="Footer Placeholder 5"/>
          <p:cNvSpPr>
            <a:spLocks noGrp="1"/>
          </p:cNvSpPr>
          <p:nvPr>
            <p:ph type="ftr" sz="quarter" idx="10"/>
          </p:nvPr>
        </p:nvSpPr>
        <p:spPr/>
        <p:txBody>
          <a:bodyPr/>
          <a:lstStyle/>
          <a:p>
            <a:pPr>
              <a:defRPr/>
            </a:pPr>
            <a:r>
              <a:rPr lang="en-US"/>
              <a:t>New Perspectives on HTML and XHTML, Comprehensive</a:t>
            </a:r>
          </a:p>
        </p:txBody>
      </p:sp>
      <p:sp>
        <p:nvSpPr>
          <p:cNvPr id="9" name="Slide Number Placeholder 6"/>
          <p:cNvSpPr>
            <a:spLocks noGrp="1"/>
          </p:cNvSpPr>
          <p:nvPr>
            <p:ph type="sldNum" sz="quarter" idx="11"/>
          </p:nvPr>
        </p:nvSpPr>
        <p:spPr/>
        <p:txBody>
          <a:bodyPr/>
          <a:lstStyle/>
          <a:p>
            <a:pPr>
              <a:defRPr/>
            </a:pPr>
            <a:fld id="{16A3A46D-AEE0-48D1-A735-D561F336D709}" type="slidenum">
              <a:rPr lang="en-US"/>
              <a:pPr>
                <a:defRPr/>
              </a:pPr>
              <a:t>39</a:t>
            </a:fld>
            <a:endParaRPr lang="en-US"/>
          </a:p>
        </p:txBody>
      </p:sp>
      <p:pic>
        <p:nvPicPr>
          <p:cNvPr id="7" name="Picture 3"/>
          <p:cNvPicPr>
            <a:picLocks noGrp="1" noChangeAspect="1" noChangeArrowheads="1"/>
          </p:cNvPicPr>
          <p:nvPr>
            <p:ph sz="half" idx="4294967295"/>
          </p:nvPr>
        </p:nvPicPr>
        <p:blipFill>
          <a:blip r:embed="rId2" cstate="print"/>
          <a:srcRect/>
          <a:stretch>
            <a:fillRect/>
          </a:stretch>
        </p:blipFill>
        <p:spPr>
          <a:xfrm>
            <a:off x="381000" y="1371600"/>
            <a:ext cx="8056334" cy="479603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Parts of a Web Form</a:t>
            </a:r>
            <a:endParaRPr lang="en-US" dirty="0"/>
          </a:p>
        </p:txBody>
      </p:sp>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4</a:t>
            </a:fld>
            <a:endParaRPr lang="en-US"/>
          </a:p>
        </p:txBody>
      </p:sp>
      <p:pic>
        <p:nvPicPr>
          <p:cNvPr id="9" name="Content Placeholder 8" descr="fig-6-1.png"/>
          <p:cNvPicPr>
            <a:picLocks noGrp="1" noChangeAspect="1"/>
          </p:cNvPicPr>
          <p:nvPr>
            <p:ph idx="1"/>
          </p:nvPr>
        </p:nvPicPr>
        <p:blipFill>
          <a:blip r:embed="rId2" cstate="print"/>
          <a:stretch>
            <a:fillRect/>
          </a:stretch>
        </p:blipFill>
        <p:spPr>
          <a:xfrm>
            <a:off x="1321206" y="1219200"/>
            <a:ext cx="6298794" cy="511349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pPr eaLnBrk="1" hangingPunct="1"/>
            <a:r>
              <a:rPr lang="en-US" dirty="0" smtClean="0"/>
              <a:t>Specifying a Default Option Button</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30B85238-2C64-499F-964C-4FEDA108DF43}" type="slidenum">
              <a:rPr lang="en-US"/>
              <a:pPr>
                <a:defRPr/>
              </a:pPr>
              <a:t>40</a:t>
            </a:fld>
            <a:endParaRPr lang="en-US"/>
          </a:p>
        </p:txBody>
      </p:sp>
      <p:sp>
        <p:nvSpPr>
          <p:cNvPr id="48132" name="Content Placeholder 6"/>
          <p:cNvSpPr>
            <a:spLocks noGrp="1"/>
          </p:cNvSpPr>
          <p:nvPr>
            <p:ph idx="4294967295"/>
          </p:nvPr>
        </p:nvSpPr>
        <p:spPr/>
        <p:txBody>
          <a:bodyPr/>
          <a:lstStyle/>
          <a:p>
            <a:pPr eaLnBrk="1" hangingPunct="1"/>
            <a:r>
              <a:rPr lang="en-US" sz="2400" dirty="0" smtClean="0"/>
              <a:t>To specify the default option, use the checked </a:t>
            </a:r>
            <a:r>
              <a:rPr lang="en-US" sz="2400" b="1" dirty="0" smtClean="0">
                <a:latin typeface="Courier New" pitchFamily="49" charset="0"/>
                <a:cs typeface="Courier New" pitchFamily="49" charset="0"/>
              </a:rPr>
              <a:t>attribute</a:t>
            </a:r>
            <a:r>
              <a:rPr lang="en-US" sz="2400" dirty="0" smtClean="0"/>
              <a:t> of the </a:t>
            </a:r>
            <a:r>
              <a:rPr lang="en-US" sz="2400" b="1" dirty="0" smtClean="0">
                <a:latin typeface="Courier New" pitchFamily="49" charset="0"/>
                <a:cs typeface="Courier New" pitchFamily="49" charset="0"/>
              </a:rPr>
              <a:t>input</a:t>
            </a:r>
            <a:r>
              <a:rPr lang="en-US" sz="2400" dirty="0" smtClean="0"/>
              <a:t> element:</a:t>
            </a:r>
          </a:p>
          <a:p>
            <a:pPr eaLnBrk="1" hangingPunct="1">
              <a:spcBef>
                <a:spcPts val="2400"/>
              </a:spcBef>
              <a:buNone/>
            </a:pPr>
            <a:r>
              <a:rPr lang="en-US" sz="2400" dirty="0" smtClean="0"/>
              <a:t>	</a:t>
            </a:r>
            <a:r>
              <a:rPr lang="en-US" sz="2400" b="1" dirty="0" smtClean="0">
                <a:solidFill>
                  <a:srgbClr val="FF0000"/>
                </a:solidFill>
                <a:latin typeface="Courier New" pitchFamily="49" charset="0"/>
                <a:cs typeface="Courier New" pitchFamily="49" charset="0"/>
              </a:rPr>
              <a:t> &lt;input </a:t>
            </a:r>
            <a:r>
              <a:rPr lang="en-US" sz="2400" b="1" dirty="0" smtClean="0">
                <a:solidFill>
                  <a:schemeClr val="tx2"/>
                </a:solidFill>
                <a:latin typeface="Courier New" pitchFamily="49" charset="0"/>
                <a:cs typeface="Courier New" pitchFamily="49" charset="0"/>
              </a:rPr>
              <a:t>type="radio" name="</a:t>
            </a:r>
            <a:r>
              <a:rPr lang="en-US" sz="2400" b="1" i="1" dirty="0" smtClean="0">
                <a:solidFill>
                  <a:schemeClr val="tx2"/>
                </a:solidFill>
                <a:latin typeface="Courier New" pitchFamily="49" charset="0"/>
                <a:cs typeface="Courier New" pitchFamily="49" charset="0"/>
              </a:rPr>
              <a:t>name" id="id1" 	value="value1" </a:t>
            </a:r>
            <a:r>
              <a:rPr lang="en-US" sz="2400" dirty="0" smtClean="0">
                <a:solidFill>
                  <a:srgbClr val="7030A0"/>
                </a:solidFill>
              </a:rPr>
              <a:t>checked="</a:t>
            </a:r>
            <a:r>
              <a:rPr lang="en-US" sz="2400" i="1" dirty="0" smtClean="0">
                <a:solidFill>
                  <a:srgbClr val="7030A0"/>
                </a:solidFill>
              </a:rPr>
              <a:t>checked</a:t>
            </a:r>
            <a:r>
              <a:rPr lang="en-US" sz="2400" dirty="0" smtClean="0">
                <a:solidFill>
                  <a:srgbClr val="7030A0"/>
                </a:solidFill>
              </a:rPr>
              <a:t>" </a:t>
            </a:r>
            <a:r>
              <a:rPr lang="en-US" sz="2400" b="1" i="1" dirty="0" smtClean="0">
                <a:solidFill>
                  <a:srgbClr val="FF0000"/>
                </a:solidFill>
                <a:latin typeface="Courier New" pitchFamily="49" charset="0"/>
                <a:cs typeface="Courier New" pitchFamily="49" charset="0"/>
              </a:rPr>
              <a:t>/&gt;</a:t>
            </a:r>
            <a:endParaRPr lang="en-US" sz="24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Insert two option buttons at the top of the Contact Information field set to specify the type of address users are using.</a:t>
            </a:r>
          </a:p>
          <a:p>
            <a:pPr marL="971550" lvl="1" indent="-514350">
              <a:spcBef>
                <a:spcPts val="3600"/>
              </a:spcBef>
              <a:buFont typeface="+mj-lt"/>
              <a:buAutoNum type="arabicPeriod"/>
            </a:pPr>
            <a:r>
              <a:rPr lang="en-US" dirty="0" smtClean="0"/>
              <a:t>Modify </a:t>
            </a:r>
            <a:r>
              <a:rPr lang="en-US" b="1" dirty="0" smtClean="0"/>
              <a:t>forms.html</a:t>
            </a:r>
            <a:r>
              <a:rPr lang="en-US" dirty="0" smtClean="0"/>
              <a:t> by adding the following markup code immediately after the Contact Information legend:</a:t>
            </a:r>
            <a:endParaRPr lang="en-US" b="1" dirty="0" smtClean="0"/>
          </a:p>
          <a:p>
            <a:pPr marL="971550" lvl="1" indent="-514350">
              <a:spcBef>
                <a:spcPts val="1800"/>
              </a:spcBef>
              <a:buNone/>
            </a:pPr>
            <a:r>
              <a:rPr lang="en-US" sz="2100" dirty="0" smtClean="0">
                <a:latin typeface="Courier New" pitchFamily="49" charset="0"/>
                <a:cs typeface="Courier New" pitchFamily="49" charset="0"/>
              </a:rPr>
              <a:t>	</a:t>
            </a:r>
            <a:r>
              <a:rPr lang="en-US" sz="1600" dirty="0" smtClean="0">
                <a:latin typeface="Courier New" pitchFamily="49" charset="0"/>
                <a:cs typeface="Courier New" pitchFamily="49" charset="0"/>
              </a:rPr>
              <a:t>&lt;fieldset id="</a:t>
            </a:r>
            <a:r>
              <a:rPr lang="en-US" sz="1600" dirty="0" err="1" smtClean="0">
                <a:latin typeface="Courier New" pitchFamily="49" charset="0"/>
                <a:cs typeface="Courier New" pitchFamily="49" charset="0"/>
              </a:rPr>
              <a:t>addressFor</a:t>
            </a:r>
            <a:r>
              <a:rPr lang="en-US" sz="1600" dirty="0" smtClean="0">
                <a:latin typeface="Courier New" pitchFamily="49" charset="0"/>
                <a:cs typeface="Courier New" pitchFamily="49" charset="0"/>
              </a:rPr>
              <a:t>"&gt;</a:t>
            </a:r>
          </a:p>
          <a:p>
            <a:pPr marL="971550" lvl="1" indent="-514350">
              <a:spcBef>
                <a:spcPts val="0"/>
              </a:spcBef>
              <a:buNone/>
            </a:pPr>
            <a:r>
              <a:rPr lang="en-US" sz="1600" dirty="0" smtClean="0">
                <a:latin typeface="Courier New" pitchFamily="49" charset="0"/>
                <a:cs typeface="Courier New" pitchFamily="49" charset="0"/>
              </a:rPr>
              <a:t>	&lt;legend&gt;Address For&lt;/legend&gt;</a:t>
            </a:r>
          </a:p>
          <a:p>
            <a:pPr marL="971550" lvl="1" indent="-514350">
              <a:spcBef>
                <a:spcPts val="0"/>
              </a:spcBef>
              <a:buNone/>
            </a:pPr>
            <a:r>
              <a:rPr lang="en-US" sz="1600" dirty="0" smtClean="0">
                <a:latin typeface="Courier New" pitchFamily="49" charset="0"/>
                <a:cs typeface="Courier New" pitchFamily="49" charset="0"/>
              </a:rPr>
              <a:t>	&lt;label for="</a:t>
            </a:r>
            <a:r>
              <a:rPr lang="en-US" sz="1600" dirty="0" err="1" smtClean="0">
                <a:latin typeface="Courier New" pitchFamily="49" charset="0"/>
                <a:cs typeface="Courier New" pitchFamily="49" charset="0"/>
              </a:rPr>
              <a:t>homeAdd</a:t>
            </a:r>
            <a:r>
              <a:rPr lang="en-US" sz="1600" dirty="0" smtClean="0">
                <a:latin typeface="Courier New" pitchFamily="49" charset="0"/>
                <a:cs typeface="Courier New" pitchFamily="49" charset="0"/>
              </a:rPr>
              <a:t>"&gt;Home&lt;/label&gt;</a:t>
            </a:r>
          </a:p>
          <a:p>
            <a:pPr marL="971550" lvl="1" indent="-514350">
              <a:spcBef>
                <a:spcPts val="0"/>
              </a:spcBef>
              <a:buNone/>
            </a:pPr>
            <a:r>
              <a:rPr lang="en-US" sz="1600" dirty="0" smtClean="0">
                <a:latin typeface="Courier New" pitchFamily="49" charset="0"/>
                <a:cs typeface="Courier New" pitchFamily="49" charset="0"/>
              </a:rPr>
              <a:t>	&lt;input type="radio" name="</a:t>
            </a:r>
            <a:r>
              <a:rPr lang="en-US" sz="1600" dirty="0" err="1" smtClean="0">
                <a:latin typeface="Courier New" pitchFamily="49" charset="0"/>
                <a:cs typeface="Courier New" pitchFamily="49" charset="0"/>
              </a:rPr>
              <a:t>homeAdd</a:t>
            </a:r>
            <a:r>
              <a:rPr lang="en-US" sz="1600" dirty="0" smtClean="0">
                <a:latin typeface="Courier New" pitchFamily="49" charset="0"/>
                <a:cs typeface="Courier New" pitchFamily="49" charset="0"/>
              </a:rPr>
              <a:t>" id="</a:t>
            </a:r>
            <a:r>
              <a:rPr lang="en-US" sz="1600" dirty="0" err="1" smtClean="0">
                <a:latin typeface="Courier New" pitchFamily="49" charset="0"/>
                <a:cs typeface="Courier New" pitchFamily="49" charset="0"/>
              </a:rPr>
              <a:t>homeAdd</a:t>
            </a:r>
            <a:r>
              <a:rPr lang="en-US" sz="1600" dirty="0" smtClean="0">
                <a:latin typeface="Courier New" pitchFamily="49" charset="0"/>
                <a:cs typeface="Courier New" pitchFamily="49" charset="0"/>
              </a:rPr>
              <a:t>“ value="</a:t>
            </a:r>
            <a:r>
              <a:rPr lang="en-US" sz="1600" dirty="0" err="1" smtClean="0">
                <a:latin typeface="Courier New" pitchFamily="49" charset="0"/>
                <a:cs typeface="Courier New" pitchFamily="49" charset="0"/>
              </a:rPr>
              <a:t>hAdd</a:t>
            </a:r>
            <a:r>
              <a:rPr lang="en-US" sz="1600" dirty="0" smtClean="0">
                <a:latin typeface="Courier New" pitchFamily="49" charset="0"/>
                <a:cs typeface="Courier New" pitchFamily="49" charset="0"/>
              </a:rPr>
              <a:t>" /&gt;</a:t>
            </a:r>
          </a:p>
          <a:p>
            <a:pPr marL="971550" lvl="1" indent="-514350">
              <a:spcBef>
                <a:spcPts val="0"/>
              </a:spcBef>
              <a:buNone/>
            </a:pPr>
            <a:r>
              <a:rPr lang="en-US" sz="1600" dirty="0" smtClean="0">
                <a:latin typeface="Courier New" pitchFamily="49" charset="0"/>
                <a:cs typeface="Courier New" pitchFamily="49" charset="0"/>
              </a:rPr>
              <a:t>	&lt;label for="</a:t>
            </a:r>
            <a:r>
              <a:rPr lang="en-US" sz="1600" dirty="0" err="1" smtClean="0">
                <a:latin typeface="Courier New" pitchFamily="49" charset="0"/>
                <a:cs typeface="Courier New" pitchFamily="49" charset="0"/>
              </a:rPr>
              <a:t>busAdd</a:t>
            </a:r>
            <a:r>
              <a:rPr lang="en-US" sz="1600" dirty="0" smtClean="0">
                <a:latin typeface="Courier New" pitchFamily="49" charset="0"/>
                <a:cs typeface="Courier New" pitchFamily="49" charset="0"/>
              </a:rPr>
              <a:t>"&gt;Business&lt;/label&gt;</a:t>
            </a:r>
          </a:p>
          <a:p>
            <a:pPr marL="971550" lvl="1" indent="-514350">
              <a:spcBef>
                <a:spcPts val="0"/>
              </a:spcBef>
              <a:buNone/>
            </a:pPr>
            <a:r>
              <a:rPr lang="en-US" sz="1600" dirty="0" smtClean="0">
                <a:latin typeface="Courier New" pitchFamily="49" charset="0"/>
                <a:cs typeface="Courier New" pitchFamily="49" charset="0"/>
              </a:rPr>
              <a:t>	&lt;input type="radio" name="</a:t>
            </a:r>
            <a:r>
              <a:rPr lang="en-US" sz="1600" dirty="0" err="1" smtClean="0">
                <a:latin typeface="Courier New" pitchFamily="49" charset="0"/>
                <a:cs typeface="Courier New" pitchFamily="49" charset="0"/>
              </a:rPr>
              <a:t>busAdd</a:t>
            </a:r>
            <a:r>
              <a:rPr lang="en-US" sz="1600" dirty="0" smtClean="0">
                <a:latin typeface="Courier New" pitchFamily="49" charset="0"/>
                <a:cs typeface="Courier New" pitchFamily="49" charset="0"/>
              </a:rPr>
              <a:t>" id="</a:t>
            </a:r>
            <a:r>
              <a:rPr lang="en-US" sz="1600" dirty="0" err="1" smtClean="0">
                <a:latin typeface="Courier New" pitchFamily="49" charset="0"/>
                <a:cs typeface="Courier New" pitchFamily="49" charset="0"/>
              </a:rPr>
              <a:t>busAdd</a:t>
            </a:r>
            <a:r>
              <a:rPr lang="en-US" sz="1600" dirty="0" smtClean="0">
                <a:latin typeface="Courier New" pitchFamily="49" charset="0"/>
                <a:cs typeface="Courier New" pitchFamily="49" charset="0"/>
              </a:rPr>
              <a:t>" value="</a:t>
            </a:r>
            <a:r>
              <a:rPr lang="en-US" sz="1600" dirty="0" err="1" smtClean="0">
                <a:latin typeface="Courier New" pitchFamily="49" charset="0"/>
                <a:cs typeface="Courier New" pitchFamily="49" charset="0"/>
              </a:rPr>
              <a:t>bAdd</a:t>
            </a:r>
            <a:r>
              <a:rPr lang="en-US" sz="1600" dirty="0" smtClean="0">
                <a:latin typeface="Courier New" pitchFamily="49" charset="0"/>
                <a:cs typeface="Courier New" pitchFamily="49" charset="0"/>
              </a:rPr>
              <a:t>" /&gt;</a:t>
            </a:r>
          </a:p>
          <a:p>
            <a:pPr marL="971550" lvl="1" indent="-514350">
              <a:spcBef>
                <a:spcPts val="0"/>
              </a:spcBef>
              <a:buNone/>
            </a:pPr>
            <a:r>
              <a:rPr lang="en-US" sz="1600" dirty="0" smtClean="0">
                <a:latin typeface="Courier New" pitchFamily="49" charset="0"/>
                <a:cs typeface="Courier New" pitchFamily="49" charset="0"/>
              </a:rPr>
              <a:t>	&lt;/fieldset&gt;</a:t>
            </a: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	Change the appearance of the option group by setting its width to 180px and left margin to 150px.</a:t>
            </a:r>
          </a:p>
          <a:p>
            <a:pPr marL="971550" lvl="1" indent="-514350">
              <a:spcBef>
                <a:spcPts val="3600"/>
              </a:spcBef>
              <a:buFont typeface="+mj-lt"/>
              <a:buAutoNum type="arabicPeriod"/>
            </a:pPr>
            <a:r>
              <a:rPr lang="en-US" dirty="0" smtClean="0"/>
              <a:t>Modify </a:t>
            </a:r>
            <a:r>
              <a:rPr lang="en-US" b="1" dirty="0" smtClean="0"/>
              <a:t>forms.css</a:t>
            </a:r>
            <a:r>
              <a:rPr lang="en-US" dirty="0" smtClean="0"/>
              <a:t> by adding the following style rule:</a:t>
            </a:r>
            <a:endParaRPr lang="en-US" b="1" dirty="0" smtClean="0"/>
          </a:p>
          <a:p>
            <a:pPr marL="971550" lvl="1" indent="-514350">
              <a:spcBef>
                <a:spcPts val="1800"/>
              </a:spcBef>
              <a:buNone/>
            </a:pPr>
            <a:r>
              <a:rPr lang="en-US" sz="2100" dirty="0" smtClean="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addressFor</a:t>
            </a:r>
            <a:r>
              <a:rPr lang="en-US" sz="1800" dirty="0" smtClean="0">
                <a:latin typeface="Courier New" pitchFamily="49" charset="0"/>
                <a:cs typeface="Courier New" pitchFamily="49" charset="0"/>
              </a:rPr>
              <a:t>	{width: 180px; margin-left: 150px}</a:t>
            </a: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pPr eaLnBrk="1" hangingPunct="1"/>
            <a:r>
              <a:rPr lang="en-US" dirty="0" smtClean="0"/>
              <a:t>Selection Lists</a:t>
            </a:r>
          </a:p>
        </p:txBody>
      </p:sp>
      <p:sp>
        <p:nvSpPr>
          <p:cNvPr id="49154" name="Rectangle 3"/>
          <p:cNvSpPr>
            <a:spLocks noGrp="1" noChangeArrowheads="1"/>
          </p:cNvSpPr>
          <p:nvPr>
            <p:ph idx="4294967295"/>
          </p:nvPr>
        </p:nvSpPr>
        <p:spPr/>
        <p:txBody>
          <a:bodyPr>
            <a:normAutofit fontScale="92500" lnSpcReduction="10000"/>
          </a:bodyPr>
          <a:lstStyle/>
          <a:p>
            <a:pPr eaLnBrk="1" hangingPunct="1">
              <a:spcBef>
                <a:spcPts val="3600"/>
              </a:spcBef>
            </a:pPr>
            <a:r>
              <a:rPr lang="en-US" sz="2900" dirty="0" smtClean="0"/>
              <a:t>A </a:t>
            </a:r>
            <a:r>
              <a:rPr lang="en-US" sz="2900" b="1" dirty="0" smtClean="0"/>
              <a:t>selection list</a:t>
            </a:r>
            <a:r>
              <a:rPr lang="en-US" dirty="0" smtClean="0"/>
              <a:t> is a list box that presents users with a group of possible field values</a:t>
            </a:r>
          </a:p>
          <a:p>
            <a:pPr lvl="1" eaLnBrk="1" hangingPunct="1">
              <a:spcBef>
                <a:spcPts val="1800"/>
              </a:spcBef>
            </a:pPr>
            <a:r>
              <a:rPr lang="en-US" dirty="0" smtClean="0"/>
              <a:t>Therefore, it has the same role as a group of option buttons and is used when there are too many options to select from</a:t>
            </a:r>
          </a:p>
          <a:p>
            <a:pPr eaLnBrk="1" hangingPunct="1">
              <a:spcBef>
                <a:spcPts val="3600"/>
              </a:spcBef>
            </a:pPr>
            <a:r>
              <a:rPr lang="en-US" dirty="0" smtClean="0"/>
              <a:t>Users select a particular field value or set of field values.  </a:t>
            </a:r>
          </a:p>
          <a:p>
            <a:pPr eaLnBrk="1" hangingPunct="1">
              <a:spcBef>
                <a:spcPts val="3600"/>
              </a:spcBef>
            </a:pPr>
            <a:r>
              <a:rPr lang="en-US" dirty="0" smtClean="0"/>
              <a:t>Selection lists are useful when there are a fixed set of possible responses from the user.</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24EF85A-5DBE-4432-95D1-D2DB2527670C}"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pPr eaLnBrk="1" hangingPunct="1"/>
            <a:r>
              <a:rPr lang="en-US" smtClean="0"/>
              <a:t>Creating a Selection List</a:t>
            </a:r>
          </a:p>
        </p:txBody>
      </p:sp>
      <p:sp>
        <p:nvSpPr>
          <p:cNvPr id="49154" name="Rectangle 3"/>
          <p:cNvSpPr>
            <a:spLocks noGrp="1" noChangeArrowheads="1"/>
          </p:cNvSpPr>
          <p:nvPr>
            <p:ph idx="4294967295"/>
          </p:nvPr>
        </p:nvSpPr>
        <p:spPr/>
        <p:txBody>
          <a:bodyPr>
            <a:normAutofit fontScale="70000" lnSpcReduction="20000"/>
          </a:bodyPr>
          <a:lstStyle/>
          <a:p>
            <a:pPr eaLnBrk="1" hangingPunct="1"/>
            <a:r>
              <a:rPr lang="en-US" dirty="0" smtClean="0"/>
              <a:t>You can create a selection list using the </a:t>
            </a:r>
            <a:r>
              <a:rPr lang="en-US" b="1" dirty="0" smtClean="0">
                <a:latin typeface="Courier New" pitchFamily="49" charset="0"/>
                <a:cs typeface="Courier New" pitchFamily="49" charset="0"/>
              </a:rPr>
              <a:t>select</a:t>
            </a:r>
            <a:r>
              <a:rPr lang="en-US" dirty="0" smtClean="0"/>
              <a:t> element.</a:t>
            </a:r>
          </a:p>
          <a:p>
            <a:pPr eaLnBrk="1" hangingPunct="1">
              <a:spcBef>
                <a:spcPts val="3600"/>
              </a:spcBef>
            </a:pPr>
            <a:r>
              <a:rPr lang="en-US" dirty="0" smtClean="0"/>
              <a:t>You can specify each individual selection item using the </a:t>
            </a:r>
            <a:r>
              <a:rPr lang="en-US" b="1" dirty="0" smtClean="0">
                <a:latin typeface="Courier New" pitchFamily="49" charset="0"/>
                <a:cs typeface="Courier New" pitchFamily="49" charset="0"/>
              </a:rPr>
              <a:t>option</a:t>
            </a:r>
            <a:r>
              <a:rPr lang="en-US" dirty="0" smtClean="0"/>
              <a:t> element.</a:t>
            </a:r>
          </a:p>
          <a:p>
            <a:pPr eaLnBrk="1" hangingPunct="1">
              <a:spcBef>
                <a:spcPts val="3600"/>
              </a:spcBef>
              <a:buNone/>
            </a:pPr>
            <a:r>
              <a:rPr lang="en-US" dirty="0" smtClean="0"/>
              <a:t>		</a:t>
            </a:r>
            <a:r>
              <a:rPr lang="en-US" sz="2400" b="1" dirty="0" smtClean="0">
                <a:solidFill>
                  <a:srgbClr val="FF0000"/>
                </a:solidFill>
                <a:latin typeface="Courier New" pitchFamily="49" charset="0"/>
                <a:cs typeface="Courier New" pitchFamily="49" charset="0"/>
              </a:rPr>
              <a:t>&lt;select</a:t>
            </a:r>
            <a:r>
              <a:rPr lang="en-US" sz="2400" b="1" dirty="0" smtClean="0">
                <a:solidFill>
                  <a:schemeClr val="tx2"/>
                </a:solidFill>
                <a:latin typeface="Courier New" pitchFamily="49" charset="0"/>
                <a:cs typeface="Courier New" pitchFamily="49" charset="0"/>
              </a:rPr>
              <a:t>  name=“</a:t>
            </a:r>
            <a:r>
              <a:rPr lang="en-US" sz="2400" b="1" i="1" dirty="0" smtClean="0">
                <a:solidFill>
                  <a:schemeClr val="tx2"/>
                </a:solidFill>
                <a:latin typeface="Courier New" pitchFamily="49" charset="0"/>
                <a:cs typeface="Courier New" pitchFamily="49" charset="0"/>
              </a:rPr>
              <a:t>name</a:t>
            </a:r>
            <a:r>
              <a:rPr lang="en-US" sz="2400" b="1" dirty="0" smtClean="0">
                <a:solidFill>
                  <a:schemeClr val="tx2"/>
                </a:solidFill>
                <a:latin typeface="Courier New" pitchFamily="49" charset="0"/>
                <a:cs typeface="Courier New" pitchFamily="49" charset="0"/>
              </a:rPr>
              <a:t>” id=“</a:t>
            </a:r>
            <a:r>
              <a:rPr lang="en-US" sz="2400" b="1" i="1" dirty="0" smtClean="0">
                <a:solidFill>
                  <a:schemeClr val="tx2"/>
                </a:solidFill>
                <a:latin typeface="Courier New" pitchFamily="49" charset="0"/>
                <a:cs typeface="Courier New" pitchFamily="49" charset="0"/>
              </a:rPr>
              <a:t>id</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p>
          <a:p>
            <a:pPr eaLnBrk="1" hangingPunct="1">
              <a:spcBef>
                <a:spcPts val="600"/>
              </a:spcBef>
              <a:buNone/>
            </a:pPr>
            <a:r>
              <a:rPr lang="en-US" sz="2400" b="1" dirty="0" smtClean="0">
                <a:solidFill>
                  <a:srgbClr val="FF0000"/>
                </a:solidFill>
                <a:latin typeface="Courier New" pitchFamily="49" charset="0"/>
                <a:cs typeface="Courier New" pitchFamily="49" charset="0"/>
              </a:rPr>
              <a:t>			&lt;option</a:t>
            </a:r>
            <a:r>
              <a:rPr lang="en-US" sz="2400" b="1" dirty="0" smtClean="0">
                <a:solidFill>
                  <a:schemeClr val="tx2"/>
                </a:solidFill>
                <a:latin typeface="Courier New" pitchFamily="49" charset="0"/>
                <a:cs typeface="Courier New" pitchFamily="49" charset="0"/>
              </a:rPr>
              <a:t> value=“</a:t>
            </a:r>
            <a:r>
              <a:rPr lang="en-US" sz="2400" b="1" i="1" dirty="0" smtClean="0">
                <a:solidFill>
                  <a:schemeClr val="tx2"/>
                </a:solidFill>
                <a:latin typeface="Courier New" pitchFamily="49" charset="0"/>
                <a:cs typeface="Courier New" pitchFamily="49" charset="0"/>
              </a:rPr>
              <a:t>value1</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r>
              <a:rPr lang="en-US" sz="2400" b="1" dirty="0" smtClean="0">
                <a:latin typeface="Courier New" pitchFamily="49" charset="0"/>
                <a:cs typeface="Courier New" pitchFamily="49" charset="0"/>
              </a:rPr>
              <a:t>Text1</a:t>
            </a:r>
            <a:r>
              <a:rPr lang="en-US" sz="2400" b="1" dirty="0" smtClean="0">
                <a:solidFill>
                  <a:srgbClr val="FF0000"/>
                </a:solidFill>
                <a:latin typeface="Courier New" pitchFamily="49" charset="0"/>
                <a:cs typeface="Courier New" pitchFamily="49" charset="0"/>
              </a:rPr>
              <a:t>&lt;/option&gt;</a:t>
            </a:r>
          </a:p>
          <a:p>
            <a:pPr eaLnBrk="1" hangingPunct="1">
              <a:spcBef>
                <a:spcPts val="600"/>
              </a:spcBef>
              <a:buNone/>
            </a:pPr>
            <a:r>
              <a:rPr lang="en-US" sz="2400" b="1" dirty="0" smtClean="0">
                <a:solidFill>
                  <a:srgbClr val="FF0000"/>
                </a:solidFill>
                <a:latin typeface="Courier New" pitchFamily="49" charset="0"/>
                <a:cs typeface="Courier New" pitchFamily="49" charset="0"/>
              </a:rPr>
              <a:t>			&lt;option</a:t>
            </a:r>
            <a:r>
              <a:rPr lang="en-US" sz="2400" b="1" dirty="0" smtClean="0">
                <a:solidFill>
                  <a:schemeClr val="tx2"/>
                </a:solidFill>
                <a:latin typeface="Courier New" pitchFamily="49" charset="0"/>
                <a:cs typeface="Courier New" pitchFamily="49" charset="0"/>
              </a:rPr>
              <a:t> value=“</a:t>
            </a:r>
            <a:r>
              <a:rPr lang="en-US" sz="2400" b="1" i="1" dirty="0" smtClean="0">
                <a:solidFill>
                  <a:schemeClr val="tx2"/>
                </a:solidFill>
                <a:latin typeface="Courier New" pitchFamily="49" charset="0"/>
                <a:cs typeface="Courier New" pitchFamily="49" charset="0"/>
              </a:rPr>
              <a:t>value2</a:t>
            </a:r>
            <a:r>
              <a:rPr lang="en-US" sz="2400" b="1" dirty="0" smtClean="0">
                <a:solidFill>
                  <a:schemeClr val="tx2"/>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&gt;</a:t>
            </a:r>
            <a:r>
              <a:rPr lang="en-US" sz="2400" b="1" dirty="0" smtClean="0">
                <a:latin typeface="Courier New" pitchFamily="49" charset="0"/>
                <a:cs typeface="Courier New" pitchFamily="49" charset="0"/>
              </a:rPr>
              <a:t>Text2</a:t>
            </a:r>
            <a:r>
              <a:rPr lang="en-US" sz="2400" b="1" dirty="0" smtClean="0">
                <a:solidFill>
                  <a:srgbClr val="FF0000"/>
                </a:solidFill>
                <a:latin typeface="Courier New" pitchFamily="49" charset="0"/>
                <a:cs typeface="Courier New" pitchFamily="49" charset="0"/>
              </a:rPr>
              <a:t>&lt;/option&gt;</a:t>
            </a:r>
          </a:p>
          <a:p>
            <a:pPr eaLnBrk="1" hangingPunct="1">
              <a:spcBef>
                <a:spcPts val="600"/>
              </a:spcBef>
              <a:buNone/>
            </a:pPr>
            <a:r>
              <a:rPr lang="en-US" sz="2400" b="1" dirty="0" smtClean="0">
                <a:solidFill>
                  <a:srgbClr val="FF0000"/>
                </a:solidFill>
                <a:latin typeface="Courier New" pitchFamily="49" charset="0"/>
                <a:cs typeface="Courier New" pitchFamily="49" charset="0"/>
              </a:rPr>
              <a:t>			…</a:t>
            </a:r>
          </a:p>
          <a:p>
            <a:pPr eaLnBrk="1" hangingPunct="1">
              <a:spcBef>
                <a:spcPts val="600"/>
              </a:spcBef>
              <a:buNone/>
            </a:pPr>
            <a:r>
              <a:rPr lang="en-US" sz="2400" b="1" dirty="0" smtClean="0">
                <a:solidFill>
                  <a:srgbClr val="FF0000"/>
                </a:solidFill>
                <a:latin typeface="Courier New" pitchFamily="49" charset="0"/>
                <a:cs typeface="Courier New" pitchFamily="49" charset="0"/>
              </a:rPr>
              <a:t>		&lt;/select&gt;</a:t>
            </a:r>
            <a:endParaRPr lang="en-US" sz="2400" b="1" dirty="0" smtClean="0">
              <a:latin typeface="Courier New" pitchFamily="49" charset="0"/>
              <a:cs typeface="Courier New" pitchFamily="49" charset="0"/>
            </a:endParaRPr>
          </a:p>
          <a:p>
            <a:pPr lvl="0" eaLnBrk="1" hangingPunct="1">
              <a:spcBef>
                <a:spcPts val="3600"/>
              </a:spcBef>
              <a:buNone/>
            </a:pPr>
            <a:r>
              <a:rPr lang="en-US" sz="2600" dirty="0" smtClean="0">
                <a:solidFill>
                  <a:srgbClr val="000000"/>
                </a:solidFill>
              </a:rPr>
              <a:t>	</a:t>
            </a:r>
            <a:r>
              <a:rPr lang="en-US" sz="3100" dirty="0" smtClean="0">
                <a:solidFill>
                  <a:srgbClr val="000000"/>
                </a:solidFill>
              </a:rPr>
              <a:t>Where </a:t>
            </a:r>
            <a:r>
              <a:rPr lang="en-US" sz="3100" b="1" i="1" dirty="0" smtClean="0">
                <a:solidFill>
                  <a:srgbClr val="000000"/>
                </a:solidFill>
                <a:latin typeface="Courier New" pitchFamily="49" charset="0"/>
                <a:cs typeface="Courier New" pitchFamily="49" charset="0"/>
              </a:rPr>
              <a:t>name</a:t>
            </a:r>
            <a:r>
              <a:rPr lang="en-US" sz="3100" dirty="0" smtClean="0">
                <a:solidFill>
                  <a:srgbClr val="000000"/>
                </a:solidFill>
              </a:rPr>
              <a:t> and </a:t>
            </a:r>
            <a:r>
              <a:rPr lang="en-US" sz="3100" b="1" i="1" dirty="0" smtClean="0">
                <a:solidFill>
                  <a:srgbClr val="000000"/>
                </a:solidFill>
                <a:latin typeface="Courier New" pitchFamily="49" charset="0"/>
                <a:cs typeface="Courier New" pitchFamily="49" charset="0"/>
              </a:rPr>
              <a:t>id</a:t>
            </a:r>
            <a:r>
              <a:rPr lang="en-US" sz="3100" dirty="0" smtClean="0">
                <a:solidFill>
                  <a:srgbClr val="000000"/>
                </a:solidFill>
              </a:rPr>
              <a:t> identify the field associated with the selection; </a:t>
            </a:r>
            <a:r>
              <a:rPr lang="en-US" sz="3100" b="1" i="1" dirty="0" smtClean="0">
                <a:solidFill>
                  <a:srgbClr val="000000"/>
                </a:solidFill>
                <a:latin typeface="Courier New" pitchFamily="49" charset="0"/>
                <a:cs typeface="Courier New" pitchFamily="49" charset="0"/>
              </a:rPr>
              <a:t>value1, value2</a:t>
            </a:r>
            <a:r>
              <a:rPr lang="en-US" sz="3100" dirty="0" smtClean="0">
                <a:solidFill>
                  <a:srgbClr val="000000"/>
                </a:solidFill>
              </a:rPr>
              <a:t>, etc. are the possible field values (for script use); and </a:t>
            </a:r>
            <a:r>
              <a:rPr lang="en-US" sz="3100" b="1" i="1" dirty="0" smtClean="0">
                <a:solidFill>
                  <a:srgbClr val="000000"/>
                </a:solidFill>
                <a:latin typeface="Courier New" pitchFamily="49" charset="0"/>
                <a:cs typeface="Courier New" pitchFamily="49" charset="0"/>
              </a:rPr>
              <a:t>Text1, Text2</a:t>
            </a:r>
            <a:r>
              <a:rPr lang="en-US" sz="3100" dirty="0" smtClean="0">
                <a:solidFill>
                  <a:srgbClr val="000000"/>
                </a:solidFill>
              </a:rPr>
              <a:t>, etc. are entries in the selection list (visible to users).</a:t>
            </a:r>
          </a:p>
          <a:p>
            <a:pPr eaLnBrk="1" hangingPunct="1">
              <a:spcBef>
                <a:spcPts val="600"/>
              </a:spcBef>
              <a:buNone/>
            </a:pPr>
            <a:endParaRPr lang="en-US" sz="2400" b="1" dirty="0" smtClean="0">
              <a:solidFill>
                <a:srgbClr val="FF0000"/>
              </a:solidFill>
              <a:cs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24EF85A-5DBE-4432-95D1-D2DB2527670C}"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	Add a selection element to the form with options American Express, Discover, </a:t>
            </a:r>
            <a:r>
              <a:rPr lang="en-US" dirty="0" err="1" smtClean="0"/>
              <a:t>Mastercard</a:t>
            </a:r>
            <a:r>
              <a:rPr lang="en-US" dirty="0" smtClean="0"/>
              <a:t>, and Visa.</a:t>
            </a:r>
          </a:p>
          <a:p>
            <a:pPr>
              <a:buNone/>
            </a:pPr>
            <a:r>
              <a:rPr lang="en-US" dirty="0" smtClean="0"/>
              <a:t>	</a:t>
            </a:r>
            <a:r>
              <a:rPr lang="en-US" sz="2000" dirty="0" smtClean="0">
                <a:latin typeface="Courier New" pitchFamily="49" charset="0"/>
                <a:cs typeface="Courier New" pitchFamily="49" charset="0"/>
              </a:rPr>
              <a:t>&lt;select name="</a:t>
            </a:r>
            <a:r>
              <a:rPr lang="en-US" sz="2000" dirty="0" err="1" smtClean="0">
                <a:latin typeface="Courier New" pitchFamily="49" charset="0"/>
                <a:cs typeface="Courier New" pitchFamily="49" charset="0"/>
              </a:rPr>
              <a:t>credCard</a:t>
            </a:r>
            <a:r>
              <a:rPr lang="en-US" sz="2000" dirty="0" smtClean="0">
                <a:latin typeface="Courier New" pitchFamily="49" charset="0"/>
                <a:cs typeface="Courier New" pitchFamily="49" charset="0"/>
              </a:rPr>
              <a:t>" id="</a:t>
            </a:r>
            <a:r>
              <a:rPr lang="en-US" sz="2000" dirty="0" err="1" smtClean="0">
                <a:latin typeface="Courier New" pitchFamily="49" charset="0"/>
                <a:cs typeface="Courier New" pitchFamily="49" charset="0"/>
              </a:rPr>
              <a:t>credCard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	&lt;option value="</a:t>
            </a:r>
            <a:r>
              <a:rPr lang="en-US" sz="2000" dirty="0" err="1" smtClean="0">
                <a:latin typeface="Courier New" pitchFamily="49" charset="0"/>
                <a:cs typeface="Courier New" pitchFamily="49" charset="0"/>
              </a:rPr>
              <a:t>AmEx</a:t>
            </a:r>
            <a:r>
              <a:rPr lang="en-US" sz="2000" dirty="0" smtClean="0">
                <a:latin typeface="Courier New" pitchFamily="49" charset="0"/>
                <a:cs typeface="Courier New" pitchFamily="49" charset="0"/>
              </a:rPr>
              <a:t>"&gt;American Express&lt;/option&gt;</a:t>
            </a:r>
          </a:p>
          <a:p>
            <a:pPr>
              <a:buNone/>
            </a:pPr>
            <a:r>
              <a:rPr lang="en-US" sz="2000" dirty="0" smtClean="0">
                <a:latin typeface="Courier New" pitchFamily="49" charset="0"/>
                <a:cs typeface="Courier New" pitchFamily="49" charset="0"/>
              </a:rPr>
              <a:t>	&lt;option value="Disc"&gt;Discover&lt;/option&gt;</a:t>
            </a:r>
          </a:p>
          <a:p>
            <a:pPr>
              <a:buNone/>
            </a:pPr>
            <a:r>
              <a:rPr lang="en-US" sz="2000" dirty="0" smtClean="0">
                <a:latin typeface="Courier New" pitchFamily="49" charset="0"/>
                <a:cs typeface="Courier New" pitchFamily="49" charset="0"/>
              </a:rPr>
              <a:t>	&lt;option value="MC"&gt;</a:t>
            </a:r>
            <a:r>
              <a:rPr lang="en-US" sz="2000" dirty="0" err="1" smtClean="0">
                <a:latin typeface="Courier New" pitchFamily="49" charset="0"/>
                <a:cs typeface="Courier New" pitchFamily="49" charset="0"/>
              </a:rPr>
              <a:t>Mastercard</a:t>
            </a:r>
            <a:r>
              <a:rPr lang="en-US" sz="2000" dirty="0" smtClean="0">
                <a:latin typeface="Courier New" pitchFamily="49" charset="0"/>
                <a:cs typeface="Courier New" pitchFamily="49" charset="0"/>
              </a:rPr>
              <a:t>&lt;/option&gt;</a:t>
            </a:r>
          </a:p>
          <a:p>
            <a:pPr>
              <a:buNone/>
            </a:pPr>
            <a:r>
              <a:rPr lang="en-US" sz="2000" dirty="0" smtClean="0">
                <a:latin typeface="Courier New" pitchFamily="49" charset="0"/>
                <a:cs typeface="Courier New" pitchFamily="49" charset="0"/>
              </a:rPr>
              <a:t>	&lt;option value="Visa"&gt;Visa&lt;/option&gt;</a:t>
            </a:r>
          </a:p>
          <a:p>
            <a:pPr>
              <a:buNone/>
            </a:pPr>
            <a:r>
              <a:rPr lang="en-US" sz="2000" dirty="0" smtClean="0">
                <a:latin typeface="Courier New" pitchFamily="49" charset="0"/>
                <a:cs typeface="Courier New" pitchFamily="49" charset="0"/>
              </a:rPr>
              <a:t>	&lt;/select&gt;</a:t>
            </a:r>
          </a:p>
        </p:txBody>
      </p:sp>
      <p:sp>
        <p:nvSpPr>
          <p:cNvPr id="4" name="Footer Placeholder 3"/>
          <p:cNvSpPr>
            <a:spLocks noGrp="1"/>
          </p:cNvSpPr>
          <p:nvPr>
            <p:ph type="ftr" sz="quarter" idx="10"/>
          </p:nvPr>
        </p:nvSpPr>
        <p:spPr/>
        <p:txBody>
          <a:bodyPr/>
          <a:lstStyle/>
          <a:p>
            <a:pPr>
              <a:defRPr/>
            </a:pPr>
            <a:r>
              <a:rPr lang="en-US" smtClean="0"/>
              <a:t>New Perspectives on HTML and XHTML, Comprehensive</a:t>
            </a:r>
            <a:endParaRPr lang="en-US"/>
          </a:p>
        </p:txBody>
      </p:sp>
      <p:sp>
        <p:nvSpPr>
          <p:cNvPr id="5" name="Slide Number Placeholder 4"/>
          <p:cNvSpPr>
            <a:spLocks noGrp="1"/>
          </p:cNvSpPr>
          <p:nvPr>
            <p:ph type="sldNum" sz="quarter" idx="11"/>
          </p:nvPr>
        </p:nvSpPr>
        <p:spPr/>
        <p:txBody>
          <a:bodyPr/>
          <a:lstStyle/>
          <a:p>
            <a:pPr>
              <a:defRPr/>
            </a:pPr>
            <a:fld id="{DC0DE167-0BD5-454B-9805-7144CA1D7367}"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pPr eaLnBrk="1" hangingPunct="1"/>
            <a:r>
              <a:rPr lang="en-US" smtClean="0"/>
              <a:t>Setting the Selection List Size</a:t>
            </a:r>
          </a:p>
        </p:txBody>
      </p:sp>
      <p:sp>
        <p:nvSpPr>
          <p:cNvPr id="50178" name="Rectangle 3"/>
          <p:cNvSpPr>
            <a:spLocks noGrp="1" noChangeArrowheads="1"/>
          </p:cNvSpPr>
          <p:nvPr>
            <p:ph idx="4294967295"/>
          </p:nvPr>
        </p:nvSpPr>
        <p:spPr/>
        <p:txBody>
          <a:bodyPr/>
          <a:lstStyle/>
          <a:p>
            <a:pPr eaLnBrk="1" hangingPunct="1"/>
            <a:r>
              <a:rPr lang="en-US" dirty="0" smtClean="0"/>
              <a:t>You can change the number of options displayed in the selection list by applying the </a:t>
            </a:r>
            <a:r>
              <a:rPr lang="en-US" b="1" dirty="0" smtClean="0">
                <a:latin typeface="Courier New" pitchFamily="49" charset="0"/>
                <a:cs typeface="Courier New" pitchFamily="49" charset="0"/>
              </a:rPr>
              <a:t>size</a:t>
            </a:r>
            <a:r>
              <a:rPr lang="en-US" dirty="0" smtClean="0"/>
              <a:t> attribute. </a:t>
            </a:r>
          </a:p>
          <a:p>
            <a:pPr eaLnBrk="1" hangingPunct="1">
              <a:spcBef>
                <a:spcPts val="3600"/>
              </a:spcBef>
            </a:pPr>
            <a:r>
              <a:rPr lang="en-US" dirty="0" smtClean="0"/>
              <a:t>Syntax:</a:t>
            </a:r>
          </a:p>
          <a:p>
            <a:pPr lvl="1" algn="ctr" eaLnBrk="1" hangingPunct="1">
              <a:spcBef>
                <a:spcPts val="1800"/>
              </a:spcBef>
              <a:spcAft>
                <a:spcPts val="1800"/>
              </a:spcAft>
              <a:buFontTx/>
              <a:buNone/>
            </a:pPr>
            <a:r>
              <a:rPr lang="en-US" b="1" dirty="0" smtClean="0">
                <a:solidFill>
                  <a:srgbClr val="FF0000"/>
                </a:solidFill>
                <a:latin typeface="Courier New" pitchFamily="49" charset="0"/>
              </a:rPr>
              <a:t>&lt;select</a:t>
            </a:r>
            <a:r>
              <a:rPr lang="en-US" b="1" dirty="0" smtClean="0">
                <a:latin typeface="Courier New" pitchFamily="49" charset="0"/>
              </a:rPr>
              <a:t> </a:t>
            </a:r>
            <a:r>
              <a:rPr lang="en-US" b="1" dirty="0" smtClean="0">
                <a:solidFill>
                  <a:srgbClr val="7030A0"/>
                </a:solidFill>
                <a:latin typeface="Courier New" pitchFamily="49" charset="0"/>
              </a:rPr>
              <a:t>size= “</a:t>
            </a:r>
            <a:r>
              <a:rPr lang="en-US" b="1" i="1" dirty="0" smtClean="0">
                <a:solidFill>
                  <a:srgbClr val="7030A0"/>
                </a:solidFill>
                <a:latin typeface="Courier New" pitchFamily="49" charset="0"/>
              </a:rPr>
              <a:t>value</a:t>
            </a:r>
            <a:r>
              <a:rPr lang="en-US" b="1" dirty="0" smtClean="0">
                <a:solidFill>
                  <a:srgbClr val="7030A0"/>
                </a:solidFill>
                <a:latin typeface="Courier New" pitchFamily="49" charset="0"/>
              </a:rPr>
              <a:t>”</a:t>
            </a:r>
            <a:r>
              <a:rPr lang="en-US" b="1" dirty="0" smtClean="0">
                <a:solidFill>
                  <a:srgbClr val="FF0000"/>
                </a:solidFill>
                <a:latin typeface="Courier New" pitchFamily="49" charset="0"/>
              </a:rPr>
              <a:t>&gt;</a:t>
            </a:r>
            <a:r>
              <a:rPr lang="en-US" b="1" dirty="0" smtClean="0">
                <a:solidFill>
                  <a:srgbClr val="7030A0"/>
                </a:solidFill>
                <a:latin typeface="Courier New" pitchFamily="49" charset="0"/>
              </a:rPr>
              <a:t>… </a:t>
            </a:r>
            <a:r>
              <a:rPr lang="en-US" b="1" dirty="0" smtClean="0">
                <a:solidFill>
                  <a:srgbClr val="FF0000"/>
                </a:solidFill>
                <a:latin typeface="Courier New" pitchFamily="49" charset="0"/>
              </a:rPr>
              <a:t>&lt;/select&gt;</a:t>
            </a:r>
          </a:p>
          <a:p>
            <a:pPr eaLnBrk="1" hangingPunct="1">
              <a:buFont typeface="Arial" charset="0"/>
              <a:buNone/>
            </a:pPr>
            <a:r>
              <a:rPr lang="en-US" sz="3600" dirty="0" smtClean="0"/>
              <a:t>	Where </a:t>
            </a:r>
            <a:r>
              <a:rPr lang="en-US" b="1" i="1" dirty="0" smtClean="0">
                <a:solidFill>
                  <a:srgbClr val="7030A0"/>
                </a:solidFill>
                <a:latin typeface="Courier New" pitchFamily="49" charset="0"/>
              </a:rPr>
              <a:t>value</a:t>
            </a:r>
            <a:r>
              <a:rPr lang="en-US" sz="3600" dirty="0" smtClean="0"/>
              <a:t> is the number of items that the selection list displays in the form.</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22609C1-1D8C-4BFB-8790-EF25D318894A}"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pPr eaLnBrk="1" hangingPunct="1"/>
            <a:r>
              <a:rPr lang="en-US" dirty="0" smtClean="0"/>
              <a:t>Setting the Selection List Size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0ACBD13-964C-453B-BF93-3E714E219DAD}" type="slidenum">
              <a:rPr lang="en-US"/>
              <a:pPr>
                <a:defRPr/>
              </a:pPr>
              <a:t>47</a:t>
            </a:fld>
            <a:endParaRPr lang="en-US"/>
          </a:p>
        </p:txBody>
      </p:sp>
      <p:pic>
        <p:nvPicPr>
          <p:cNvPr id="51204" name="Picture 3"/>
          <p:cNvPicPr>
            <a:picLocks noGrp="1" noChangeAspect="1" noChangeArrowheads="1"/>
          </p:cNvPicPr>
          <p:nvPr>
            <p:ph idx="4294967295"/>
          </p:nvPr>
        </p:nvPicPr>
        <p:blipFill>
          <a:blip r:embed="rId2" cstate="print"/>
          <a:srcRect/>
          <a:stretch>
            <a:fillRect/>
          </a:stretch>
        </p:blipFill>
        <p:spPr>
          <a:xfrm>
            <a:off x="228600" y="2438400"/>
            <a:ext cx="8281988" cy="2085975"/>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pPr eaLnBrk="1" hangingPunct="1"/>
            <a:r>
              <a:rPr lang="en-US" dirty="0" smtClean="0"/>
              <a:t>Allowing for Multiple Selections</a:t>
            </a:r>
          </a:p>
        </p:txBody>
      </p:sp>
      <p:sp>
        <p:nvSpPr>
          <p:cNvPr id="52226" name="Rectangle 3"/>
          <p:cNvSpPr>
            <a:spLocks noGrp="1" noChangeArrowheads="1"/>
          </p:cNvSpPr>
          <p:nvPr>
            <p:ph idx="4294967295"/>
          </p:nvPr>
        </p:nvSpPr>
        <p:spPr/>
        <p:txBody>
          <a:bodyPr/>
          <a:lstStyle/>
          <a:p>
            <a:pPr eaLnBrk="1" hangingPunct="1"/>
            <a:r>
              <a:rPr lang="en-US" dirty="0" smtClean="0"/>
              <a:t>Selection lists allow for multiple selections by applying the </a:t>
            </a:r>
            <a:r>
              <a:rPr lang="en-US" b="1" dirty="0" smtClean="0">
                <a:latin typeface="Courier New" pitchFamily="49" charset="0"/>
                <a:cs typeface="Courier New" pitchFamily="49" charset="0"/>
              </a:rPr>
              <a:t>multiple</a:t>
            </a:r>
            <a:r>
              <a:rPr lang="en-US" dirty="0" smtClean="0"/>
              <a:t> attribute to the select element:</a:t>
            </a:r>
          </a:p>
          <a:p>
            <a:pPr eaLnBrk="1" hangingPunct="1"/>
            <a:endParaRPr lang="en-US" sz="2900" dirty="0" smtClean="0"/>
          </a:p>
          <a:p>
            <a:pPr lvl="1" eaLnBrk="1" hangingPunct="1">
              <a:buFontTx/>
              <a:buNone/>
            </a:pPr>
            <a:r>
              <a:rPr lang="en-US" sz="2400" b="1" dirty="0" smtClean="0">
                <a:solidFill>
                  <a:srgbClr val="FF0000"/>
                </a:solidFill>
                <a:latin typeface="Courier New" pitchFamily="49" charset="0"/>
              </a:rPr>
              <a:t>&lt;select </a:t>
            </a:r>
            <a:r>
              <a:rPr lang="en-US" sz="2400" b="1" dirty="0" smtClean="0">
                <a:solidFill>
                  <a:srgbClr val="7030A0"/>
                </a:solidFill>
                <a:latin typeface="Courier New" pitchFamily="49" charset="0"/>
              </a:rPr>
              <a:t>multiple=“</a:t>
            </a:r>
            <a:r>
              <a:rPr lang="en-US" sz="2400" b="1" i="1" dirty="0" smtClean="0">
                <a:solidFill>
                  <a:srgbClr val="7030A0"/>
                </a:solidFill>
                <a:latin typeface="Courier New" pitchFamily="49" charset="0"/>
              </a:rPr>
              <a:t>multiple</a:t>
            </a:r>
            <a:r>
              <a:rPr lang="en-US" sz="2400" b="1" dirty="0" smtClean="0">
                <a:solidFill>
                  <a:srgbClr val="7030A0"/>
                </a:solidFill>
                <a:latin typeface="Courier New" pitchFamily="49" charset="0"/>
              </a:rPr>
              <a:t>”</a:t>
            </a:r>
            <a:r>
              <a:rPr lang="en-US" sz="2400" b="1" dirty="0" smtClean="0">
                <a:solidFill>
                  <a:srgbClr val="FF0000"/>
                </a:solidFill>
                <a:latin typeface="Courier New" pitchFamily="49" charset="0"/>
              </a:rPr>
              <a:t>&gt;…&lt;/select&gt;</a:t>
            </a:r>
          </a:p>
          <a:p>
            <a:pPr lvl="1" eaLnBrk="1" hangingPunct="1">
              <a:buFontTx/>
              <a:buNone/>
            </a:pPr>
            <a:endParaRPr lang="en-US" sz="2400" b="1" dirty="0" smtClean="0">
              <a:solidFill>
                <a:srgbClr val="FF0000"/>
              </a:solidFill>
              <a:latin typeface="Courier New" pitchFamily="49" charset="0"/>
            </a:endParaRPr>
          </a:p>
          <a:p>
            <a:pPr lvl="1" eaLnBrk="1" hangingPunct="1">
              <a:buFontTx/>
              <a:buNone/>
            </a:pPr>
            <a:r>
              <a:rPr lang="en-US" sz="3200" dirty="0" smtClean="0"/>
              <a:t>Note that the </a:t>
            </a:r>
            <a:r>
              <a:rPr lang="en-US" sz="3200" b="1" dirty="0" smtClean="0">
                <a:latin typeface="Courier New" pitchFamily="49" charset="0"/>
                <a:cs typeface="Courier New" pitchFamily="49" charset="0"/>
              </a:rPr>
              <a:t>multiple</a:t>
            </a:r>
            <a:r>
              <a:rPr lang="en-US" sz="3200" dirty="0" smtClean="0"/>
              <a:t> attribute does not have a value. Therefore, it is set to itself in XHTML</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BEA6543-76C5-41A4-BA3A-98E79C1A0746}"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smtClean="0"/>
              <a:t>Working with Check Boxes</a:t>
            </a:r>
          </a:p>
        </p:txBody>
      </p:sp>
      <p:sp>
        <p:nvSpPr>
          <p:cNvPr id="53250" name="Rectangle 3"/>
          <p:cNvSpPr>
            <a:spLocks noGrp="1" noChangeArrowheads="1"/>
          </p:cNvSpPr>
          <p:nvPr>
            <p:ph idx="4294967295"/>
          </p:nvPr>
        </p:nvSpPr>
        <p:spPr/>
        <p:txBody>
          <a:bodyPr/>
          <a:lstStyle/>
          <a:p>
            <a:pPr eaLnBrk="1" hangingPunct="1"/>
            <a:r>
              <a:rPr lang="en-US" dirty="0" smtClean="0"/>
              <a:t>To create a check box, use:</a:t>
            </a:r>
          </a:p>
          <a:p>
            <a:pPr eaLnBrk="1" hangingPunct="1">
              <a:spcBef>
                <a:spcPts val="1800"/>
              </a:spcBef>
              <a:spcAft>
                <a:spcPts val="1800"/>
              </a:spcAft>
              <a:buFont typeface="Arial" charset="0"/>
              <a:buNone/>
            </a:pPr>
            <a:r>
              <a:rPr lang="en-US" sz="2400" dirty="0" smtClean="0"/>
              <a:t>	</a:t>
            </a:r>
            <a:r>
              <a:rPr lang="en-US" sz="1800" b="1" dirty="0" smtClean="0">
                <a:solidFill>
                  <a:srgbClr val="FF0000"/>
                </a:solidFill>
                <a:latin typeface="Courier New" pitchFamily="49" charset="0"/>
                <a:cs typeface="Courier New" pitchFamily="49" charset="0"/>
              </a:rPr>
              <a:t>&lt;input </a:t>
            </a:r>
            <a:r>
              <a:rPr lang="en-US" sz="1800" b="1" dirty="0" smtClean="0">
                <a:solidFill>
                  <a:srgbClr val="7030A0"/>
                </a:solidFill>
                <a:latin typeface="Courier New" pitchFamily="49" charset="0"/>
                <a:cs typeface="Courier New" pitchFamily="49" charset="0"/>
              </a:rPr>
              <a:t>type=“</a:t>
            </a:r>
            <a:r>
              <a:rPr lang="en-US" sz="1800" b="1" i="1" dirty="0" smtClean="0">
                <a:solidFill>
                  <a:srgbClr val="7030A0"/>
                </a:solidFill>
                <a:latin typeface="Courier New" pitchFamily="49" charset="0"/>
                <a:cs typeface="Courier New" pitchFamily="49" charset="0"/>
              </a:rPr>
              <a:t>checkbox</a:t>
            </a:r>
            <a:r>
              <a:rPr lang="en-US" sz="1800" b="1" dirty="0" smtClean="0">
                <a:solidFill>
                  <a:srgbClr val="7030A0"/>
                </a:solidFill>
                <a:latin typeface="Courier New" pitchFamily="49" charset="0"/>
                <a:cs typeface="Courier New" pitchFamily="49" charset="0"/>
              </a:rPr>
              <a:t>” name=“</a:t>
            </a:r>
            <a:r>
              <a:rPr lang="en-US" sz="1800" b="1" i="1" dirty="0" smtClean="0">
                <a:solidFill>
                  <a:srgbClr val="7030A0"/>
                </a:solidFill>
                <a:latin typeface="Courier New" pitchFamily="49" charset="0"/>
                <a:cs typeface="Courier New" pitchFamily="49" charset="0"/>
              </a:rPr>
              <a:t>name</a:t>
            </a:r>
            <a:r>
              <a:rPr lang="en-US" sz="1800" b="1" dirty="0" smtClean="0">
                <a:solidFill>
                  <a:srgbClr val="7030A0"/>
                </a:solidFill>
                <a:latin typeface="Courier New" pitchFamily="49" charset="0"/>
                <a:cs typeface="Courier New" pitchFamily="49" charset="0"/>
              </a:rPr>
              <a:t>” id=“</a:t>
            </a:r>
            <a:r>
              <a:rPr lang="en-US" sz="1800" b="1" i="1" dirty="0" smtClean="0">
                <a:solidFill>
                  <a:srgbClr val="7030A0"/>
                </a:solidFill>
                <a:latin typeface="Courier New" pitchFamily="49" charset="0"/>
                <a:cs typeface="Courier New" pitchFamily="49" charset="0"/>
              </a:rPr>
              <a:t>id</a:t>
            </a:r>
            <a:r>
              <a:rPr lang="en-US" sz="1800" b="1" dirty="0" smtClean="0">
                <a:solidFill>
                  <a:srgbClr val="7030A0"/>
                </a:solidFill>
                <a:latin typeface="Courier New" pitchFamily="49" charset="0"/>
                <a:cs typeface="Courier New" pitchFamily="49" charset="0"/>
              </a:rPr>
              <a:t>” value=“</a:t>
            </a:r>
            <a:r>
              <a:rPr lang="en-US" sz="1800" b="1" i="1" dirty="0" smtClean="0">
                <a:solidFill>
                  <a:srgbClr val="7030A0"/>
                </a:solidFill>
                <a:latin typeface="Courier New" pitchFamily="49" charset="0"/>
                <a:cs typeface="Courier New" pitchFamily="49" charset="0"/>
              </a:rPr>
              <a:t>value</a:t>
            </a:r>
            <a:r>
              <a:rPr lang="en-US" sz="1800" b="1" dirty="0" smtClean="0">
                <a:solidFill>
                  <a:srgbClr val="7030A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/&gt;</a:t>
            </a:r>
          </a:p>
          <a:p>
            <a:pPr eaLnBrk="1" hangingPunct="1">
              <a:buNone/>
            </a:pPr>
            <a:r>
              <a:rPr lang="en-US" dirty="0" smtClean="0"/>
              <a:t>	Where the </a:t>
            </a:r>
            <a:r>
              <a:rPr lang="en-US" b="1" i="1" dirty="0" smtClean="0">
                <a:solidFill>
                  <a:srgbClr val="7030A0"/>
                </a:solidFill>
                <a:latin typeface="Courier New" pitchFamily="49" charset="0"/>
                <a:cs typeface="Courier New" pitchFamily="49" charset="0"/>
              </a:rPr>
              <a:t>name</a:t>
            </a:r>
            <a:r>
              <a:rPr lang="en-US" dirty="0" smtClean="0"/>
              <a:t> and </a:t>
            </a:r>
            <a:r>
              <a:rPr lang="en-US" b="1" i="1" dirty="0" smtClean="0">
                <a:solidFill>
                  <a:srgbClr val="7030A0"/>
                </a:solidFill>
                <a:latin typeface="Courier New" pitchFamily="49" charset="0"/>
                <a:cs typeface="Courier New" pitchFamily="49" charset="0"/>
              </a:rPr>
              <a:t>id</a:t>
            </a:r>
            <a:r>
              <a:rPr lang="en-US" dirty="0" smtClean="0"/>
              <a:t> attributes identify the check box controls and  the </a:t>
            </a:r>
            <a:r>
              <a:rPr lang="en-US" b="1" i="1" dirty="0" smtClean="0">
                <a:solidFill>
                  <a:srgbClr val="7030A0"/>
                </a:solidFill>
                <a:latin typeface="Courier New" pitchFamily="49" charset="0"/>
                <a:cs typeface="Courier New" pitchFamily="49" charset="0"/>
              </a:rPr>
              <a:t>value</a:t>
            </a:r>
            <a:r>
              <a:rPr lang="en-US" dirty="0" smtClean="0"/>
              <a:t> attribute specifies the value sent to the server if the check box is selected.</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463C06A1-116B-4C8D-B6AB-FD4350034316}"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pPr eaLnBrk="1" hangingPunct="1"/>
            <a:r>
              <a:rPr lang="en-US" smtClean="0"/>
              <a:t>Forms and Server-Based Programs</a:t>
            </a:r>
          </a:p>
        </p:txBody>
      </p:sp>
      <p:sp>
        <p:nvSpPr>
          <p:cNvPr id="30722" name="Rectangle 3"/>
          <p:cNvSpPr>
            <a:spLocks noGrp="1" noChangeArrowheads="1"/>
          </p:cNvSpPr>
          <p:nvPr>
            <p:ph idx="4294967295"/>
          </p:nvPr>
        </p:nvSpPr>
        <p:spPr/>
        <p:txBody>
          <a:bodyPr/>
          <a:lstStyle/>
          <a:p>
            <a:pPr eaLnBrk="1" hangingPunct="1"/>
            <a:r>
              <a:rPr lang="en-US" sz="3100" dirty="0" smtClean="0"/>
              <a:t>While HTML supports the creation of forms, it does not include tools to process the information.</a:t>
            </a:r>
          </a:p>
          <a:p>
            <a:pPr eaLnBrk="1" hangingPunct="1">
              <a:spcBef>
                <a:spcPts val="3600"/>
              </a:spcBef>
            </a:pPr>
            <a:r>
              <a:rPr lang="en-US" sz="3100" dirty="0" smtClean="0"/>
              <a:t>The information can be processed through a program running on a Web server.</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F80E10D-7B16-4373-953D-AF1C11B06710}"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smtClean="0"/>
              <a:t>Working with Check Boxes</a:t>
            </a:r>
          </a:p>
        </p:txBody>
      </p:sp>
      <p:sp>
        <p:nvSpPr>
          <p:cNvPr id="53250" name="Rectangle 3"/>
          <p:cNvSpPr>
            <a:spLocks noGrp="1" noChangeArrowheads="1"/>
          </p:cNvSpPr>
          <p:nvPr>
            <p:ph idx="4294967295"/>
          </p:nvPr>
        </p:nvSpPr>
        <p:spPr/>
        <p:txBody>
          <a:bodyPr/>
          <a:lstStyle/>
          <a:p>
            <a:pPr eaLnBrk="1" hangingPunct="1"/>
            <a:r>
              <a:rPr lang="en-US" dirty="0" smtClean="0"/>
              <a:t>To specify that a check box be selected by default, use the </a:t>
            </a:r>
            <a:r>
              <a:rPr lang="en-US" b="1" dirty="0" smtClean="0">
                <a:solidFill>
                  <a:srgbClr val="7030A0"/>
                </a:solidFill>
                <a:latin typeface="Courier New" pitchFamily="49" charset="0"/>
                <a:cs typeface="Courier New" pitchFamily="49" charset="0"/>
              </a:rPr>
              <a:t>checked</a:t>
            </a:r>
            <a:r>
              <a:rPr lang="en-US" dirty="0" smtClean="0"/>
              <a:t> attribute as follows:</a:t>
            </a:r>
          </a:p>
          <a:p>
            <a:pPr eaLnBrk="1" hangingPunct="1">
              <a:buFont typeface="Arial" charset="0"/>
              <a:buNone/>
            </a:pPr>
            <a:r>
              <a:rPr lang="en-US" sz="2400" dirty="0" smtClean="0"/>
              <a:t>	</a:t>
            </a:r>
          </a:p>
          <a:p>
            <a:pPr algn="ctr" eaLnBrk="1" hangingPunct="1">
              <a:buFont typeface="Arial" charset="0"/>
              <a:buNone/>
            </a:pPr>
            <a:r>
              <a:rPr lang="en-US" sz="2400" b="1" dirty="0" smtClean="0">
                <a:solidFill>
                  <a:srgbClr val="FF0000"/>
                </a:solidFill>
                <a:latin typeface="Courier New" pitchFamily="49" charset="0"/>
                <a:cs typeface="Courier New" pitchFamily="49" charset="0"/>
              </a:rPr>
              <a:t>&lt;input type=“</a:t>
            </a:r>
            <a:r>
              <a:rPr lang="en-US" sz="2400" b="1" i="1" dirty="0" smtClean="0">
                <a:solidFill>
                  <a:srgbClr val="FF0000"/>
                </a:solidFill>
                <a:latin typeface="Courier New" pitchFamily="49" charset="0"/>
                <a:cs typeface="Courier New" pitchFamily="49" charset="0"/>
              </a:rPr>
              <a:t>checkbox</a:t>
            </a:r>
            <a:r>
              <a:rPr lang="en-US" sz="2400" b="1" dirty="0" smtClean="0">
                <a:solidFill>
                  <a:srgbClr val="FF0000"/>
                </a:solidFill>
                <a:latin typeface="Courier New" pitchFamily="49" charset="0"/>
                <a:cs typeface="Courier New" pitchFamily="49" charset="0"/>
              </a:rPr>
              <a:t>” </a:t>
            </a:r>
            <a:r>
              <a:rPr lang="en-US" sz="2400" b="1" dirty="0" smtClean="0">
                <a:solidFill>
                  <a:srgbClr val="7030A0"/>
                </a:solidFill>
                <a:latin typeface="Courier New" pitchFamily="49" charset="0"/>
                <a:cs typeface="Courier New" pitchFamily="49" charset="0"/>
              </a:rPr>
              <a:t>checked=“</a:t>
            </a:r>
            <a:r>
              <a:rPr lang="en-US" sz="2400" b="1" i="1" dirty="0" smtClean="0">
                <a:solidFill>
                  <a:srgbClr val="7030A0"/>
                </a:solidFill>
                <a:latin typeface="Courier New" pitchFamily="49" charset="0"/>
                <a:cs typeface="Courier New" pitchFamily="49" charset="0"/>
              </a:rPr>
              <a:t>checked</a:t>
            </a:r>
            <a:r>
              <a:rPr lang="en-US" sz="2400" b="1" dirty="0" smtClean="0">
                <a:solidFill>
                  <a:srgbClr val="7030A0"/>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/&gt;</a:t>
            </a:r>
            <a:endParaRPr lang="en-US" sz="2400" b="1" dirty="0" smtClean="0">
              <a:solidFill>
                <a:srgbClr val="FF0000"/>
              </a:solidFill>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463C06A1-116B-4C8D-B6AB-FD4350034316}" type="slidenum">
              <a:rPr lang="en-US"/>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pPr eaLnBrk="1" hangingPunct="1"/>
            <a:r>
              <a:rPr lang="en-US" smtClean="0"/>
              <a:t>Specifying the Tab Order</a:t>
            </a:r>
          </a:p>
        </p:txBody>
      </p:sp>
      <p:sp>
        <p:nvSpPr>
          <p:cNvPr id="54274" name="Rectangle 3"/>
          <p:cNvSpPr>
            <a:spLocks noGrp="1" noChangeArrowheads="1"/>
          </p:cNvSpPr>
          <p:nvPr>
            <p:ph idx="4294967295"/>
          </p:nvPr>
        </p:nvSpPr>
        <p:spPr/>
        <p:txBody>
          <a:bodyPr>
            <a:normAutofit lnSpcReduction="10000"/>
          </a:bodyPr>
          <a:lstStyle/>
          <a:p>
            <a:pPr eaLnBrk="1" hangingPunct="1"/>
            <a:r>
              <a:rPr lang="en-US" dirty="0" smtClean="0"/>
              <a:t>Users typically navigate through a form with the tab key.</a:t>
            </a:r>
          </a:p>
          <a:p>
            <a:pPr eaLnBrk="1" hangingPunct="1">
              <a:spcBef>
                <a:spcPts val="3600"/>
              </a:spcBef>
            </a:pPr>
            <a:r>
              <a:rPr lang="en-US" dirty="0" smtClean="0"/>
              <a:t>You can specify an alternate tab order by adding the </a:t>
            </a:r>
            <a:r>
              <a:rPr lang="en-US" b="1" dirty="0" err="1" smtClean="0">
                <a:solidFill>
                  <a:srgbClr val="7030A0"/>
                </a:solidFill>
                <a:latin typeface="Courier New" pitchFamily="49" charset="0"/>
                <a:cs typeface="Courier New" pitchFamily="49" charset="0"/>
              </a:rPr>
              <a:t>tabindex</a:t>
            </a:r>
            <a:r>
              <a:rPr lang="en-US" dirty="0" smtClean="0"/>
              <a:t> attribute to any control element in your form:</a:t>
            </a:r>
          </a:p>
          <a:p>
            <a:pPr lvl="1" eaLnBrk="1" hangingPunct="1">
              <a:spcBef>
                <a:spcPts val="2400"/>
              </a:spcBef>
              <a:spcAft>
                <a:spcPts val="2400"/>
              </a:spcAft>
              <a:buFontTx/>
              <a:buNone/>
            </a:pPr>
            <a:r>
              <a:rPr lang="en-US" sz="2000" b="1" dirty="0" smtClean="0">
                <a:solidFill>
                  <a:srgbClr val="FF0000"/>
                </a:solidFill>
                <a:latin typeface="Courier New" pitchFamily="49" charset="0"/>
                <a:cs typeface="Courier New" pitchFamily="49" charset="0"/>
              </a:rPr>
              <a:t>&lt;input </a:t>
            </a:r>
            <a:r>
              <a:rPr lang="en-US" sz="2000" b="1" dirty="0" smtClean="0">
                <a:latin typeface="Courier New" pitchFamily="49" charset="0"/>
                <a:cs typeface="Courier New" pitchFamily="49" charset="0"/>
              </a:rPr>
              <a:t>name=“</a:t>
            </a:r>
            <a:r>
              <a:rPr lang="en-US" sz="2000" b="1" i="1" dirty="0" err="1" smtClean="0">
                <a:latin typeface="Courier New" pitchFamily="49" charset="0"/>
                <a:cs typeface="Courier New" pitchFamily="49" charset="0"/>
              </a:rPr>
              <a:t>fName</a:t>
            </a:r>
            <a:r>
              <a:rPr lang="en-US" sz="2000" b="1" dirty="0" smtClean="0">
                <a:latin typeface="Courier New" pitchFamily="49" charset="0"/>
                <a:cs typeface="Courier New" pitchFamily="49" charset="0"/>
              </a:rPr>
              <a:t>” id=“</a:t>
            </a:r>
            <a:r>
              <a:rPr lang="en-US" sz="2000" b="1" i="1" dirty="0" err="1" smtClean="0">
                <a:latin typeface="Courier New" pitchFamily="49" charset="0"/>
                <a:cs typeface="Courier New" pitchFamily="49" charset="0"/>
              </a:rPr>
              <a:t>fName</a:t>
            </a:r>
            <a:r>
              <a:rPr lang="en-US" sz="2000" b="1" dirty="0" smtClean="0">
                <a:latin typeface="Courier New" pitchFamily="49" charset="0"/>
                <a:cs typeface="Courier New" pitchFamily="49" charset="0"/>
              </a:rPr>
              <a:t>” </a:t>
            </a:r>
            <a:r>
              <a:rPr lang="en-US" sz="2000" b="1" dirty="0" err="1" smtClean="0">
                <a:solidFill>
                  <a:srgbClr val="7030A0"/>
                </a:solidFill>
                <a:latin typeface="Courier New" pitchFamily="49" charset="0"/>
                <a:cs typeface="Courier New" pitchFamily="49" charset="0"/>
              </a:rPr>
              <a:t>tabindex</a:t>
            </a:r>
            <a:r>
              <a:rPr lang="en-US" sz="2000" b="1" dirty="0" smtClean="0">
                <a:solidFill>
                  <a:srgbClr val="7030A0"/>
                </a:solidFill>
                <a:latin typeface="Courier New" pitchFamily="49" charset="0"/>
                <a:cs typeface="Courier New" pitchFamily="49" charset="0"/>
              </a:rPr>
              <a:t>=“1” </a:t>
            </a:r>
            <a:r>
              <a:rPr lang="en-US" sz="2000" b="1" dirty="0" smtClean="0">
                <a:solidFill>
                  <a:srgbClr val="FF0000"/>
                </a:solidFill>
                <a:latin typeface="Courier New" pitchFamily="49" charset="0"/>
                <a:cs typeface="Courier New" pitchFamily="49" charset="0"/>
              </a:rPr>
              <a:t>/&gt;</a:t>
            </a:r>
          </a:p>
          <a:p>
            <a:pPr eaLnBrk="1" hangingPunct="1">
              <a:buFont typeface="Arial" charset="0"/>
              <a:buNone/>
            </a:pPr>
            <a:r>
              <a:rPr lang="en-US" dirty="0" smtClean="0"/>
              <a:t>	This syntax assigns the tab index number “1” to the </a:t>
            </a:r>
            <a:r>
              <a:rPr lang="en-US" b="1" i="1" dirty="0" err="1" smtClean="0">
                <a:latin typeface="Courier New" pitchFamily="49" charset="0"/>
                <a:cs typeface="Courier New" pitchFamily="49" charset="0"/>
              </a:rPr>
              <a:t>fName</a:t>
            </a:r>
            <a:r>
              <a:rPr lang="en-US" dirty="0" smtClean="0"/>
              <a:t> field from the registration form.</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7ADC519A-6B8A-4F46-A860-049F878CFFC7}" type="slidenum">
              <a:rPr lang="en-US"/>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p:txBody>
          <a:bodyPr/>
          <a:lstStyle/>
          <a:p>
            <a:pPr eaLnBrk="1" hangingPunct="1"/>
            <a:r>
              <a:rPr lang="en-US" smtClean="0"/>
              <a:t>Working with Text Area Control</a:t>
            </a:r>
          </a:p>
        </p:txBody>
      </p:sp>
      <p:sp>
        <p:nvSpPr>
          <p:cNvPr id="55298" name="Rectangle 3"/>
          <p:cNvSpPr>
            <a:spLocks noGrp="1" noChangeArrowheads="1"/>
          </p:cNvSpPr>
          <p:nvPr>
            <p:ph idx="4294967295"/>
          </p:nvPr>
        </p:nvSpPr>
        <p:spPr/>
        <p:txBody>
          <a:bodyPr/>
          <a:lstStyle/>
          <a:p>
            <a:pPr eaLnBrk="1" hangingPunct="1"/>
            <a:r>
              <a:rPr lang="en-US" dirty="0" smtClean="0"/>
              <a:t>Text area boxes allow users to enter comments.</a:t>
            </a:r>
          </a:p>
          <a:p>
            <a:pPr eaLnBrk="1" hangingPunct="1">
              <a:spcBef>
                <a:spcPts val="3600"/>
              </a:spcBef>
            </a:pPr>
            <a:r>
              <a:rPr lang="en-US" dirty="0" smtClean="0"/>
              <a:t>An input box would be too small to accommodate the length of text for this use.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0B46B51-C75D-47B4-93AB-E502ADD91EEA}"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pPr eaLnBrk="1" hangingPunct="1"/>
            <a:r>
              <a:rPr lang="en-US" smtClean="0"/>
              <a:t>Working with Text Area Control</a:t>
            </a:r>
          </a:p>
        </p:txBody>
      </p:sp>
      <p:sp>
        <p:nvSpPr>
          <p:cNvPr id="56322" name="Rectangle 3"/>
          <p:cNvSpPr>
            <a:spLocks noGrp="1" noChangeArrowheads="1"/>
          </p:cNvSpPr>
          <p:nvPr>
            <p:ph idx="4294967295"/>
          </p:nvPr>
        </p:nvSpPr>
        <p:spPr/>
        <p:txBody>
          <a:bodyPr/>
          <a:lstStyle/>
          <a:p>
            <a:pPr eaLnBrk="1" hangingPunct="1"/>
            <a:r>
              <a:rPr lang="en-US" dirty="0" smtClean="0"/>
              <a:t>To create a text area box, use the </a:t>
            </a:r>
            <a:r>
              <a:rPr lang="en-US" b="1" dirty="0" err="1" smtClean="0">
                <a:solidFill>
                  <a:srgbClr val="FF0000"/>
                </a:solidFill>
                <a:latin typeface="Courier New" pitchFamily="49" charset="0"/>
                <a:cs typeface="Courier New" pitchFamily="49" charset="0"/>
              </a:rPr>
              <a:t>textarea</a:t>
            </a:r>
            <a:r>
              <a:rPr lang="en-US" dirty="0" smtClean="0"/>
              <a:t> element:</a:t>
            </a:r>
          </a:p>
          <a:p>
            <a:pPr eaLnBrk="1" hangingPunct="1">
              <a:buFont typeface="Arial" charset="0"/>
              <a:buNone/>
            </a:pPr>
            <a:r>
              <a:rPr lang="en-US" sz="2800" dirty="0" smtClean="0">
                <a:latin typeface="Courier New" pitchFamily="49" charset="0"/>
                <a:cs typeface="Courier New" pitchFamily="49" charset="0"/>
              </a:rPr>
              <a:t>	</a:t>
            </a:r>
          </a:p>
          <a:p>
            <a:pPr eaLnBrk="1" hangingPunct="1">
              <a:buFont typeface="Arial" charset="0"/>
              <a:buNone/>
            </a:pPr>
            <a:r>
              <a:rPr lang="en-US" sz="2800" dirty="0" smtClean="0">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&lt;</a:t>
            </a:r>
            <a:r>
              <a:rPr lang="en-US" sz="2000" b="1" dirty="0" err="1" smtClean="0">
                <a:solidFill>
                  <a:srgbClr val="FF0000"/>
                </a:solidFill>
                <a:latin typeface="Courier New" pitchFamily="49" charset="0"/>
                <a:cs typeface="Courier New" pitchFamily="49" charset="0"/>
              </a:rPr>
              <a:t>textarea</a:t>
            </a:r>
            <a:r>
              <a:rPr lang="en-US" sz="2000" b="1" dirty="0" smtClean="0">
                <a:solidFill>
                  <a:srgbClr val="FF0000"/>
                </a:solidFill>
                <a:latin typeface="Courier New" pitchFamily="49" charset="0"/>
                <a:cs typeface="Courier New" pitchFamily="49" charset="0"/>
              </a:rPr>
              <a:t> </a:t>
            </a:r>
            <a:r>
              <a:rPr lang="en-US" sz="2000" b="1" dirty="0" smtClean="0">
                <a:solidFill>
                  <a:srgbClr val="7030A0"/>
                </a:solidFill>
                <a:latin typeface="Courier New" pitchFamily="49" charset="0"/>
                <a:cs typeface="Courier New" pitchFamily="49" charset="0"/>
              </a:rPr>
              <a:t>rows="</a:t>
            </a:r>
            <a:r>
              <a:rPr lang="en-US" sz="2000" b="1" i="1" dirty="0" smtClean="0">
                <a:solidFill>
                  <a:srgbClr val="7030A0"/>
                </a:solidFill>
                <a:latin typeface="Courier New" pitchFamily="49" charset="0"/>
                <a:cs typeface="Courier New" pitchFamily="49" charset="0"/>
              </a:rPr>
              <a:t>value" cols="value"</a:t>
            </a:r>
            <a:r>
              <a:rPr lang="en-US" sz="2000" b="1" i="1" dirty="0" smtClean="0">
                <a:solidFill>
                  <a:srgbClr val="FF0000"/>
                </a:solidFill>
                <a:latin typeface="Courier New" pitchFamily="49" charset="0"/>
                <a:cs typeface="Courier New" pitchFamily="49" charset="0"/>
              </a:rPr>
              <a:t>&gt;...&lt;/</a:t>
            </a:r>
            <a:r>
              <a:rPr lang="en-US" sz="2000" b="1" i="1" dirty="0" err="1" smtClean="0">
                <a:solidFill>
                  <a:srgbClr val="FF0000"/>
                </a:solidFill>
                <a:latin typeface="Courier New" pitchFamily="49" charset="0"/>
                <a:cs typeface="Courier New" pitchFamily="49" charset="0"/>
              </a:rPr>
              <a:t>textarea</a:t>
            </a:r>
            <a:r>
              <a:rPr lang="en-US" sz="2000" b="1" i="1" dirty="0" smtClean="0">
                <a:solidFill>
                  <a:srgbClr val="FF0000"/>
                </a:solidFill>
                <a:latin typeface="Courier New" pitchFamily="49" charset="0"/>
                <a:cs typeface="Courier New" pitchFamily="49" charset="0"/>
              </a:rPr>
              <a:t>&gt;</a:t>
            </a:r>
          </a:p>
          <a:p>
            <a:pPr eaLnBrk="1" hangingPunct="1">
              <a:buFont typeface="Arial" charset="0"/>
              <a:buNone/>
            </a:pPr>
            <a:endParaRPr lang="en-US" sz="2800" dirty="0" smtClean="0"/>
          </a:p>
          <a:p>
            <a:pPr eaLnBrk="1" hangingPunct="1">
              <a:buNone/>
            </a:pPr>
            <a:r>
              <a:rPr lang="en-US" sz="2800" dirty="0" smtClean="0"/>
              <a:t>	</a:t>
            </a:r>
            <a:r>
              <a:rPr lang="en-US" dirty="0" smtClean="0"/>
              <a:t>Where the </a:t>
            </a:r>
            <a:r>
              <a:rPr lang="en-US" b="1" dirty="0" smtClean="0">
                <a:solidFill>
                  <a:srgbClr val="7030A0"/>
                </a:solidFill>
                <a:latin typeface="Courier New" pitchFamily="49" charset="0"/>
                <a:cs typeface="Courier New" pitchFamily="49" charset="0"/>
              </a:rPr>
              <a:t>rows</a:t>
            </a:r>
            <a:r>
              <a:rPr lang="en-US" dirty="0" smtClean="0"/>
              <a:t> and </a:t>
            </a:r>
            <a:r>
              <a:rPr lang="en-US" b="1" dirty="0" smtClean="0">
                <a:solidFill>
                  <a:srgbClr val="7030A0"/>
                </a:solidFill>
                <a:latin typeface="Courier New" pitchFamily="49" charset="0"/>
                <a:cs typeface="Courier New" pitchFamily="49" charset="0"/>
              </a:rPr>
              <a:t>cols</a:t>
            </a:r>
            <a:r>
              <a:rPr lang="en-US" dirty="0" smtClean="0"/>
              <a:t> attributes define the dimensions of the input box and the </a:t>
            </a:r>
            <a:r>
              <a:rPr lang="en-US" b="1" dirty="0" smtClean="0">
                <a:solidFill>
                  <a:srgbClr val="7030A0"/>
                </a:solidFill>
                <a:latin typeface="Courier New" pitchFamily="49" charset="0"/>
                <a:cs typeface="Courier New" pitchFamily="49" charset="0"/>
              </a:rPr>
              <a:t>rows</a:t>
            </a:r>
            <a:r>
              <a:rPr lang="en-US" dirty="0" smtClean="0"/>
              <a:t> attribute indicates the number of lines in the input box.</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90FAD97-F8F1-46A7-87FB-5938B8D61F64}"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pPr eaLnBrk="1" hangingPunct="1"/>
            <a:r>
              <a:rPr lang="en-US" smtClean="0"/>
              <a:t>Working with Text Area Control</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BFEFAEF-ADEE-470E-AC15-B944ADB4C0A0}" type="slidenum">
              <a:rPr lang="en-US"/>
              <a:pPr>
                <a:defRPr/>
              </a:pPr>
              <a:t>54</a:t>
            </a:fld>
            <a:endParaRPr lang="en-US"/>
          </a:p>
        </p:txBody>
      </p:sp>
      <p:pic>
        <p:nvPicPr>
          <p:cNvPr id="58372" name="Picture 3"/>
          <p:cNvPicPr>
            <a:picLocks noChangeAspect="1" noChangeArrowheads="1"/>
          </p:cNvPicPr>
          <p:nvPr/>
        </p:nvPicPr>
        <p:blipFill>
          <a:blip r:embed="rId2" cstate="print"/>
          <a:srcRect/>
          <a:stretch>
            <a:fillRect/>
          </a:stretch>
        </p:blipFill>
        <p:spPr bwMode="auto">
          <a:xfrm>
            <a:off x="228600" y="1295400"/>
            <a:ext cx="6115050" cy="2076450"/>
          </a:xfrm>
          <a:prstGeom prst="rect">
            <a:avLst/>
          </a:prstGeom>
          <a:noFill/>
          <a:ln w="9525">
            <a:noFill/>
            <a:miter lim="800000"/>
            <a:headEnd/>
            <a:tailEnd/>
          </a:ln>
        </p:spPr>
      </p:pic>
      <p:pic>
        <p:nvPicPr>
          <p:cNvPr id="58373" name="Picture 4"/>
          <p:cNvPicPr>
            <a:picLocks noChangeAspect="1" noChangeArrowheads="1"/>
          </p:cNvPicPr>
          <p:nvPr/>
        </p:nvPicPr>
        <p:blipFill>
          <a:blip r:embed="rId3" cstate="print"/>
          <a:srcRect/>
          <a:stretch>
            <a:fillRect/>
          </a:stretch>
        </p:blipFill>
        <p:spPr bwMode="auto">
          <a:xfrm>
            <a:off x="2209800" y="3733800"/>
            <a:ext cx="6105525" cy="207645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smtClean="0"/>
              <a:t>Working with the </a:t>
            </a:r>
            <a:r>
              <a:rPr lang="en-US" b="1" dirty="0" smtClean="0">
                <a:solidFill>
                  <a:srgbClr val="7030A0"/>
                </a:solidFill>
                <a:latin typeface="Courier New" pitchFamily="49" charset="0"/>
                <a:cs typeface="Courier New" pitchFamily="49" charset="0"/>
              </a:rPr>
              <a:t>wrap</a:t>
            </a:r>
            <a:r>
              <a:rPr lang="en-US" dirty="0" smtClean="0"/>
              <a:t> Attribute</a:t>
            </a:r>
          </a:p>
        </p:txBody>
      </p:sp>
      <p:pic>
        <p:nvPicPr>
          <p:cNvPr id="57348" name="Picture 4"/>
          <p:cNvPicPr>
            <a:picLocks noGrp="1" noChangeAspect="1" noChangeArrowheads="1"/>
          </p:cNvPicPr>
          <p:nvPr>
            <p:ph idx="1"/>
          </p:nvPr>
        </p:nvPicPr>
        <p:blipFill>
          <a:blip r:embed="rId2" cstate="print"/>
          <a:stretch>
            <a:fillRect/>
          </a:stretch>
        </p:blipFill>
        <p:spPr>
          <a:xfrm>
            <a:off x="762000" y="2209800"/>
            <a:ext cx="7534275" cy="2495550"/>
          </a:xfrm>
        </p:spPr>
      </p:pic>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B80B5890-793E-48D7-96AA-423805E1B51D}"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dirty="0" smtClean="0"/>
              <a:t>Session 6.2 </a:t>
            </a:r>
            <a:r>
              <a:rPr lang="en-US" dirty="0"/>
              <a:t>- End</a:t>
            </a:r>
          </a:p>
        </p:txBody>
      </p:sp>
      <p:pic>
        <p:nvPicPr>
          <p:cNvPr id="379907" name="Picture 3"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379908" name="Picture 4"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normAutofit/>
          </a:bodyPr>
          <a:lstStyle/>
          <a:p>
            <a:pPr eaLnBrk="1" hangingPunct="1"/>
            <a:r>
              <a:rPr lang="en-US" dirty="0" smtClean="0"/>
              <a:t>Work </a:t>
            </a:r>
            <a:r>
              <a:rPr lang="en-US" dirty="0" smtClean="0"/>
              <a:t>with form buttons</a:t>
            </a:r>
          </a:p>
          <a:p>
            <a:pPr eaLnBrk="1" hangingPunct="1"/>
            <a:r>
              <a:rPr lang="en-US" dirty="0" smtClean="0"/>
              <a:t>Explore image elements and hidden fields</a:t>
            </a:r>
          </a:p>
          <a:p>
            <a:pPr eaLnBrk="1" hangingPunct="1"/>
            <a:r>
              <a:rPr lang="en-US" dirty="0" smtClean="0"/>
              <a:t>Work with form actions and </a:t>
            </a:r>
            <a:r>
              <a:rPr lang="en-US" dirty="0" smtClean="0"/>
              <a:t>methods</a:t>
            </a:r>
            <a:endParaRPr lang="en-US" dirty="0" smtClean="0"/>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57</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eaLnBrk="1" hangingPunct="1"/>
            <a:r>
              <a:rPr lang="en-US" smtClean="0"/>
              <a:t>Working with Form Buttons</a:t>
            </a:r>
          </a:p>
        </p:txBody>
      </p:sp>
      <p:sp>
        <p:nvSpPr>
          <p:cNvPr id="59394" name="Rectangle 3"/>
          <p:cNvSpPr>
            <a:spLocks noGrp="1" noChangeArrowheads="1"/>
          </p:cNvSpPr>
          <p:nvPr>
            <p:ph idx="4294967295"/>
          </p:nvPr>
        </p:nvSpPr>
        <p:spPr/>
        <p:txBody>
          <a:bodyPr/>
          <a:lstStyle/>
          <a:p>
            <a:pPr eaLnBrk="1" hangingPunct="1"/>
            <a:r>
              <a:rPr lang="en-US" dirty="0" smtClean="0"/>
              <a:t>Buttons are a type of control element that performs an action.</a:t>
            </a:r>
          </a:p>
          <a:p>
            <a:pPr eaLnBrk="1" hangingPunct="1">
              <a:spcBef>
                <a:spcPts val="3600"/>
              </a:spcBef>
            </a:pPr>
            <a:r>
              <a:rPr lang="en-US" dirty="0" smtClean="0"/>
              <a:t>Types of buttons:</a:t>
            </a:r>
          </a:p>
          <a:p>
            <a:pPr lvl="1" eaLnBrk="1" hangingPunct="1"/>
            <a:r>
              <a:rPr lang="en-US" dirty="0" smtClean="0"/>
              <a:t>Command button</a:t>
            </a:r>
          </a:p>
          <a:p>
            <a:pPr lvl="1" eaLnBrk="1" hangingPunct="1"/>
            <a:r>
              <a:rPr lang="en-US" dirty="0" smtClean="0"/>
              <a:t>Submit button</a:t>
            </a:r>
          </a:p>
          <a:p>
            <a:pPr lvl="1" eaLnBrk="1" hangingPunct="1"/>
            <a:r>
              <a:rPr lang="en-US" dirty="0" smtClean="0"/>
              <a:t>Reset button</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B924001C-54C8-48DA-91E7-6A836F75D907}"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dirty="0" smtClean="0"/>
              <a:t>Creating a Command Button</a:t>
            </a:r>
          </a:p>
        </p:txBody>
      </p:sp>
      <p:sp>
        <p:nvSpPr>
          <p:cNvPr id="60418" name="Rectangle 3"/>
          <p:cNvSpPr>
            <a:spLocks noGrp="1" noChangeArrowheads="1"/>
          </p:cNvSpPr>
          <p:nvPr>
            <p:ph idx="4294967295"/>
          </p:nvPr>
        </p:nvSpPr>
        <p:spPr/>
        <p:txBody>
          <a:bodyPr/>
          <a:lstStyle/>
          <a:p>
            <a:pPr eaLnBrk="1" hangingPunct="1">
              <a:spcBef>
                <a:spcPts val="3600"/>
              </a:spcBef>
            </a:pPr>
            <a:r>
              <a:rPr lang="en-US" dirty="0" smtClean="0"/>
              <a:t>A </a:t>
            </a:r>
            <a:r>
              <a:rPr lang="en-US" b="1" dirty="0" smtClean="0"/>
              <a:t>command button </a:t>
            </a:r>
            <a:r>
              <a:rPr lang="en-US" dirty="0" smtClean="0"/>
              <a:t>runs a command on the Web page</a:t>
            </a:r>
          </a:p>
          <a:p>
            <a:pPr eaLnBrk="1" hangingPunct="1">
              <a:spcBef>
                <a:spcPts val="3600"/>
              </a:spcBef>
            </a:pPr>
            <a:r>
              <a:rPr lang="en-US" dirty="0" smtClean="0"/>
              <a:t>This command can be a call to a program running on a Web server or a program installed within the Web browser</a:t>
            </a:r>
          </a:p>
          <a:p>
            <a:pPr eaLnBrk="1" hangingPunct="1">
              <a:spcBef>
                <a:spcPts val="3600"/>
              </a:spcBef>
            </a:pPr>
            <a:r>
              <a:rPr lang="en-US" dirty="0" smtClean="0"/>
              <a:t>Syntax:</a:t>
            </a:r>
          </a:p>
          <a:p>
            <a:pPr lvl="1" eaLnBrk="1" hangingPunct="1">
              <a:buNone/>
            </a:pPr>
            <a:endParaRPr lang="en-US" sz="2400" b="1" dirty="0" smtClean="0">
              <a:latin typeface="Courier New" pitchFamily="49" charset="0"/>
              <a:cs typeface="Courier New" pitchFamily="49" charset="0"/>
            </a:endParaRPr>
          </a:p>
          <a:p>
            <a:pPr algn="ctr" eaLnBrk="1" hangingPunct="1">
              <a:buNone/>
            </a:pPr>
            <a:r>
              <a:rPr lang="en-US" sz="2400" b="1" dirty="0" smtClean="0">
                <a:solidFill>
                  <a:srgbClr val="FF0000"/>
                </a:solidFill>
                <a:latin typeface="Courier New" pitchFamily="49" charset="0"/>
                <a:cs typeface="Courier New" pitchFamily="49" charset="0"/>
              </a:rPr>
              <a:t>&lt;input </a:t>
            </a:r>
            <a:r>
              <a:rPr lang="en-US" sz="2400" b="1" dirty="0" smtClean="0">
                <a:solidFill>
                  <a:srgbClr val="7030A0"/>
                </a:solidFill>
                <a:latin typeface="Courier New" pitchFamily="49" charset="0"/>
                <a:cs typeface="Courier New" pitchFamily="49" charset="0"/>
              </a:rPr>
              <a:t>type=“</a:t>
            </a:r>
            <a:r>
              <a:rPr lang="en-US" sz="2400" b="1" i="1" dirty="0" smtClean="0">
                <a:solidFill>
                  <a:srgbClr val="7030A0"/>
                </a:solidFill>
                <a:latin typeface="Courier New" pitchFamily="49" charset="0"/>
                <a:cs typeface="Courier New" pitchFamily="49" charset="0"/>
              </a:rPr>
              <a:t>button</a:t>
            </a:r>
            <a:r>
              <a:rPr lang="en-US" sz="2400" b="1" dirty="0" smtClean="0">
                <a:solidFill>
                  <a:srgbClr val="7030A0"/>
                </a:solidFill>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value=“</a:t>
            </a:r>
            <a:r>
              <a:rPr lang="en-US" sz="2400" b="1" i="1" dirty="0" smtClean="0">
                <a:solidFill>
                  <a:schemeClr val="tx2"/>
                </a:solidFill>
                <a:latin typeface="Courier New" pitchFamily="49" charset="0"/>
                <a:cs typeface="Courier New" pitchFamily="49" charset="0"/>
              </a:rPr>
              <a:t>text</a:t>
            </a:r>
            <a:r>
              <a:rPr lang="en-US" sz="2400" b="1" dirty="0" smtClean="0">
                <a:solidFill>
                  <a:schemeClr val="tx2"/>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/&gt;</a:t>
            </a:r>
            <a:endParaRPr lang="en-US" sz="2400" b="1" dirty="0" smtClean="0">
              <a:solidFill>
                <a:srgbClr val="FF0000"/>
              </a:solidFill>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B529B02-4F42-4ADD-AA5F-D33032D07695}"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Interaction Between a Web Form and a Web Server</a:t>
            </a:r>
            <a:endParaRPr lang="en-US" dirty="0"/>
          </a:p>
        </p:txBody>
      </p:sp>
      <p:pic>
        <p:nvPicPr>
          <p:cNvPr id="6" name="Content Placeholder 5" descr="fig-6-2.png"/>
          <p:cNvPicPr>
            <a:picLocks noGrp="1" noChangeAspect="1"/>
          </p:cNvPicPr>
          <p:nvPr>
            <p:ph idx="1"/>
          </p:nvPr>
        </p:nvPicPr>
        <p:blipFill>
          <a:blip r:embed="rId2" cstate="print"/>
          <a:stretch>
            <a:fillRect/>
          </a:stretch>
        </p:blipFill>
        <p:spPr>
          <a:xfrm>
            <a:off x="1023984" y="1219200"/>
            <a:ext cx="6638832" cy="4906963"/>
          </a:xfrm>
        </p:spPr>
      </p:pic>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3CC1E7C2-8340-4817-B457-E4A079E09764}"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dirty="0" smtClean="0"/>
              <a:t>Creating a Submit Button</a:t>
            </a:r>
          </a:p>
        </p:txBody>
      </p:sp>
      <p:sp>
        <p:nvSpPr>
          <p:cNvPr id="60418" name="Rectangle 3"/>
          <p:cNvSpPr>
            <a:spLocks noGrp="1" noChangeArrowheads="1"/>
          </p:cNvSpPr>
          <p:nvPr>
            <p:ph idx="4294967295"/>
          </p:nvPr>
        </p:nvSpPr>
        <p:spPr/>
        <p:txBody>
          <a:bodyPr/>
          <a:lstStyle/>
          <a:p>
            <a:pPr eaLnBrk="1" hangingPunct="1">
              <a:spcBef>
                <a:spcPts val="3600"/>
              </a:spcBef>
            </a:pPr>
            <a:r>
              <a:rPr lang="en-US" b="1" dirty="0" smtClean="0"/>
              <a:t>Submit buttons </a:t>
            </a:r>
            <a:r>
              <a:rPr lang="en-US" dirty="0" smtClean="0"/>
              <a:t>submit forms to the server for processing when clicked. </a:t>
            </a:r>
          </a:p>
          <a:p>
            <a:pPr eaLnBrk="1" hangingPunct="1">
              <a:spcBef>
                <a:spcPts val="3600"/>
              </a:spcBef>
            </a:pPr>
            <a:r>
              <a:rPr lang="en-US" dirty="0" smtClean="0"/>
              <a:t>Syntax:</a:t>
            </a:r>
          </a:p>
          <a:p>
            <a:pPr algn="ctr" eaLnBrk="1" hangingPunct="1">
              <a:spcBef>
                <a:spcPts val="2400"/>
              </a:spcBef>
              <a:buNone/>
            </a:pPr>
            <a:r>
              <a:rPr lang="en-US" sz="2400" b="1" dirty="0" smtClean="0">
                <a:solidFill>
                  <a:srgbClr val="FF0000"/>
                </a:solidFill>
                <a:latin typeface="Courier New" pitchFamily="49" charset="0"/>
                <a:cs typeface="Courier New" pitchFamily="49" charset="0"/>
              </a:rPr>
              <a:t>&lt;input </a:t>
            </a:r>
            <a:r>
              <a:rPr lang="en-US" sz="2400" b="1" dirty="0" smtClean="0">
                <a:solidFill>
                  <a:srgbClr val="7030A0"/>
                </a:solidFill>
                <a:latin typeface="Courier New" pitchFamily="49" charset="0"/>
                <a:cs typeface="Courier New" pitchFamily="49" charset="0"/>
              </a:rPr>
              <a:t>type=“</a:t>
            </a:r>
            <a:r>
              <a:rPr lang="en-US" sz="2400" b="1" i="1" dirty="0" smtClean="0">
                <a:solidFill>
                  <a:srgbClr val="7030A0"/>
                </a:solidFill>
                <a:latin typeface="Courier New" pitchFamily="49" charset="0"/>
                <a:cs typeface="Courier New" pitchFamily="49" charset="0"/>
              </a:rPr>
              <a:t>submit</a:t>
            </a:r>
            <a:r>
              <a:rPr lang="en-US" sz="2400" b="1" dirty="0" smtClean="0">
                <a:solidFill>
                  <a:srgbClr val="7030A0"/>
                </a:solidFill>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value=“</a:t>
            </a:r>
            <a:r>
              <a:rPr lang="en-US" sz="2400" b="1" i="1" dirty="0" smtClean="0">
                <a:solidFill>
                  <a:schemeClr val="tx2"/>
                </a:solidFill>
                <a:latin typeface="Courier New" pitchFamily="49" charset="0"/>
                <a:cs typeface="Courier New" pitchFamily="49" charset="0"/>
              </a:rPr>
              <a:t>text</a:t>
            </a:r>
            <a:r>
              <a:rPr lang="en-US" sz="2400" b="1" dirty="0" smtClean="0">
                <a:solidFill>
                  <a:schemeClr val="tx2"/>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/&gt;</a:t>
            </a:r>
            <a:endParaRPr lang="en-US" sz="2400" b="1" dirty="0" smtClean="0">
              <a:solidFill>
                <a:srgbClr val="FF0000"/>
              </a:solidFill>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B529B02-4F42-4ADD-AA5F-D33032D07695}"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dirty="0" smtClean="0"/>
              <a:t>Creating a Reset Button</a:t>
            </a:r>
          </a:p>
        </p:txBody>
      </p:sp>
      <p:sp>
        <p:nvSpPr>
          <p:cNvPr id="60418" name="Rectangle 3"/>
          <p:cNvSpPr>
            <a:spLocks noGrp="1" noChangeArrowheads="1"/>
          </p:cNvSpPr>
          <p:nvPr>
            <p:ph idx="4294967295"/>
          </p:nvPr>
        </p:nvSpPr>
        <p:spPr/>
        <p:txBody>
          <a:bodyPr/>
          <a:lstStyle/>
          <a:p>
            <a:pPr eaLnBrk="1" hangingPunct="1"/>
            <a:r>
              <a:rPr lang="en-US" b="1" dirty="0" smtClean="0"/>
              <a:t>Reset buttons </a:t>
            </a:r>
            <a:r>
              <a:rPr lang="en-US" dirty="0" smtClean="0"/>
              <a:t>reset forms to their original (default) values. </a:t>
            </a:r>
          </a:p>
          <a:p>
            <a:pPr lvl="1" eaLnBrk="1" hangingPunct="1"/>
            <a:r>
              <a:rPr lang="en-US" dirty="0" smtClean="0"/>
              <a:t>They clear any text entered and uncheck any checked boxes</a:t>
            </a:r>
          </a:p>
          <a:p>
            <a:pPr eaLnBrk="1" hangingPunct="1">
              <a:spcBef>
                <a:spcPts val="3600"/>
              </a:spcBef>
            </a:pPr>
            <a:r>
              <a:rPr lang="en-US" dirty="0" smtClean="0"/>
              <a:t>Syntax:</a:t>
            </a:r>
          </a:p>
          <a:p>
            <a:pPr lvl="1" eaLnBrk="1" hangingPunct="1">
              <a:spcBef>
                <a:spcPts val="2400"/>
              </a:spcBef>
              <a:buNone/>
            </a:pPr>
            <a:r>
              <a:rPr lang="en-US" sz="2400" dirty="0" smtClean="0"/>
              <a:t>	</a:t>
            </a:r>
            <a:r>
              <a:rPr lang="en-US" sz="2400" b="1" dirty="0" smtClean="0">
                <a:solidFill>
                  <a:srgbClr val="FF0000"/>
                </a:solidFill>
                <a:latin typeface="Courier New" pitchFamily="49" charset="0"/>
                <a:cs typeface="Courier New" pitchFamily="49" charset="0"/>
              </a:rPr>
              <a:t>&lt;input </a:t>
            </a:r>
            <a:r>
              <a:rPr lang="en-US" sz="2400" b="1" dirty="0" smtClean="0">
                <a:solidFill>
                  <a:srgbClr val="7030A0"/>
                </a:solidFill>
                <a:latin typeface="Courier New" pitchFamily="49" charset="0"/>
                <a:cs typeface="Courier New" pitchFamily="49" charset="0"/>
              </a:rPr>
              <a:t>type=“</a:t>
            </a:r>
            <a:r>
              <a:rPr lang="en-US" sz="2400" b="1" i="1" dirty="0" smtClean="0">
                <a:solidFill>
                  <a:srgbClr val="7030A0"/>
                </a:solidFill>
                <a:latin typeface="Courier New" pitchFamily="49" charset="0"/>
                <a:cs typeface="Courier New" pitchFamily="49" charset="0"/>
              </a:rPr>
              <a:t>reset</a:t>
            </a:r>
            <a:r>
              <a:rPr lang="en-US" sz="2400" b="1" dirty="0" smtClean="0">
                <a:solidFill>
                  <a:srgbClr val="7030A0"/>
                </a:solidFill>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value=“</a:t>
            </a:r>
            <a:r>
              <a:rPr lang="en-US" sz="2400" b="1" i="1" dirty="0" smtClean="0">
                <a:solidFill>
                  <a:schemeClr val="tx2"/>
                </a:solidFill>
                <a:latin typeface="Courier New" pitchFamily="49" charset="0"/>
                <a:cs typeface="Courier New" pitchFamily="49" charset="0"/>
              </a:rPr>
              <a:t>text</a:t>
            </a:r>
            <a:r>
              <a:rPr lang="en-US" sz="2400" b="1" dirty="0" smtClean="0">
                <a:solidFill>
                  <a:schemeClr val="tx2"/>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/&gt;</a:t>
            </a:r>
            <a:endParaRPr lang="en-US" sz="2400" b="1" dirty="0" smtClean="0">
              <a:solidFill>
                <a:srgbClr val="FF0000"/>
              </a:solidFill>
            </a:endParaRPr>
          </a:p>
          <a:p>
            <a:pPr lvl="1" eaLnBrk="1" hangingPunct="1">
              <a:buFont typeface="Arial" charset="0"/>
              <a:buNone/>
            </a:pPr>
            <a:endParaRPr lang="en-US" sz="2400" b="1" dirty="0" smtClean="0">
              <a:latin typeface="Courier New" pitchFamily="49" charset="0"/>
              <a:cs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B529B02-4F42-4ADD-AA5F-D33032D07695}"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p:txBody>
          <a:bodyPr/>
          <a:lstStyle/>
          <a:p>
            <a:pPr eaLnBrk="1" hangingPunct="1"/>
            <a:r>
              <a:rPr lang="en-US" smtClean="0"/>
              <a:t>Completed Form</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D13B58C8-17E9-4A3D-BD45-35F74E129922}" type="slidenum">
              <a:rPr lang="en-US"/>
              <a:pPr>
                <a:defRPr/>
              </a:pPr>
              <a:t>62</a:t>
            </a:fld>
            <a:endParaRPr lang="en-US"/>
          </a:p>
        </p:txBody>
      </p:sp>
      <p:pic>
        <p:nvPicPr>
          <p:cNvPr id="61444" name="Picture 7"/>
          <p:cNvPicPr>
            <a:picLocks noGrp="1" noChangeAspect="1" noChangeArrowheads="1"/>
          </p:cNvPicPr>
          <p:nvPr>
            <p:ph idx="4294967295"/>
          </p:nvPr>
        </p:nvPicPr>
        <p:blipFill>
          <a:blip r:embed="rId2" cstate="print"/>
          <a:srcRect/>
          <a:stretch>
            <a:fillRect/>
          </a:stretch>
        </p:blipFill>
        <p:spPr>
          <a:xfrm>
            <a:off x="2173288" y="1219200"/>
            <a:ext cx="4340225" cy="4906963"/>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pPr eaLnBrk="1" hangingPunct="1"/>
            <a:r>
              <a:rPr lang="en-US" smtClean="0"/>
              <a:t>Designing a Custom Button</a:t>
            </a:r>
          </a:p>
        </p:txBody>
      </p:sp>
      <p:sp>
        <p:nvSpPr>
          <p:cNvPr id="62466" name="Rectangle 3"/>
          <p:cNvSpPr>
            <a:spLocks noGrp="1" noChangeArrowheads="1"/>
          </p:cNvSpPr>
          <p:nvPr>
            <p:ph idx="4294967295"/>
          </p:nvPr>
        </p:nvSpPr>
        <p:spPr/>
        <p:txBody>
          <a:bodyPr/>
          <a:lstStyle/>
          <a:p>
            <a:pPr eaLnBrk="1" hangingPunct="1"/>
            <a:r>
              <a:rPr lang="en-US" sz="2800" smtClean="0"/>
              <a:t>Use the button element for greater artistic control over the appearance of a button.</a:t>
            </a:r>
          </a:p>
          <a:p>
            <a:pPr lvl="1" eaLnBrk="1" hangingPunct="1">
              <a:buFontTx/>
              <a:buNone/>
            </a:pPr>
            <a:r>
              <a:rPr lang="en-US" sz="2000" b="1" smtClean="0">
                <a:latin typeface="Courier New" pitchFamily="49" charset="0"/>
              </a:rPr>
              <a:t>&lt;button name=“</a:t>
            </a:r>
            <a:r>
              <a:rPr lang="en-US" sz="2000" b="1" i="1" smtClean="0">
                <a:latin typeface="Courier New" pitchFamily="49" charset="0"/>
              </a:rPr>
              <a:t>name</a:t>
            </a:r>
            <a:r>
              <a:rPr lang="en-US" sz="2000" b="1" smtClean="0">
                <a:latin typeface="Courier New" pitchFamily="49" charset="0"/>
              </a:rPr>
              <a:t>” id=“</a:t>
            </a:r>
            <a:r>
              <a:rPr lang="en-US" sz="2000" b="1" i="1" smtClean="0">
                <a:latin typeface="Courier New" pitchFamily="49" charset="0"/>
              </a:rPr>
              <a:t>id</a:t>
            </a:r>
            <a:r>
              <a:rPr lang="en-US" sz="2000" b="1" smtClean="0">
                <a:latin typeface="Courier New" pitchFamily="49" charset="0"/>
              </a:rPr>
              <a:t>” value=“</a:t>
            </a:r>
            <a:r>
              <a:rPr lang="en-US" sz="2000" b="1" i="1" smtClean="0">
                <a:latin typeface="Courier New" pitchFamily="49" charset="0"/>
              </a:rPr>
              <a:t>value</a:t>
            </a:r>
            <a:r>
              <a:rPr lang="en-US" sz="2000" b="1" smtClean="0">
                <a:latin typeface="Courier New" pitchFamily="49" charset="0"/>
              </a:rPr>
              <a:t>” type=“</a:t>
            </a:r>
            <a:r>
              <a:rPr lang="en-US" sz="2000" b="1" i="1" smtClean="0">
                <a:latin typeface="Courier New" pitchFamily="49" charset="0"/>
              </a:rPr>
              <a:t>type</a:t>
            </a:r>
            <a:r>
              <a:rPr lang="en-US" sz="2000" b="1" smtClean="0">
                <a:latin typeface="Courier New" pitchFamily="49" charset="0"/>
              </a:rPr>
              <a:t>”&gt;</a:t>
            </a:r>
          </a:p>
          <a:p>
            <a:pPr lvl="1" eaLnBrk="1" hangingPunct="1">
              <a:buFontTx/>
              <a:buNone/>
            </a:pPr>
            <a:r>
              <a:rPr lang="en-US" sz="2000" b="1" smtClean="0">
                <a:latin typeface="Courier New" pitchFamily="49" charset="0"/>
              </a:rPr>
              <a:t>	</a:t>
            </a:r>
            <a:r>
              <a:rPr lang="en-US" sz="2000" b="1" i="1" smtClean="0">
                <a:latin typeface="Courier New" pitchFamily="49" charset="0"/>
              </a:rPr>
              <a:t>content</a:t>
            </a:r>
            <a:endParaRPr lang="en-US" sz="2000" b="1" smtClean="0">
              <a:latin typeface="Courier New" pitchFamily="49" charset="0"/>
            </a:endParaRPr>
          </a:p>
          <a:p>
            <a:pPr lvl="1" eaLnBrk="1" hangingPunct="1">
              <a:buFontTx/>
              <a:buNone/>
            </a:pPr>
            <a:r>
              <a:rPr lang="en-US" sz="2000" b="1" smtClean="0">
                <a:latin typeface="Courier New" pitchFamily="49" charset="0"/>
              </a:rPr>
              <a:t>&lt;/button&gt;</a:t>
            </a:r>
            <a:endParaRPr lang="en-US" smtClean="0"/>
          </a:p>
          <a:p>
            <a:pPr eaLnBrk="1" hangingPunct="1">
              <a:buFont typeface="Arial" charset="0"/>
              <a:buNone/>
            </a:pPr>
            <a:r>
              <a:rPr lang="en-US" sz="2800" smtClean="0"/>
              <a:t>	Where the </a:t>
            </a:r>
            <a:r>
              <a:rPr lang="en-US" sz="2800" i="1" smtClean="0"/>
              <a:t>name </a:t>
            </a:r>
            <a:r>
              <a:rPr lang="en-US" sz="2800" smtClean="0"/>
              <a:t>and </a:t>
            </a:r>
            <a:r>
              <a:rPr lang="en-US" sz="2800" i="1" smtClean="0"/>
              <a:t>value</a:t>
            </a:r>
            <a:r>
              <a:rPr lang="en-US" sz="2800" smtClean="0"/>
              <a:t> attributes specify the name of the button and the value sent to a server-based program, the </a:t>
            </a:r>
            <a:r>
              <a:rPr lang="en-US" sz="2800" i="1" smtClean="0"/>
              <a:t>id</a:t>
            </a:r>
            <a:r>
              <a:rPr lang="en-US" sz="2800" smtClean="0"/>
              <a:t> attribute specifies the button’s id, the </a:t>
            </a:r>
            <a:r>
              <a:rPr lang="en-US" sz="2800" i="1" smtClean="0"/>
              <a:t>type</a:t>
            </a:r>
            <a:r>
              <a:rPr lang="en-US" sz="2800" smtClean="0"/>
              <a:t> attribute specifies the button type, and the </a:t>
            </a:r>
            <a:r>
              <a:rPr lang="en-US" sz="2800" i="1" smtClean="0"/>
              <a:t>content</a:t>
            </a:r>
            <a:r>
              <a:rPr lang="en-US" sz="2800" smtClean="0"/>
              <a:t> is page content displayed within the button.</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D81AB637-0E65-4602-9DA1-11FF9C0BB6AE}" type="slidenum">
              <a:rPr lang="en-US"/>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t>Creating File Buttons</a:t>
            </a:r>
          </a:p>
        </p:txBody>
      </p:sp>
      <p:sp>
        <p:nvSpPr>
          <p:cNvPr id="63492" name="Content Placeholder 7"/>
          <p:cNvSpPr>
            <a:spLocks noGrp="1"/>
          </p:cNvSpPr>
          <p:nvPr>
            <p:ph idx="1"/>
          </p:nvPr>
        </p:nvSpPr>
        <p:spPr/>
        <p:txBody>
          <a:bodyPr>
            <a:normAutofit/>
          </a:bodyPr>
          <a:lstStyle/>
          <a:p>
            <a:pPr eaLnBrk="1" hangingPunct="1"/>
            <a:r>
              <a:rPr lang="en-US" b="1" dirty="0" smtClean="0"/>
              <a:t>File buttons</a:t>
            </a:r>
            <a:r>
              <a:rPr lang="en-US" dirty="0" smtClean="0"/>
              <a:t> are used to select files so that their contents can be submitted for processing to a program.</a:t>
            </a:r>
          </a:p>
          <a:p>
            <a:pPr eaLnBrk="1" hangingPunct="1">
              <a:spcBef>
                <a:spcPts val="3600"/>
              </a:spcBef>
            </a:pPr>
            <a:r>
              <a:rPr lang="en-US" dirty="0" smtClean="0"/>
              <a:t>Syntax:</a:t>
            </a:r>
          </a:p>
          <a:p>
            <a:pPr algn="ctr" eaLnBrk="1" hangingPunct="1">
              <a:spcBef>
                <a:spcPts val="2400"/>
              </a:spcBef>
              <a:buNone/>
            </a:pPr>
            <a:r>
              <a:rPr lang="en-US" sz="2400" b="1" dirty="0" smtClean="0">
                <a:solidFill>
                  <a:srgbClr val="FF0000"/>
                </a:solidFill>
                <a:latin typeface="Courier New" pitchFamily="49" charset="0"/>
                <a:cs typeface="Courier New" pitchFamily="49" charset="0"/>
              </a:rPr>
              <a:t>&lt;input </a:t>
            </a:r>
            <a:r>
              <a:rPr lang="en-US" sz="2400" b="1" dirty="0" smtClean="0">
                <a:solidFill>
                  <a:srgbClr val="7030A0"/>
                </a:solidFill>
                <a:latin typeface="Courier New" pitchFamily="49" charset="0"/>
                <a:cs typeface="Courier New" pitchFamily="49" charset="0"/>
              </a:rPr>
              <a:t>type=“</a:t>
            </a:r>
            <a:r>
              <a:rPr lang="en-US" sz="2400" b="1" i="1" dirty="0" smtClean="0">
                <a:solidFill>
                  <a:srgbClr val="7030A0"/>
                </a:solidFill>
                <a:latin typeface="Courier New" pitchFamily="49" charset="0"/>
                <a:cs typeface="Courier New" pitchFamily="49" charset="0"/>
              </a:rPr>
              <a:t>file</a:t>
            </a:r>
            <a:r>
              <a:rPr lang="en-US" sz="2400" b="1" dirty="0" smtClean="0">
                <a:solidFill>
                  <a:srgbClr val="7030A0"/>
                </a:solidFill>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value=“</a:t>
            </a:r>
            <a:r>
              <a:rPr lang="en-US" sz="2400" b="1" i="1" dirty="0" smtClean="0">
                <a:solidFill>
                  <a:schemeClr val="tx2"/>
                </a:solidFill>
                <a:latin typeface="Courier New" pitchFamily="49" charset="0"/>
                <a:cs typeface="Courier New" pitchFamily="49" charset="0"/>
              </a:rPr>
              <a:t>text</a:t>
            </a:r>
            <a:r>
              <a:rPr lang="en-US" sz="2400" b="1" dirty="0" smtClean="0">
                <a:solidFill>
                  <a:schemeClr val="tx2"/>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/&gt;</a:t>
            </a:r>
          </a:p>
          <a:p>
            <a:pPr eaLnBrk="1" hangingPunct="1">
              <a:buNone/>
            </a:pPr>
            <a:endParaRPr lang="en-US" dirty="0" smtClean="0"/>
          </a:p>
        </p:txBody>
      </p:sp>
      <p:sp>
        <p:nvSpPr>
          <p:cNvPr id="6" name="Footer Placeholder 5"/>
          <p:cNvSpPr>
            <a:spLocks noGrp="1"/>
          </p:cNvSpPr>
          <p:nvPr>
            <p:ph type="ftr" sz="quarter" idx="10"/>
          </p:nvPr>
        </p:nvSpPr>
        <p:spPr/>
        <p:txBody>
          <a:bodyPr/>
          <a:lstStyle/>
          <a:p>
            <a:pPr>
              <a:defRPr/>
            </a:pPr>
            <a:r>
              <a:rPr lang="en-US"/>
              <a:t>New Perspectives on HTML and XHTML, Comprehensive</a:t>
            </a:r>
          </a:p>
        </p:txBody>
      </p:sp>
      <p:sp>
        <p:nvSpPr>
          <p:cNvPr id="7" name="Slide Number Placeholder 6"/>
          <p:cNvSpPr>
            <a:spLocks noGrp="1"/>
          </p:cNvSpPr>
          <p:nvPr>
            <p:ph type="sldNum" sz="quarter" idx="11"/>
          </p:nvPr>
        </p:nvSpPr>
        <p:spPr/>
        <p:txBody>
          <a:bodyPr/>
          <a:lstStyle/>
          <a:p>
            <a:pPr>
              <a:defRPr/>
            </a:pPr>
            <a:fld id="{3E3047B0-62C8-454A-8F35-BD7FE871A69D}"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t>Creating File Buttons</a:t>
            </a:r>
          </a:p>
        </p:txBody>
      </p:sp>
      <p:pic>
        <p:nvPicPr>
          <p:cNvPr id="63493" name="Picture 6"/>
          <p:cNvPicPr>
            <a:picLocks noGrp="1" noChangeAspect="1" noChangeArrowheads="1"/>
          </p:cNvPicPr>
          <p:nvPr>
            <p:ph idx="1"/>
          </p:nvPr>
        </p:nvPicPr>
        <p:blipFill>
          <a:blip r:embed="rId2" cstate="print"/>
          <a:stretch>
            <a:fillRect/>
          </a:stretch>
        </p:blipFill>
        <p:spPr>
          <a:xfrm>
            <a:off x="1304475" y="1347614"/>
            <a:ext cx="5782126" cy="4900786"/>
          </a:xfrm>
        </p:spPr>
      </p:pic>
      <p:sp>
        <p:nvSpPr>
          <p:cNvPr id="6" name="Footer Placeholder 5"/>
          <p:cNvSpPr>
            <a:spLocks noGrp="1"/>
          </p:cNvSpPr>
          <p:nvPr>
            <p:ph type="ftr" sz="quarter" idx="10"/>
          </p:nvPr>
        </p:nvSpPr>
        <p:spPr/>
        <p:txBody>
          <a:bodyPr/>
          <a:lstStyle/>
          <a:p>
            <a:pPr>
              <a:defRPr/>
            </a:pPr>
            <a:r>
              <a:rPr lang="en-US"/>
              <a:t>New Perspectives on HTML and XHTML, Comprehensive</a:t>
            </a:r>
          </a:p>
        </p:txBody>
      </p:sp>
      <p:sp>
        <p:nvSpPr>
          <p:cNvPr id="7" name="Slide Number Placeholder 6"/>
          <p:cNvSpPr>
            <a:spLocks noGrp="1"/>
          </p:cNvSpPr>
          <p:nvPr>
            <p:ph type="sldNum" sz="quarter" idx="11"/>
          </p:nvPr>
        </p:nvSpPr>
        <p:spPr/>
        <p:txBody>
          <a:bodyPr/>
          <a:lstStyle/>
          <a:p>
            <a:pPr>
              <a:defRPr/>
            </a:pPr>
            <a:fld id="{3E3047B0-62C8-454A-8F35-BD7FE871A69D}" type="slidenum">
              <a:rPr lang="en-US"/>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pPr eaLnBrk="1" hangingPunct="1"/>
            <a:r>
              <a:rPr lang="en-US" smtClean="0"/>
              <a:t>Working with Hidden Fields</a:t>
            </a:r>
          </a:p>
        </p:txBody>
      </p:sp>
      <p:sp>
        <p:nvSpPr>
          <p:cNvPr id="6" name="Footer Placeholder 5"/>
          <p:cNvSpPr>
            <a:spLocks noGrp="1"/>
          </p:cNvSpPr>
          <p:nvPr>
            <p:ph type="ftr" sz="quarter" idx="10"/>
          </p:nvPr>
        </p:nvSpPr>
        <p:spPr/>
        <p:txBody>
          <a:bodyPr/>
          <a:lstStyle/>
          <a:p>
            <a:pPr>
              <a:defRPr/>
            </a:pPr>
            <a:r>
              <a:rPr lang="en-US"/>
              <a:t>New Perspectives on HTML and XHTML, Comprehensive</a:t>
            </a:r>
          </a:p>
        </p:txBody>
      </p:sp>
      <p:sp>
        <p:nvSpPr>
          <p:cNvPr id="7" name="Slide Number Placeholder 6"/>
          <p:cNvSpPr>
            <a:spLocks noGrp="1"/>
          </p:cNvSpPr>
          <p:nvPr>
            <p:ph type="sldNum" sz="quarter" idx="11"/>
          </p:nvPr>
        </p:nvSpPr>
        <p:spPr/>
        <p:txBody>
          <a:bodyPr/>
          <a:lstStyle/>
          <a:p>
            <a:pPr>
              <a:defRPr/>
            </a:pPr>
            <a:fld id="{C53AD283-3804-4DD9-925B-F11169884423}" type="slidenum">
              <a:rPr lang="en-US"/>
              <a:pPr>
                <a:defRPr/>
              </a:pPr>
              <a:t>66</a:t>
            </a:fld>
            <a:endParaRPr lang="en-US"/>
          </a:p>
        </p:txBody>
      </p:sp>
      <p:sp>
        <p:nvSpPr>
          <p:cNvPr id="64516" name="Content Placeholder 11"/>
          <p:cNvSpPr>
            <a:spLocks noGrp="1"/>
          </p:cNvSpPr>
          <p:nvPr>
            <p:ph idx="4294967295"/>
          </p:nvPr>
        </p:nvSpPr>
        <p:spPr/>
        <p:txBody>
          <a:bodyPr/>
          <a:lstStyle/>
          <a:p>
            <a:pPr eaLnBrk="1" hangingPunct="1"/>
            <a:r>
              <a:rPr lang="en-US" b="1" dirty="0" smtClean="0"/>
              <a:t>Hidden fields</a:t>
            </a:r>
            <a:r>
              <a:rPr lang="en-US" dirty="0" smtClean="0"/>
              <a:t> are added to a form, but not displayed in the Web page. </a:t>
            </a:r>
          </a:p>
          <a:p>
            <a:pPr eaLnBrk="1" hangingPunct="1">
              <a:spcBef>
                <a:spcPts val="3600"/>
              </a:spcBef>
            </a:pPr>
            <a:r>
              <a:rPr lang="en-US" dirty="0" smtClean="0"/>
              <a:t>Syntax:</a:t>
            </a:r>
          </a:p>
          <a:p>
            <a:pPr lvl="1" algn="ctr" eaLnBrk="1" hangingPunct="1">
              <a:spcBef>
                <a:spcPts val="2400"/>
              </a:spcBef>
              <a:buFontTx/>
              <a:buNone/>
            </a:pPr>
            <a:r>
              <a:rPr lang="en-US" sz="2400" b="1" dirty="0" smtClean="0">
                <a:solidFill>
                  <a:srgbClr val="FF0000"/>
                </a:solidFill>
                <a:latin typeface="Courier New" pitchFamily="49" charset="0"/>
                <a:cs typeface="Courier New" pitchFamily="49" charset="0"/>
              </a:rPr>
              <a:t>&lt;input </a:t>
            </a:r>
            <a:r>
              <a:rPr lang="en-US" sz="2400" b="1" dirty="0" smtClean="0">
                <a:solidFill>
                  <a:srgbClr val="7030A0"/>
                </a:solidFill>
                <a:latin typeface="Courier New" pitchFamily="49" charset="0"/>
                <a:cs typeface="Courier New" pitchFamily="49" charset="0"/>
              </a:rPr>
              <a:t>type=“hidden” </a:t>
            </a:r>
            <a:r>
              <a:rPr lang="en-US" sz="2400" b="1" dirty="0" smtClean="0">
                <a:latin typeface="Courier New" pitchFamily="49" charset="0"/>
                <a:cs typeface="Courier New" pitchFamily="49" charset="0"/>
              </a:rPr>
              <a:t>value=</a:t>
            </a:r>
            <a:r>
              <a:rPr lang="en-US" sz="2400" b="1" i="1" dirty="0" smtClean="0">
                <a:latin typeface="Courier New" pitchFamily="49" charset="0"/>
                <a:cs typeface="Courier New" pitchFamily="49" charset="0"/>
              </a:rPr>
              <a:t>“value”</a:t>
            </a:r>
            <a:r>
              <a:rPr lang="en-US" sz="2400" b="1" dirty="0" smtClean="0">
                <a:latin typeface="Courier New" pitchFamily="49" charset="0"/>
                <a:cs typeface="Courier New" pitchFamily="49" charset="0"/>
              </a:rPr>
              <a:t> /&gt;</a:t>
            </a:r>
          </a:p>
          <a:p>
            <a:pPr eaLnBrk="1" hangingPunct="1">
              <a:buFont typeface="Arial" charset="0"/>
              <a:buNone/>
            </a:pP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t>Working with Hidden Fields</a:t>
            </a:r>
          </a:p>
        </p:txBody>
      </p:sp>
      <p:sp>
        <p:nvSpPr>
          <p:cNvPr id="6" name="Footer Placeholder 5"/>
          <p:cNvSpPr>
            <a:spLocks noGrp="1"/>
          </p:cNvSpPr>
          <p:nvPr>
            <p:ph type="ftr" sz="quarter" idx="10"/>
          </p:nvPr>
        </p:nvSpPr>
        <p:spPr/>
        <p:txBody>
          <a:bodyPr/>
          <a:lstStyle/>
          <a:p>
            <a:pPr>
              <a:defRPr/>
            </a:pPr>
            <a:r>
              <a:rPr lang="en-US"/>
              <a:t>New Perspectives on HTML and XHTML, Comprehensive</a:t>
            </a:r>
          </a:p>
        </p:txBody>
      </p:sp>
      <p:sp>
        <p:nvSpPr>
          <p:cNvPr id="7" name="Slide Number Placeholder 6"/>
          <p:cNvSpPr>
            <a:spLocks noGrp="1"/>
          </p:cNvSpPr>
          <p:nvPr>
            <p:ph type="sldNum" sz="quarter" idx="11"/>
          </p:nvPr>
        </p:nvSpPr>
        <p:spPr/>
        <p:txBody>
          <a:bodyPr/>
          <a:lstStyle/>
          <a:p>
            <a:pPr>
              <a:defRPr/>
            </a:pPr>
            <a:fld id="{C53AD283-3804-4DD9-925B-F11169884423}" type="slidenum">
              <a:rPr lang="en-US"/>
              <a:pPr>
                <a:defRPr/>
              </a:pPr>
              <a:t>67</a:t>
            </a:fld>
            <a:endParaRPr lang="en-US"/>
          </a:p>
        </p:txBody>
      </p:sp>
      <p:pic>
        <p:nvPicPr>
          <p:cNvPr id="9" name="Picture 6"/>
          <p:cNvPicPr>
            <a:picLocks noGrp="1" noChangeAspect="1" noChangeArrowheads="1"/>
          </p:cNvPicPr>
          <p:nvPr>
            <p:ph idx="1"/>
          </p:nvPr>
        </p:nvPicPr>
        <p:blipFill>
          <a:blip r:embed="rId2" cstate="print"/>
          <a:srcRect/>
          <a:stretch>
            <a:fillRect/>
          </a:stretch>
        </p:blipFill>
        <p:spPr bwMode="auto">
          <a:xfrm>
            <a:off x="533400" y="2133600"/>
            <a:ext cx="7683673" cy="25908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pPr eaLnBrk="1" hangingPunct="1"/>
            <a:r>
              <a:rPr lang="en-US" smtClean="0"/>
              <a:t>Working with Form Attributes</a:t>
            </a:r>
          </a:p>
        </p:txBody>
      </p:sp>
      <p:sp>
        <p:nvSpPr>
          <p:cNvPr id="65538" name="Rectangle 3"/>
          <p:cNvSpPr>
            <a:spLocks noGrp="1" noChangeArrowheads="1"/>
          </p:cNvSpPr>
          <p:nvPr>
            <p:ph idx="4294967295"/>
          </p:nvPr>
        </p:nvSpPr>
        <p:spPr/>
        <p:txBody>
          <a:bodyPr>
            <a:normAutofit/>
          </a:bodyPr>
          <a:lstStyle/>
          <a:p>
            <a:pPr eaLnBrk="1" hangingPunct="1"/>
            <a:r>
              <a:rPr lang="en-US" sz="2800" dirty="0" smtClean="0"/>
              <a:t>After adding the elements to your form, you’ll need to specify </a:t>
            </a:r>
            <a:r>
              <a:rPr lang="en-US" sz="2800" b="1" u="sng" dirty="0" smtClean="0"/>
              <a:t>where to send </a:t>
            </a:r>
            <a:r>
              <a:rPr lang="en-US" sz="2800" dirty="0" smtClean="0"/>
              <a:t>the form data.</a:t>
            </a:r>
          </a:p>
          <a:p>
            <a:pPr eaLnBrk="1" hangingPunct="1">
              <a:spcBef>
                <a:spcPts val="3600"/>
              </a:spcBef>
            </a:pPr>
            <a:r>
              <a:rPr lang="en-US" sz="2800" dirty="0" smtClean="0"/>
              <a:t>Use the </a:t>
            </a:r>
            <a:r>
              <a:rPr lang="en-US" sz="2800" b="1" dirty="0" smtClean="0">
                <a:solidFill>
                  <a:srgbClr val="7030A0"/>
                </a:solidFill>
                <a:latin typeface="Courier New" pitchFamily="49" charset="0"/>
                <a:cs typeface="Courier New" pitchFamily="49" charset="0"/>
              </a:rPr>
              <a:t>action</a:t>
            </a:r>
            <a:r>
              <a:rPr lang="en-US" sz="2800" dirty="0" smtClean="0"/>
              <a:t> attribute:</a:t>
            </a:r>
          </a:p>
          <a:p>
            <a:pPr lvl="1" algn="ctr" eaLnBrk="1" hangingPunct="1">
              <a:spcBef>
                <a:spcPts val="3000"/>
              </a:spcBef>
              <a:buFontTx/>
              <a:buNone/>
            </a:pPr>
            <a:r>
              <a:rPr lang="en-US" sz="2400" b="1" dirty="0" smtClean="0">
                <a:solidFill>
                  <a:srgbClr val="FF0000"/>
                </a:solidFill>
                <a:latin typeface="Courier New" pitchFamily="49" charset="0"/>
              </a:rPr>
              <a:t>&lt;form </a:t>
            </a:r>
            <a:r>
              <a:rPr lang="en-US" sz="2400" b="1" dirty="0" smtClean="0">
                <a:solidFill>
                  <a:srgbClr val="7030A0"/>
                </a:solidFill>
                <a:latin typeface="Courier New" pitchFamily="49" charset="0"/>
              </a:rPr>
              <a:t>action=</a:t>
            </a:r>
            <a:r>
              <a:rPr lang="en-US" sz="2400" b="1" i="1" dirty="0" smtClean="0">
                <a:solidFill>
                  <a:srgbClr val="7030A0"/>
                </a:solidFill>
                <a:latin typeface="Courier New" pitchFamily="49" charset="0"/>
              </a:rPr>
              <a:t>“</a:t>
            </a:r>
            <a:r>
              <a:rPr lang="en-US" sz="2400" b="1" i="1" dirty="0" err="1" smtClean="0">
                <a:solidFill>
                  <a:srgbClr val="7030A0"/>
                </a:solidFill>
                <a:latin typeface="Courier New" pitchFamily="49" charset="0"/>
              </a:rPr>
              <a:t>url</a:t>
            </a:r>
            <a:r>
              <a:rPr lang="en-US" sz="2400" b="1" i="1" dirty="0" smtClean="0">
                <a:solidFill>
                  <a:srgbClr val="7030A0"/>
                </a:solidFill>
                <a:latin typeface="Courier New" pitchFamily="49" charset="0"/>
              </a:rPr>
              <a:t>”</a:t>
            </a:r>
            <a:r>
              <a:rPr lang="en-US" sz="2400" b="1" dirty="0" smtClean="0">
                <a:solidFill>
                  <a:srgbClr val="FF0000"/>
                </a:solidFill>
                <a:latin typeface="Courier New" pitchFamily="49" charset="0"/>
              </a:rPr>
              <a:t>&gt;</a:t>
            </a:r>
          </a:p>
          <a:p>
            <a:pPr lvl="1" eaLnBrk="1" hangingPunct="1">
              <a:spcBef>
                <a:spcPts val="600"/>
              </a:spcBef>
              <a:buFontTx/>
              <a:buNone/>
            </a:pPr>
            <a:r>
              <a:rPr lang="en-US" sz="2400" b="1" dirty="0" smtClean="0">
                <a:solidFill>
                  <a:srgbClr val="FF0000"/>
                </a:solidFill>
                <a:latin typeface="Courier New" pitchFamily="49" charset="0"/>
              </a:rPr>
              <a:t>					…</a:t>
            </a:r>
          </a:p>
          <a:p>
            <a:pPr lvl="1" eaLnBrk="1" hangingPunct="1">
              <a:buFontTx/>
              <a:buNone/>
            </a:pPr>
            <a:r>
              <a:rPr lang="en-US" sz="2400" b="1" dirty="0" smtClean="0">
                <a:solidFill>
                  <a:srgbClr val="FF0000"/>
                </a:solidFill>
                <a:latin typeface="Courier New" pitchFamily="49" charset="0"/>
              </a:rPr>
              <a:t>				&lt;/form&gt;</a:t>
            </a:r>
          </a:p>
          <a:p>
            <a:pPr eaLnBrk="1" hangingPunct="1">
              <a:spcBef>
                <a:spcPts val="3000"/>
              </a:spcBef>
              <a:buFont typeface="Arial" charset="0"/>
              <a:buNone/>
            </a:pPr>
            <a:r>
              <a:rPr lang="en-US" sz="2400" dirty="0" smtClean="0"/>
              <a:t>	</a:t>
            </a:r>
            <a:r>
              <a:rPr lang="en-US" sz="2800" dirty="0" smtClean="0"/>
              <a:t>Where </a:t>
            </a:r>
            <a:r>
              <a:rPr lang="en-US" sz="2800" b="1" i="1" dirty="0" err="1" smtClean="0">
                <a:solidFill>
                  <a:srgbClr val="7030A0"/>
                </a:solidFill>
                <a:latin typeface="Courier New" pitchFamily="49" charset="0"/>
              </a:rPr>
              <a:t>url</a:t>
            </a:r>
            <a:r>
              <a:rPr lang="en-US" sz="2800" dirty="0" smtClean="0"/>
              <a:t> specifies the filename and location of the program that processes the form</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CFE22874-8FA1-4150-A89C-08936E18A09C}" type="slidenum">
              <a:rPr lang="en-US"/>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pPr eaLnBrk="1" hangingPunct="1"/>
            <a:r>
              <a:rPr lang="en-US" smtClean="0"/>
              <a:t>Working with Form Attributes</a:t>
            </a:r>
          </a:p>
        </p:txBody>
      </p:sp>
      <p:sp>
        <p:nvSpPr>
          <p:cNvPr id="65538" name="Rectangle 3"/>
          <p:cNvSpPr>
            <a:spLocks noGrp="1" noChangeArrowheads="1"/>
          </p:cNvSpPr>
          <p:nvPr>
            <p:ph idx="4294967295"/>
          </p:nvPr>
        </p:nvSpPr>
        <p:spPr/>
        <p:txBody>
          <a:bodyPr>
            <a:normAutofit lnSpcReduction="10000"/>
          </a:bodyPr>
          <a:lstStyle/>
          <a:p>
            <a:pPr eaLnBrk="1" hangingPunct="1"/>
            <a:r>
              <a:rPr lang="en-US" dirty="0" smtClean="0"/>
              <a:t>You also need to specify </a:t>
            </a:r>
            <a:r>
              <a:rPr lang="en-US" b="1" u="sng" dirty="0" smtClean="0"/>
              <a:t>how to send </a:t>
            </a:r>
            <a:r>
              <a:rPr lang="en-US" dirty="0" smtClean="0"/>
              <a:t>the form data.  </a:t>
            </a:r>
          </a:p>
          <a:p>
            <a:pPr eaLnBrk="1" hangingPunct="1">
              <a:spcBef>
                <a:spcPts val="3600"/>
              </a:spcBef>
            </a:pPr>
            <a:r>
              <a:rPr lang="en-US" dirty="0" smtClean="0"/>
              <a:t>Use the </a:t>
            </a:r>
            <a:r>
              <a:rPr lang="en-US" b="1" dirty="0" smtClean="0">
                <a:solidFill>
                  <a:srgbClr val="7030A0"/>
                </a:solidFill>
                <a:latin typeface="Courier New" pitchFamily="49" charset="0"/>
                <a:cs typeface="Courier New" pitchFamily="49" charset="0"/>
              </a:rPr>
              <a:t>method</a:t>
            </a:r>
            <a:r>
              <a:rPr lang="en-US" dirty="0" smtClean="0"/>
              <a:t> attribute:</a:t>
            </a:r>
          </a:p>
          <a:p>
            <a:pPr lvl="1" eaLnBrk="1" hangingPunct="1">
              <a:spcBef>
                <a:spcPts val="3000"/>
              </a:spcBef>
              <a:buNone/>
            </a:pPr>
            <a:r>
              <a:rPr lang="en-US" sz="2400" b="1" dirty="0" smtClean="0">
                <a:solidFill>
                  <a:srgbClr val="FF0000"/>
                </a:solidFill>
                <a:latin typeface="Courier New" pitchFamily="49" charset="0"/>
              </a:rPr>
              <a:t>				&lt;form </a:t>
            </a:r>
            <a:r>
              <a:rPr lang="en-US" sz="2400" b="1" dirty="0" smtClean="0">
                <a:solidFill>
                  <a:srgbClr val="7030A0"/>
                </a:solidFill>
                <a:latin typeface="Courier New" pitchFamily="49" charset="0"/>
              </a:rPr>
              <a:t>method=</a:t>
            </a:r>
            <a:r>
              <a:rPr lang="en-US" sz="2400" b="1" i="1" dirty="0" smtClean="0">
                <a:solidFill>
                  <a:srgbClr val="7030A0"/>
                </a:solidFill>
                <a:latin typeface="Courier New" pitchFamily="49" charset="0"/>
              </a:rPr>
              <a:t>“value”</a:t>
            </a:r>
            <a:r>
              <a:rPr lang="en-US" sz="2400" b="1" dirty="0" smtClean="0">
                <a:solidFill>
                  <a:srgbClr val="FF0000"/>
                </a:solidFill>
                <a:latin typeface="Courier New" pitchFamily="49" charset="0"/>
              </a:rPr>
              <a:t>&gt;</a:t>
            </a:r>
          </a:p>
          <a:p>
            <a:pPr lvl="1" eaLnBrk="1" hangingPunct="1">
              <a:spcBef>
                <a:spcPts val="600"/>
              </a:spcBef>
              <a:buNone/>
            </a:pPr>
            <a:r>
              <a:rPr lang="en-US" sz="2400" b="1" dirty="0" smtClean="0">
                <a:solidFill>
                  <a:srgbClr val="FF0000"/>
                </a:solidFill>
                <a:latin typeface="Courier New" pitchFamily="49" charset="0"/>
              </a:rPr>
              <a:t>					…</a:t>
            </a:r>
          </a:p>
          <a:p>
            <a:pPr lvl="1" eaLnBrk="1" hangingPunct="1">
              <a:buNone/>
            </a:pPr>
            <a:r>
              <a:rPr lang="en-US" sz="2400" b="1" dirty="0" smtClean="0">
                <a:solidFill>
                  <a:srgbClr val="FF0000"/>
                </a:solidFill>
                <a:latin typeface="Courier New" pitchFamily="49" charset="0"/>
              </a:rPr>
              <a:t>				&lt;/form&gt;</a:t>
            </a:r>
          </a:p>
          <a:p>
            <a:pPr eaLnBrk="1" hangingPunct="1">
              <a:buFont typeface="Arial" charset="0"/>
              <a:buNone/>
            </a:pPr>
            <a:endParaRPr lang="en-US" sz="2800" dirty="0" smtClean="0"/>
          </a:p>
          <a:p>
            <a:pPr eaLnBrk="1" hangingPunct="1">
              <a:buFont typeface="Arial" charset="0"/>
              <a:buNone/>
            </a:pPr>
            <a:r>
              <a:rPr lang="en-US" sz="2400" dirty="0" smtClean="0"/>
              <a:t>	</a:t>
            </a:r>
            <a:r>
              <a:rPr lang="en-US" sz="2800" dirty="0" smtClean="0"/>
              <a:t>Where </a:t>
            </a:r>
            <a:r>
              <a:rPr lang="en-US" sz="2800" b="1" i="1" dirty="0" smtClean="0">
                <a:solidFill>
                  <a:srgbClr val="7030A0"/>
                </a:solidFill>
                <a:latin typeface="Courier New" pitchFamily="49" charset="0"/>
              </a:rPr>
              <a:t>method</a:t>
            </a:r>
            <a:r>
              <a:rPr lang="en-US" sz="2800" dirty="0" smtClean="0"/>
              <a:t>  specifies how your Web browser sends data to the server. </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CFE22874-8FA1-4150-A89C-08936E18A09C}" type="slidenum">
              <a:rPr lang="en-US"/>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pPr eaLnBrk="1" hangingPunct="1"/>
            <a:r>
              <a:rPr lang="en-US" smtClean="0"/>
              <a:t>Forms and Server-Based Programs</a:t>
            </a:r>
          </a:p>
        </p:txBody>
      </p:sp>
      <p:sp>
        <p:nvSpPr>
          <p:cNvPr id="31746" name="Rectangle 3"/>
          <p:cNvSpPr>
            <a:spLocks noGrp="1" noChangeArrowheads="1"/>
          </p:cNvSpPr>
          <p:nvPr>
            <p:ph idx="4294967295"/>
          </p:nvPr>
        </p:nvSpPr>
        <p:spPr/>
        <p:txBody>
          <a:bodyPr>
            <a:normAutofit fontScale="85000" lnSpcReduction="10000"/>
          </a:bodyPr>
          <a:lstStyle/>
          <a:p>
            <a:pPr eaLnBrk="1" hangingPunct="1"/>
            <a:r>
              <a:rPr lang="en-US" dirty="0" smtClean="0"/>
              <a:t>Server-based programs are written in many languages</a:t>
            </a:r>
          </a:p>
          <a:p>
            <a:pPr eaLnBrk="1" hangingPunct="1">
              <a:lnSpc>
                <a:spcPct val="110000"/>
              </a:lnSpc>
              <a:spcBef>
                <a:spcPts val="3600"/>
              </a:spcBef>
            </a:pPr>
            <a:r>
              <a:rPr lang="en-US" dirty="0" smtClean="0"/>
              <a:t>The earliest and most commonly used are </a:t>
            </a:r>
            <a:r>
              <a:rPr lang="en-US" b="1" dirty="0" smtClean="0"/>
              <a:t>Common Gateway Interface (CGI) scripts</a:t>
            </a:r>
            <a:r>
              <a:rPr lang="en-US" dirty="0" smtClean="0"/>
              <a:t> that are written in </a:t>
            </a:r>
            <a:r>
              <a:rPr lang="en-US" b="1" dirty="0" smtClean="0"/>
              <a:t>Perl</a:t>
            </a:r>
            <a:r>
              <a:rPr lang="en-US" dirty="0" smtClean="0"/>
              <a:t>.</a:t>
            </a:r>
          </a:p>
          <a:p>
            <a:pPr eaLnBrk="1" hangingPunct="1">
              <a:lnSpc>
                <a:spcPct val="110000"/>
              </a:lnSpc>
              <a:spcBef>
                <a:spcPts val="3600"/>
              </a:spcBef>
            </a:pPr>
            <a:r>
              <a:rPr lang="en-US" dirty="0" smtClean="0"/>
              <a:t>Other popular languages include:</a:t>
            </a:r>
          </a:p>
          <a:p>
            <a:pPr lvl="1" eaLnBrk="1" hangingPunct="1">
              <a:lnSpc>
                <a:spcPct val="90000"/>
              </a:lnSpc>
            </a:pPr>
            <a:r>
              <a:rPr lang="en-US" dirty="0" smtClean="0"/>
              <a:t>ASP</a:t>
            </a:r>
          </a:p>
          <a:p>
            <a:pPr lvl="1" eaLnBrk="1" hangingPunct="1">
              <a:lnSpc>
                <a:spcPct val="90000"/>
              </a:lnSpc>
            </a:pPr>
            <a:r>
              <a:rPr lang="en-US" dirty="0" smtClean="0"/>
              <a:t>ColdFusion</a:t>
            </a:r>
          </a:p>
          <a:p>
            <a:pPr lvl="1" eaLnBrk="1" hangingPunct="1">
              <a:lnSpc>
                <a:spcPct val="90000"/>
              </a:lnSpc>
            </a:pPr>
            <a:r>
              <a:rPr lang="en-US" dirty="0" smtClean="0"/>
              <a:t>C/C++</a:t>
            </a:r>
          </a:p>
          <a:p>
            <a:pPr lvl="1" eaLnBrk="1" hangingPunct="1">
              <a:lnSpc>
                <a:spcPct val="90000"/>
              </a:lnSpc>
            </a:pPr>
            <a:r>
              <a:rPr lang="en-US" dirty="0" smtClean="0"/>
              <a:t>PHP</a:t>
            </a:r>
          </a:p>
          <a:p>
            <a:pPr lvl="1" eaLnBrk="1" hangingPunct="1">
              <a:lnSpc>
                <a:spcPct val="90000"/>
              </a:lnSpc>
            </a:pPr>
            <a:r>
              <a:rPr lang="en-US" dirty="0" smtClean="0"/>
              <a:t>VBScript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D55B660A-8025-4345-896A-33ADC0A104EA}"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eaLnBrk="1" hangingPunct="1"/>
            <a:r>
              <a:rPr lang="en-US" smtClean="0"/>
              <a:t>Working with Form Attributes</a:t>
            </a:r>
          </a:p>
        </p:txBody>
      </p:sp>
      <p:sp>
        <p:nvSpPr>
          <p:cNvPr id="66562" name="Rectangle 3"/>
          <p:cNvSpPr>
            <a:spLocks noGrp="1" noChangeArrowheads="1"/>
          </p:cNvSpPr>
          <p:nvPr>
            <p:ph idx="4294967295"/>
          </p:nvPr>
        </p:nvSpPr>
        <p:spPr/>
        <p:txBody>
          <a:bodyPr>
            <a:normAutofit fontScale="92500" lnSpcReduction="10000"/>
          </a:bodyPr>
          <a:lstStyle/>
          <a:p>
            <a:pPr eaLnBrk="1" hangingPunct="1"/>
            <a:r>
              <a:rPr lang="en-US" dirty="0" smtClean="0"/>
              <a:t>The </a:t>
            </a:r>
            <a:r>
              <a:rPr lang="en-US" b="1" dirty="0" smtClean="0">
                <a:latin typeface="Courier New" pitchFamily="49" charset="0"/>
                <a:cs typeface="Courier New" pitchFamily="49" charset="0"/>
              </a:rPr>
              <a:t>method</a:t>
            </a:r>
            <a:r>
              <a:rPr lang="en-US" dirty="0" smtClean="0"/>
              <a:t> attribute can have one of two values:</a:t>
            </a:r>
          </a:p>
          <a:p>
            <a:pPr lvl="1" eaLnBrk="1" hangingPunct="1"/>
            <a:r>
              <a:rPr lang="en-US" dirty="0" smtClean="0"/>
              <a:t>Post</a:t>
            </a:r>
          </a:p>
          <a:p>
            <a:pPr lvl="1" eaLnBrk="1" hangingPunct="1"/>
            <a:r>
              <a:rPr lang="en-US" dirty="0" smtClean="0"/>
              <a:t>Get</a:t>
            </a:r>
          </a:p>
          <a:p>
            <a:pPr eaLnBrk="1" hangingPunct="1">
              <a:spcBef>
                <a:spcPts val="3600"/>
              </a:spcBef>
            </a:pPr>
            <a:r>
              <a:rPr lang="en-US" dirty="0" smtClean="0"/>
              <a:t>The </a:t>
            </a:r>
            <a:r>
              <a:rPr lang="en-US" b="1" dirty="0" smtClean="0"/>
              <a:t>get</a:t>
            </a:r>
            <a:r>
              <a:rPr lang="en-US" dirty="0" smtClean="0"/>
              <a:t> method is the default; </a:t>
            </a:r>
            <a:r>
              <a:rPr lang="en-US" b="1" dirty="0" smtClean="0"/>
              <a:t>get</a:t>
            </a:r>
            <a:r>
              <a:rPr lang="en-US" dirty="0" smtClean="0"/>
              <a:t> appends the form data to the end of the URL specified in the action attribute.</a:t>
            </a:r>
          </a:p>
          <a:p>
            <a:pPr eaLnBrk="1" hangingPunct="1">
              <a:spcBef>
                <a:spcPts val="3600"/>
              </a:spcBef>
            </a:pPr>
            <a:r>
              <a:rPr lang="en-US" dirty="0" smtClean="0"/>
              <a:t>The </a:t>
            </a:r>
            <a:r>
              <a:rPr lang="en-US" b="1" dirty="0" smtClean="0"/>
              <a:t>post</a:t>
            </a:r>
            <a:r>
              <a:rPr lang="en-US" dirty="0" smtClean="0"/>
              <a:t> method sends form data in a separate data stream, allowing the Web server to receive the data through “standard input.”</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97C8A29A-F3C4-405B-9EAF-3C4C6A9255A8}" type="slidenum">
              <a:rPr lang="en-US"/>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p:txBody>
          <a:bodyPr/>
          <a:lstStyle/>
          <a:p>
            <a:pPr eaLnBrk="1" hangingPunct="1"/>
            <a:r>
              <a:rPr lang="en-US" dirty="0" smtClean="0"/>
              <a:t>Using the “</a:t>
            </a:r>
            <a:r>
              <a:rPr lang="en-US" b="1" dirty="0" smtClean="0">
                <a:latin typeface="Courier New" pitchFamily="49" charset="0"/>
                <a:cs typeface="Courier New" pitchFamily="49" charset="0"/>
              </a:rPr>
              <a:t>mailto”</a:t>
            </a:r>
            <a:r>
              <a:rPr lang="en-US" dirty="0" smtClean="0"/>
              <a:t> Action</a:t>
            </a:r>
          </a:p>
        </p:txBody>
      </p:sp>
      <p:sp>
        <p:nvSpPr>
          <p:cNvPr id="67586" name="Rectangle 3"/>
          <p:cNvSpPr>
            <a:spLocks noGrp="1" noChangeArrowheads="1"/>
          </p:cNvSpPr>
          <p:nvPr>
            <p:ph idx="4294967295"/>
          </p:nvPr>
        </p:nvSpPr>
        <p:spPr/>
        <p:txBody>
          <a:bodyPr/>
          <a:lstStyle/>
          <a:p>
            <a:pPr eaLnBrk="1" hangingPunct="1"/>
            <a:r>
              <a:rPr lang="en-US" dirty="0" smtClean="0"/>
              <a:t>The </a:t>
            </a:r>
            <a:r>
              <a:rPr lang="en-US" b="1" dirty="0" smtClean="0">
                <a:latin typeface="Courier New" pitchFamily="49" charset="0"/>
                <a:cs typeface="Courier New" pitchFamily="49" charset="0"/>
              </a:rPr>
              <a:t>mailto</a:t>
            </a:r>
            <a:r>
              <a:rPr lang="en-US" dirty="0" smtClean="0"/>
              <a:t> action accesses the user’s own e-mail program and uses it to mail form information to a specified e-mail address.</a:t>
            </a:r>
          </a:p>
          <a:p>
            <a:pPr eaLnBrk="1" hangingPunct="1">
              <a:spcBef>
                <a:spcPts val="3600"/>
              </a:spcBef>
            </a:pPr>
            <a:r>
              <a:rPr lang="en-US" dirty="0" smtClean="0"/>
              <a:t>Bypasses the need for server-based programs.</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2E37E498-7D32-411B-9BE5-559432E05D18}" type="slidenum">
              <a:rPr lang="en-US"/>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p:txBody>
          <a:bodyPr/>
          <a:lstStyle/>
          <a:p>
            <a:pPr eaLnBrk="1" hangingPunct="1"/>
            <a:r>
              <a:rPr lang="en-US" dirty="0" smtClean="0"/>
              <a:t>Using the “</a:t>
            </a:r>
            <a:r>
              <a:rPr lang="en-US" b="1" dirty="0" smtClean="0">
                <a:latin typeface="Courier New" pitchFamily="49" charset="0"/>
                <a:cs typeface="Courier New" pitchFamily="49" charset="0"/>
              </a:rPr>
              <a:t>mailto”</a:t>
            </a:r>
            <a:r>
              <a:rPr lang="en-US" dirty="0" smtClean="0"/>
              <a:t> Action</a:t>
            </a:r>
          </a:p>
        </p:txBody>
      </p:sp>
      <p:sp>
        <p:nvSpPr>
          <p:cNvPr id="67586" name="Rectangle 3"/>
          <p:cNvSpPr>
            <a:spLocks noGrp="1" noChangeArrowheads="1"/>
          </p:cNvSpPr>
          <p:nvPr>
            <p:ph idx="4294967295"/>
          </p:nvPr>
        </p:nvSpPr>
        <p:spPr/>
        <p:txBody>
          <a:bodyPr/>
          <a:lstStyle/>
          <a:p>
            <a:pPr eaLnBrk="1" hangingPunct="1">
              <a:spcBef>
                <a:spcPts val="3600"/>
              </a:spcBef>
            </a:pPr>
            <a:r>
              <a:rPr lang="en-US" dirty="0" smtClean="0"/>
              <a:t>Syntax:</a:t>
            </a:r>
          </a:p>
          <a:p>
            <a:pPr lvl="1" eaLnBrk="1" hangingPunct="1">
              <a:spcBef>
                <a:spcPts val="2400"/>
              </a:spcBef>
              <a:buFontTx/>
              <a:buNone/>
            </a:pPr>
            <a:r>
              <a:rPr lang="en-US" sz="2400" b="1" dirty="0" smtClean="0">
                <a:solidFill>
                  <a:srgbClr val="FF0000"/>
                </a:solidFill>
                <a:latin typeface="Courier New" pitchFamily="49" charset="0"/>
                <a:cs typeface="Courier New" pitchFamily="49" charset="0"/>
              </a:rPr>
              <a:t>&lt;form </a:t>
            </a:r>
            <a:r>
              <a:rPr lang="en-US" sz="2400" b="1" dirty="0" smtClean="0">
                <a:solidFill>
                  <a:srgbClr val="7030A0"/>
                </a:solidFill>
                <a:latin typeface="Courier New" pitchFamily="49" charset="0"/>
                <a:cs typeface="Courier New" pitchFamily="49" charset="0"/>
              </a:rPr>
              <a:t>action-mailto:</a:t>
            </a:r>
            <a:r>
              <a:rPr lang="en-US" sz="2400" b="1" i="1" dirty="0" smtClean="0">
                <a:solidFill>
                  <a:srgbClr val="7030A0"/>
                </a:solidFill>
                <a:latin typeface="Courier New" pitchFamily="49" charset="0"/>
                <a:cs typeface="Courier New" pitchFamily="49" charset="0"/>
              </a:rPr>
              <a:t>email_address</a:t>
            </a:r>
            <a:r>
              <a:rPr lang="en-US" sz="2400" b="1" dirty="0" smtClean="0">
                <a:solidFill>
                  <a:srgbClr val="7030A0"/>
                </a:solidFill>
                <a:latin typeface="Courier New" pitchFamily="49" charset="0"/>
                <a:cs typeface="Courier New" pitchFamily="49" charset="0"/>
              </a:rPr>
              <a:t> 				method=“post” </a:t>
            </a:r>
            <a:r>
              <a:rPr lang="en-US" sz="2400" b="1" dirty="0" err="1" smtClean="0">
                <a:solidFill>
                  <a:srgbClr val="7030A0"/>
                </a:solidFill>
                <a:latin typeface="Courier New" pitchFamily="49" charset="0"/>
                <a:cs typeface="Courier New" pitchFamily="49" charset="0"/>
              </a:rPr>
              <a:t>enctype</a:t>
            </a:r>
            <a:r>
              <a:rPr lang="en-US" sz="2400" b="1" dirty="0" smtClean="0">
                <a:solidFill>
                  <a:srgbClr val="7030A0"/>
                </a:solidFill>
                <a:latin typeface="Courier New" pitchFamily="49" charset="0"/>
                <a:cs typeface="Courier New" pitchFamily="49" charset="0"/>
              </a:rPr>
              <a:t>=“text/plain”</a:t>
            </a:r>
            <a:r>
              <a:rPr lang="en-US" sz="2400" b="1" dirty="0" smtClean="0">
                <a:solidFill>
                  <a:srgbClr val="FF0000"/>
                </a:solidFill>
                <a:latin typeface="Courier New" pitchFamily="49" charset="0"/>
                <a:cs typeface="Courier New" pitchFamily="49" charset="0"/>
              </a:rPr>
              <a:t>&gt;</a:t>
            </a:r>
            <a:r>
              <a:rPr lang="en-US" sz="2400" b="1" dirty="0" smtClean="0">
                <a:solidFill>
                  <a:srgbClr val="7030A0"/>
                </a:solidFill>
                <a:latin typeface="Courier New" pitchFamily="49" charset="0"/>
                <a:cs typeface="Courier New" pitchFamily="49" charset="0"/>
              </a:rPr>
              <a:t> </a:t>
            </a:r>
          </a:p>
          <a:p>
            <a:pPr lvl="1" eaLnBrk="1" hangingPunct="1">
              <a:spcBef>
                <a:spcPts val="2400"/>
              </a:spcBef>
              <a:buFontTx/>
              <a:buNone/>
            </a:pPr>
            <a:r>
              <a:rPr lang="en-US" sz="2400" b="1" dirty="0" smtClean="0">
                <a:solidFill>
                  <a:srgbClr val="FF0000"/>
                </a:solidFill>
                <a:latin typeface="Courier New" pitchFamily="49" charset="0"/>
                <a:cs typeface="Courier New" pitchFamily="49" charset="0"/>
              </a:rPr>
              <a:t>…</a:t>
            </a:r>
          </a:p>
          <a:p>
            <a:pPr lvl="1" eaLnBrk="1" hangingPunct="1">
              <a:spcBef>
                <a:spcPts val="2400"/>
              </a:spcBef>
              <a:buFontTx/>
              <a:buNone/>
            </a:pPr>
            <a:r>
              <a:rPr lang="en-US" sz="2400" b="1" dirty="0" smtClean="0">
                <a:solidFill>
                  <a:srgbClr val="FF0000"/>
                </a:solidFill>
                <a:latin typeface="Courier New" pitchFamily="49" charset="0"/>
                <a:cs typeface="Courier New" pitchFamily="49" charset="0"/>
              </a:rPr>
              <a:t>&lt;/form&gt;</a:t>
            </a:r>
          </a:p>
          <a:p>
            <a:pPr eaLnBrk="1" hangingPunct="1">
              <a:spcBef>
                <a:spcPts val="3000"/>
              </a:spcBef>
              <a:buNone/>
            </a:pPr>
            <a:r>
              <a:rPr lang="en-US" dirty="0" smtClean="0"/>
              <a:t>	Where </a:t>
            </a:r>
            <a:r>
              <a:rPr lang="en-US" b="1" i="1" dirty="0" err="1" smtClean="0">
                <a:latin typeface="Courier New" pitchFamily="49" charset="0"/>
              </a:rPr>
              <a:t>email_address</a:t>
            </a:r>
            <a:r>
              <a:rPr lang="en-US" i="1" dirty="0" smtClean="0">
                <a:latin typeface="Courier New" pitchFamily="49" charset="0"/>
              </a:rPr>
              <a:t> </a:t>
            </a:r>
            <a:r>
              <a:rPr lang="en-US" dirty="0" smtClean="0"/>
              <a:t>is the e-mail address of the recipient in the form.</a:t>
            </a: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2E37E498-7D32-411B-9BE5-559432E05D18}" type="slidenum">
              <a:rPr lang="en-US"/>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pPr eaLnBrk="1" hangingPunct="1"/>
            <a:r>
              <a:rPr lang="en-US" smtClean="0"/>
              <a:t>Tips for Creating Effective Forms</a:t>
            </a:r>
          </a:p>
        </p:txBody>
      </p:sp>
      <p:sp>
        <p:nvSpPr>
          <p:cNvPr id="68610" name="Rectangle 3"/>
          <p:cNvSpPr>
            <a:spLocks noGrp="1" noChangeArrowheads="1"/>
          </p:cNvSpPr>
          <p:nvPr>
            <p:ph idx="4294967295"/>
          </p:nvPr>
        </p:nvSpPr>
        <p:spPr/>
        <p:txBody>
          <a:bodyPr/>
          <a:lstStyle/>
          <a:p>
            <a:pPr eaLnBrk="1" hangingPunct="1"/>
            <a:r>
              <a:rPr lang="en-US" smtClean="0"/>
              <a:t>Mark fields that are required, but also limit the number of unrequired fields. Don’t overwhelm your users with requests for information that is not really essential. Keep your forms short and to the point.</a:t>
            </a:r>
          </a:p>
          <a:p>
            <a:pPr eaLnBrk="1" hangingPunct="1"/>
            <a:r>
              <a:rPr lang="en-US" smtClean="0"/>
              <a:t>If you need to collect a lot of information, break the form into manageable sections spread out over several pages. Allow users to easily move backward and forward through the forms without losing data.</a:t>
            </a:r>
            <a:endParaRPr lang="en-US" sz="2800" b="1" smtClean="0">
              <a:latin typeface="Courier New" pitchFamily="49" charset="0"/>
            </a:endParaRP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CF6A7B8B-7E31-436D-B8FF-EB8C8C6D64B0}" type="slidenum">
              <a:rPr lang="en-US"/>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p:txBody>
          <a:bodyPr/>
          <a:lstStyle/>
          <a:p>
            <a:pPr eaLnBrk="1" hangingPunct="1"/>
            <a:r>
              <a:rPr lang="en-US" smtClean="0"/>
              <a:t>Tips for Creating Effective Forms</a:t>
            </a:r>
          </a:p>
        </p:txBody>
      </p:sp>
      <p:sp>
        <p:nvSpPr>
          <p:cNvPr id="69634" name="Rectangle 3"/>
          <p:cNvSpPr>
            <a:spLocks noGrp="1" noChangeArrowheads="1"/>
          </p:cNvSpPr>
          <p:nvPr>
            <p:ph idx="4294967295"/>
          </p:nvPr>
        </p:nvSpPr>
        <p:spPr/>
        <p:txBody>
          <a:bodyPr/>
          <a:lstStyle/>
          <a:p>
            <a:pPr eaLnBrk="1" hangingPunct="1"/>
            <a:r>
              <a:rPr lang="en-US" sz="2800" smtClean="0"/>
              <a:t>Provide detailed instructions about what users are expected to do. Don’t assume that your form is self-explanatory.</a:t>
            </a:r>
          </a:p>
          <a:p>
            <a:pPr eaLnBrk="1" hangingPunct="1"/>
            <a:r>
              <a:rPr lang="en-US" sz="2800" smtClean="0"/>
              <a:t>If you ask for personal data and financial information, provide clear assurances that the data will be secure. If possible, provide a link to a Web page describing your security practices.</a:t>
            </a:r>
          </a:p>
          <a:p>
            <a:pPr eaLnBrk="1" hangingPunct="1"/>
            <a:r>
              <a:rPr lang="en-US" sz="2800" smtClean="0"/>
              <a:t>Clearly indicate what users will receive once the form is submitted, and provide feedback on the Web site and through e-mail that tells them when their data has been successfully submitted.</a:t>
            </a:r>
            <a:endParaRPr lang="en-US" sz="2400" b="1" smtClean="0">
              <a:latin typeface="Courier New" pitchFamily="49" charset="0"/>
            </a:endParaRPr>
          </a:p>
        </p:txBody>
      </p:sp>
      <p:sp>
        <p:nvSpPr>
          <p:cNvPr id="5" name="Footer Placeholder 5"/>
          <p:cNvSpPr>
            <a:spLocks noGrp="1"/>
          </p:cNvSpPr>
          <p:nvPr>
            <p:ph type="ftr" sz="quarter" idx="10"/>
          </p:nvPr>
        </p:nvSpPr>
        <p:spPr/>
        <p:txBody>
          <a:bodyPr/>
          <a:lstStyle/>
          <a:p>
            <a:pPr>
              <a:defRPr/>
            </a:pPr>
            <a:r>
              <a:rPr lang="en-US"/>
              <a:t>New Perspectives on HTML and XHTML, Comprehensive</a:t>
            </a:r>
          </a:p>
        </p:txBody>
      </p:sp>
      <p:sp>
        <p:nvSpPr>
          <p:cNvPr id="6" name="Slide Number Placeholder 6"/>
          <p:cNvSpPr>
            <a:spLocks noGrp="1"/>
          </p:cNvSpPr>
          <p:nvPr>
            <p:ph type="sldNum" sz="quarter" idx="11"/>
          </p:nvPr>
        </p:nvSpPr>
        <p:spPr/>
        <p:txBody>
          <a:bodyPr/>
          <a:lstStyle/>
          <a:p>
            <a:pPr>
              <a:defRPr/>
            </a:pPr>
            <a:fld id="{6B0C2544-008D-4759-BE88-67CCD9F28872}" type="slidenum">
              <a:rPr lang="en-US"/>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smtClean="0"/>
              <a:t>Tutorial 6 – </a:t>
            </a:r>
            <a:r>
              <a:rPr lang="en-US" dirty="0" smtClean="0"/>
              <a:t>End </a:t>
            </a:r>
            <a:endParaRPr lang="en-US" dirty="0"/>
          </a:p>
        </p:txBody>
      </p:sp>
      <p:pic>
        <p:nvPicPr>
          <p:cNvPr id="379907" name="Picture 3"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379908" name="Picture 4"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pPr eaLnBrk="1" hangingPunct="1"/>
            <a:r>
              <a:rPr lang="en-US" dirty="0" smtClean="0"/>
              <a:t>Creating a Web Form</a:t>
            </a:r>
          </a:p>
        </p:txBody>
      </p:sp>
      <p:sp>
        <p:nvSpPr>
          <p:cNvPr id="32770" name="Content Placeholder 10"/>
          <p:cNvSpPr>
            <a:spLocks noGrp="1"/>
          </p:cNvSpPr>
          <p:nvPr>
            <p:ph idx="4294967295"/>
          </p:nvPr>
        </p:nvSpPr>
        <p:spPr/>
        <p:txBody>
          <a:bodyPr>
            <a:normAutofit lnSpcReduction="10000"/>
          </a:bodyPr>
          <a:lstStyle/>
          <a:p>
            <a:pPr eaLnBrk="1" hangingPunct="1">
              <a:spcBef>
                <a:spcPts val="2400"/>
              </a:spcBef>
              <a:buFontTx/>
              <a:buChar char="•"/>
            </a:pPr>
            <a:r>
              <a:rPr lang="en-US" dirty="0" smtClean="0"/>
              <a:t>Forms are created using the form element, structured as follows:</a:t>
            </a:r>
          </a:p>
          <a:p>
            <a:pPr eaLnBrk="1" hangingPunct="1">
              <a:spcBef>
                <a:spcPts val="2400"/>
              </a:spcBef>
              <a:buNone/>
            </a:pPr>
            <a:r>
              <a:rPr lang="en-US" dirty="0" smtClean="0">
                <a:latin typeface="Courier New" pitchFamily="49" charset="0"/>
              </a:rPr>
              <a:t>			</a:t>
            </a:r>
            <a:r>
              <a:rPr lang="en-US" sz="2800" b="1" dirty="0" smtClean="0">
                <a:solidFill>
                  <a:srgbClr val="FF0000"/>
                </a:solidFill>
                <a:latin typeface="Courier New" pitchFamily="49" charset="0"/>
                <a:cs typeface="Courier New" pitchFamily="49" charset="0"/>
              </a:rPr>
              <a:t>&lt;form </a:t>
            </a:r>
            <a:r>
              <a:rPr lang="en-US" sz="2800" b="1" i="1" dirty="0" smtClean="0">
                <a:solidFill>
                  <a:schemeClr val="tx2"/>
                </a:solidFill>
                <a:latin typeface="Courier New" pitchFamily="49" charset="0"/>
                <a:cs typeface="Courier New" pitchFamily="49" charset="0"/>
              </a:rPr>
              <a:t>attributes</a:t>
            </a:r>
            <a:r>
              <a:rPr lang="en-US" sz="2800" b="1" dirty="0" smtClean="0">
                <a:solidFill>
                  <a:srgbClr val="FF0000"/>
                </a:solidFill>
                <a:latin typeface="Courier New" pitchFamily="49" charset="0"/>
                <a:cs typeface="Courier New" pitchFamily="49" charset="0"/>
              </a:rPr>
              <a:t>&gt;</a:t>
            </a:r>
          </a:p>
          <a:p>
            <a:pPr lvl="1" eaLnBrk="1" hangingPunct="1">
              <a:lnSpc>
                <a:spcPct val="90000"/>
              </a:lnSpc>
              <a:buFont typeface="Arial" charset="0"/>
              <a:buNone/>
            </a:pPr>
            <a:r>
              <a:rPr lang="en-US" b="1" dirty="0" smtClean="0">
                <a:solidFill>
                  <a:srgbClr val="FF0000"/>
                </a:solidFill>
                <a:latin typeface="Courier New" pitchFamily="49" charset="0"/>
                <a:cs typeface="Courier New" pitchFamily="49" charset="0"/>
              </a:rPr>
              <a:t>				</a:t>
            </a:r>
            <a:r>
              <a:rPr lang="en-US" b="1" i="1" dirty="0" smtClean="0">
                <a:latin typeface="Courier New" pitchFamily="49" charset="0"/>
                <a:cs typeface="Courier New" pitchFamily="49" charset="0"/>
              </a:rPr>
              <a:t>Controls</a:t>
            </a:r>
          </a:p>
          <a:p>
            <a:pPr lvl="1" eaLnBrk="1" hangingPunct="1">
              <a:lnSpc>
                <a:spcPct val="90000"/>
              </a:lnSpc>
              <a:buFont typeface="Arial" charset="0"/>
              <a:buNone/>
            </a:pPr>
            <a:r>
              <a:rPr lang="en-US" b="1" dirty="0" smtClean="0">
                <a:solidFill>
                  <a:srgbClr val="FF0000"/>
                </a:solidFill>
                <a:latin typeface="Courier New" pitchFamily="49" charset="0"/>
                <a:cs typeface="Courier New" pitchFamily="49" charset="0"/>
              </a:rPr>
              <a:t>			&lt;/form&gt;</a:t>
            </a:r>
          </a:p>
          <a:p>
            <a:pPr eaLnBrk="1" hangingPunct="1">
              <a:spcBef>
                <a:spcPts val="3600"/>
              </a:spcBef>
            </a:pPr>
            <a:r>
              <a:rPr lang="en-US" dirty="0" smtClean="0"/>
              <a:t>Where</a:t>
            </a:r>
            <a:r>
              <a:rPr lang="en-US" dirty="0" smtClean="0">
                <a:latin typeface="Arial" charset="0"/>
              </a:rPr>
              <a:t> </a:t>
            </a:r>
            <a:r>
              <a:rPr lang="en-US" b="1" i="1" dirty="0" smtClean="0">
                <a:solidFill>
                  <a:schemeClr val="tx2"/>
                </a:solidFill>
                <a:latin typeface="Courier New" pitchFamily="49" charset="0"/>
              </a:rPr>
              <a:t>attributes</a:t>
            </a:r>
            <a:r>
              <a:rPr lang="en-US" dirty="0" smtClean="0">
                <a:latin typeface="Courier New" pitchFamily="49" charset="0"/>
              </a:rPr>
              <a:t> </a:t>
            </a:r>
            <a:r>
              <a:rPr lang="en-US" dirty="0" smtClean="0"/>
              <a:t>are the attributes that control  how the form is processed and</a:t>
            </a:r>
            <a:r>
              <a:rPr lang="en-US" dirty="0" smtClean="0">
                <a:latin typeface="Arial" charset="0"/>
              </a:rPr>
              <a:t> </a:t>
            </a:r>
            <a:r>
              <a:rPr lang="en-US" b="1" i="1" dirty="0" smtClean="0">
                <a:latin typeface="Courier New" pitchFamily="49" charset="0"/>
              </a:rPr>
              <a:t>Controls</a:t>
            </a:r>
            <a:r>
              <a:rPr lang="en-US" dirty="0" smtClean="0">
                <a:latin typeface="Arial" charset="0"/>
              </a:rPr>
              <a:t> </a:t>
            </a:r>
            <a:r>
              <a:rPr lang="en-US" dirty="0" smtClean="0"/>
              <a:t>are control elements placed within the form.</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A298C16-2926-4B7F-B181-EF398E031FA1}"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pPr eaLnBrk="1" hangingPunct="1"/>
            <a:r>
              <a:rPr lang="en-US" dirty="0" smtClean="0"/>
              <a:t>Form Attributes</a:t>
            </a:r>
          </a:p>
        </p:txBody>
      </p:sp>
      <p:sp>
        <p:nvSpPr>
          <p:cNvPr id="34818" name="Content Placeholder 9"/>
          <p:cNvSpPr>
            <a:spLocks noGrp="1"/>
          </p:cNvSpPr>
          <p:nvPr>
            <p:ph idx="4294967295"/>
          </p:nvPr>
        </p:nvSpPr>
        <p:spPr/>
        <p:txBody>
          <a:bodyPr/>
          <a:lstStyle/>
          <a:p>
            <a:pPr eaLnBrk="1" hangingPunct="1">
              <a:spcBef>
                <a:spcPts val="3600"/>
              </a:spcBef>
              <a:buFontTx/>
              <a:buChar char="•"/>
            </a:pPr>
            <a:r>
              <a:rPr lang="en-US" dirty="0" smtClean="0"/>
              <a:t>The form tag has several attributes but every form should be named and/or identified</a:t>
            </a:r>
          </a:p>
          <a:p>
            <a:pPr lvl="1" eaLnBrk="1" hangingPunct="1">
              <a:lnSpc>
                <a:spcPct val="90000"/>
              </a:lnSpc>
            </a:pPr>
            <a:r>
              <a:rPr lang="en-US" dirty="0" smtClean="0"/>
              <a:t>Always specify an </a:t>
            </a:r>
            <a:r>
              <a:rPr lang="en-US" u="sng" dirty="0" smtClean="0"/>
              <a:t>id</a:t>
            </a:r>
            <a:r>
              <a:rPr lang="en-US" dirty="0" smtClean="0"/>
              <a:t> and/or </a:t>
            </a:r>
            <a:r>
              <a:rPr lang="en-US" u="sng" dirty="0" smtClean="0"/>
              <a:t>name</a:t>
            </a:r>
            <a:r>
              <a:rPr lang="en-US" dirty="0" smtClean="0"/>
              <a:t> for the form.</a:t>
            </a:r>
          </a:p>
          <a:p>
            <a:pPr lvl="1" eaLnBrk="1" hangingPunct="1">
              <a:lnSpc>
                <a:spcPct val="90000"/>
              </a:lnSpc>
            </a:pPr>
            <a:r>
              <a:rPr lang="en-US" dirty="0" smtClean="0"/>
              <a:t>Two attributes are available to identify the form: </a:t>
            </a:r>
            <a:r>
              <a:rPr lang="en-US" b="1" dirty="0" smtClean="0"/>
              <a:t>id</a:t>
            </a:r>
            <a:r>
              <a:rPr lang="en-US" dirty="0" smtClean="0"/>
              <a:t> and </a:t>
            </a:r>
            <a:r>
              <a:rPr lang="en-US" b="1" dirty="0" smtClean="0"/>
              <a:t>name</a:t>
            </a:r>
            <a:r>
              <a:rPr lang="en-US" dirty="0" smtClean="0"/>
              <a:t>.  </a:t>
            </a:r>
          </a:p>
          <a:p>
            <a:pPr eaLnBrk="1" hangingPunct="1">
              <a:spcBef>
                <a:spcPts val="3600"/>
              </a:spcBef>
              <a:buFontTx/>
              <a:buChar char="•"/>
            </a:pPr>
            <a:r>
              <a:rPr lang="en-US" dirty="0" smtClean="0"/>
              <a:t>Other attributes of form will be discussed later</a:t>
            </a:r>
          </a:p>
          <a:p>
            <a:pPr lvl="1" eaLnBrk="1" hangingPunct="1">
              <a:lnSpc>
                <a:spcPct val="90000"/>
              </a:lnSpc>
            </a:pPr>
            <a:r>
              <a:rPr lang="en-US" sz="2400" dirty="0" smtClean="0">
                <a:solidFill>
                  <a:srgbClr val="000000"/>
                </a:solidFill>
              </a:rPr>
              <a:t>They </a:t>
            </a:r>
            <a:r>
              <a:rPr lang="en-US" dirty="0" smtClean="0"/>
              <a:t>usually tell the browser the location of the server-based program to be applied to the form’s data.</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43797A63-68B3-4903-8B26-74790B26CB9E}"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Internet7e</Template>
  <TotalTime>6038</TotalTime>
  <Words>2480</Words>
  <Application>Microsoft Office PowerPoint</Application>
  <PresentationFormat>On-screen Show (4:3)</PresentationFormat>
  <Paragraphs>575</Paragraphs>
  <Slides>75</Slides>
  <Notes>8</Notes>
  <HiddenSlides>0</HiddenSlides>
  <MMClips>0</MMClips>
  <ScaleCrop>false</ScaleCrop>
  <HeadingPairs>
    <vt:vector size="4" baseType="variant">
      <vt:variant>
        <vt:lpstr>Theme</vt:lpstr>
      </vt:variant>
      <vt:variant>
        <vt:i4>3</vt:i4>
      </vt:variant>
      <vt:variant>
        <vt:lpstr>Slide Titles</vt:lpstr>
      </vt:variant>
      <vt:variant>
        <vt:i4>75</vt:i4>
      </vt:variant>
    </vt:vector>
  </HeadingPairs>
  <TitlesOfParts>
    <vt:vector size="78" baseType="lpstr">
      <vt:lpstr>3_Office Theme</vt:lpstr>
      <vt:lpstr>4_Office Theme</vt:lpstr>
      <vt:lpstr>5_Office Theme</vt:lpstr>
      <vt:lpstr> Tutorial 6  Working with  Web Forms</vt:lpstr>
      <vt:lpstr>Objectives</vt:lpstr>
      <vt:lpstr>Introducing Web Forms</vt:lpstr>
      <vt:lpstr>Parts of a Web Form</vt:lpstr>
      <vt:lpstr>Forms and Server-Based Programs</vt:lpstr>
      <vt:lpstr>Interaction Between a Web Form and a Web Server</vt:lpstr>
      <vt:lpstr>Forms and Server-Based Programs</vt:lpstr>
      <vt:lpstr>Creating a Web Form</vt:lpstr>
      <vt:lpstr>Form Attributes</vt:lpstr>
      <vt:lpstr>Form Attributes: Syntax</vt:lpstr>
      <vt:lpstr>Example</vt:lpstr>
      <vt:lpstr>Creating a Field Set</vt:lpstr>
      <vt:lpstr>Example</vt:lpstr>
      <vt:lpstr>Adding Caption to a Field Set</vt:lpstr>
      <vt:lpstr>Example</vt:lpstr>
      <vt:lpstr>Creating Input Elements</vt:lpstr>
      <vt:lpstr>Types of Input Controls</vt:lpstr>
      <vt:lpstr>Example</vt:lpstr>
      <vt:lpstr>Adding Field Labels Explicitly</vt:lpstr>
      <vt:lpstr>Example</vt:lpstr>
      <vt:lpstr>Adding Field Labels Implicitly</vt:lpstr>
      <vt:lpstr>Example</vt:lpstr>
      <vt:lpstr>Working with Form Styles</vt:lpstr>
      <vt:lpstr>Some Useful Positioning Styles</vt:lpstr>
      <vt:lpstr>Some Useful Positioning Styles</vt:lpstr>
      <vt:lpstr>Example</vt:lpstr>
      <vt:lpstr>Note: Required Form Fields</vt:lpstr>
      <vt:lpstr>Example</vt:lpstr>
      <vt:lpstr>Setting the Width of an Input Box</vt:lpstr>
      <vt:lpstr>Example</vt:lpstr>
      <vt:lpstr>Setting the Maximum Length of an Input Box</vt:lpstr>
      <vt:lpstr>Example</vt:lpstr>
      <vt:lpstr>Setting a Default Value for a Field</vt:lpstr>
      <vt:lpstr>Example</vt:lpstr>
      <vt:lpstr>Session 6.1 - End</vt:lpstr>
      <vt:lpstr>Objectives</vt:lpstr>
      <vt:lpstr>Option (Radio) Buttons</vt:lpstr>
      <vt:lpstr>Creating a Group of Option Buttons</vt:lpstr>
      <vt:lpstr>Creating Option Buttons: Example</vt:lpstr>
      <vt:lpstr>Specifying a Default Option Button</vt:lpstr>
      <vt:lpstr>Example</vt:lpstr>
      <vt:lpstr>Example</vt:lpstr>
      <vt:lpstr>Selection Lists</vt:lpstr>
      <vt:lpstr>Creating a Selection List</vt:lpstr>
      <vt:lpstr>Example</vt:lpstr>
      <vt:lpstr>Setting the Selection List Size</vt:lpstr>
      <vt:lpstr>Setting the Selection List Size</vt:lpstr>
      <vt:lpstr>Allowing for Multiple Selections</vt:lpstr>
      <vt:lpstr>Working with Check Boxes</vt:lpstr>
      <vt:lpstr>Working with Check Boxes</vt:lpstr>
      <vt:lpstr>Specifying the Tab Order</vt:lpstr>
      <vt:lpstr>Working with Text Area Control</vt:lpstr>
      <vt:lpstr>Working with Text Area Control</vt:lpstr>
      <vt:lpstr>Working with Text Area Control</vt:lpstr>
      <vt:lpstr>Working with the wrap Attribute</vt:lpstr>
      <vt:lpstr>Session 6.2 - End</vt:lpstr>
      <vt:lpstr>Objectives</vt:lpstr>
      <vt:lpstr>Working with Form Buttons</vt:lpstr>
      <vt:lpstr>Creating a Command Button</vt:lpstr>
      <vt:lpstr>Creating a Submit Button</vt:lpstr>
      <vt:lpstr>Creating a Reset Button</vt:lpstr>
      <vt:lpstr>Completed Form</vt:lpstr>
      <vt:lpstr>Designing a Custom Button</vt:lpstr>
      <vt:lpstr>Creating File Buttons</vt:lpstr>
      <vt:lpstr>Creating File Buttons</vt:lpstr>
      <vt:lpstr>Working with Hidden Fields</vt:lpstr>
      <vt:lpstr>Working with Hidden Fields</vt:lpstr>
      <vt:lpstr>Working with Form Attributes</vt:lpstr>
      <vt:lpstr>Working with Form Attributes</vt:lpstr>
      <vt:lpstr>Working with Form Attributes</vt:lpstr>
      <vt:lpstr>Using the “mailto” Action</vt:lpstr>
      <vt:lpstr>Using the “mailto” Action</vt:lpstr>
      <vt:lpstr>Tips for Creating Effective Forms</vt:lpstr>
      <vt:lpstr>Tips for Creating Effective Forms</vt:lpstr>
      <vt:lpstr>Tutorial 6 – End </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Administrator</cp:lastModifiedBy>
  <cp:revision>658</cp:revision>
  <dcterms:created xsi:type="dcterms:W3CDTF">2001-08-29T21:35:42Z</dcterms:created>
  <dcterms:modified xsi:type="dcterms:W3CDTF">2010-01-14T18:34:42Z</dcterms:modified>
</cp:coreProperties>
</file>