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8"/>
  </p:notesMasterIdLst>
  <p:sldIdLst>
    <p:sldId id="257" r:id="rId3"/>
    <p:sldId id="289" r:id="rId4"/>
    <p:sldId id="259" r:id="rId5"/>
    <p:sldId id="299" r:id="rId6"/>
    <p:sldId id="368" r:id="rId7"/>
    <p:sldId id="347" r:id="rId8"/>
    <p:sldId id="369" r:id="rId9"/>
    <p:sldId id="374" r:id="rId10"/>
    <p:sldId id="375" r:id="rId11"/>
    <p:sldId id="376" r:id="rId12"/>
    <p:sldId id="377" r:id="rId13"/>
    <p:sldId id="378" r:id="rId14"/>
    <p:sldId id="379" r:id="rId15"/>
    <p:sldId id="367" r:id="rId16"/>
    <p:sldId id="370" r:id="rId17"/>
    <p:sldId id="371" r:id="rId18"/>
    <p:sldId id="372" r:id="rId19"/>
    <p:sldId id="373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5" r:id="rId35"/>
    <p:sldId id="366" r:id="rId36"/>
    <p:sldId id="28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D8AD60-FD75-417C-B35A-20B2006921F0}" type="doc">
      <dgm:prSet loTypeId="urn:microsoft.com/office/officeart/2005/8/layout/vList5" loCatId="list" qsTypeId="urn:microsoft.com/office/officeart/2005/8/quickstyle/simple5" qsCatId="simple" csTypeId="urn:microsoft.com/office/officeart/2005/8/colors/accent6_3" csCatId="accent6" phldr="1"/>
      <dgm:spPr/>
    </dgm:pt>
    <dgm:pt modelId="{B58B5ADA-51BF-453A-9970-5BDA83E95EB6}">
      <dgm:prSet phldrT="[Text]"/>
      <dgm:spPr/>
      <dgm:t>
        <a:bodyPr/>
        <a:lstStyle/>
        <a:p>
          <a:r>
            <a:rPr lang="en-US" b="1" dirty="0" smtClean="0"/>
            <a:t>Input Unit</a:t>
          </a:r>
          <a:endParaRPr lang="en-US" b="1" dirty="0"/>
        </a:p>
      </dgm:t>
    </dgm:pt>
    <dgm:pt modelId="{2621FABA-E9DE-472F-AF18-00CF0D8CB953}" type="parTrans" cxnId="{77FCA073-24F3-49B0-9818-7520A6B7D74C}">
      <dgm:prSet/>
      <dgm:spPr/>
      <dgm:t>
        <a:bodyPr/>
        <a:lstStyle/>
        <a:p>
          <a:endParaRPr lang="en-US"/>
        </a:p>
      </dgm:t>
    </dgm:pt>
    <dgm:pt modelId="{AA6264D7-E02E-4896-BB3E-A62F71024D7C}" type="sibTrans" cxnId="{77FCA073-24F3-49B0-9818-7520A6B7D74C}">
      <dgm:prSet/>
      <dgm:spPr/>
      <dgm:t>
        <a:bodyPr/>
        <a:lstStyle/>
        <a:p>
          <a:endParaRPr lang="en-US"/>
        </a:p>
      </dgm:t>
    </dgm:pt>
    <dgm:pt modelId="{C55D9AEC-C04C-4980-9F45-64CF56BEC7D1}">
      <dgm:prSet phldrT="[Text]"/>
      <dgm:spPr/>
      <dgm:t>
        <a:bodyPr/>
        <a:lstStyle/>
        <a:p>
          <a:r>
            <a:rPr lang="en-US" b="1" dirty="0" smtClean="0"/>
            <a:t>Output Unit</a:t>
          </a:r>
          <a:endParaRPr lang="en-US" b="1" dirty="0"/>
        </a:p>
      </dgm:t>
    </dgm:pt>
    <dgm:pt modelId="{0BE96C16-9FCA-47D0-8261-6AC9C7A88BD1}" type="parTrans" cxnId="{B3CD9687-FF40-451C-A945-0AE39458EA84}">
      <dgm:prSet/>
      <dgm:spPr/>
      <dgm:t>
        <a:bodyPr/>
        <a:lstStyle/>
        <a:p>
          <a:endParaRPr lang="en-US"/>
        </a:p>
      </dgm:t>
    </dgm:pt>
    <dgm:pt modelId="{D02979CA-75D8-482A-81B1-FE937368C8C4}" type="sibTrans" cxnId="{B3CD9687-FF40-451C-A945-0AE39458EA84}">
      <dgm:prSet/>
      <dgm:spPr/>
      <dgm:t>
        <a:bodyPr/>
        <a:lstStyle/>
        <a:p>
          <a:endParaRPr lang="en-US"/>
        </a:p>
      </dgm:t>
    </dgm:pt>
    <dgm:pt modelId="{564BFBAB-CE1C-4E0A-92DA-C9DD8B6DB0EF}">
      <dgm:prSet phldrT="[Text]"/>
      <dgm:spPr/>
      <dgm:t>
        <a:bodyPr/>
        <a:lstStyle/>
        <a:p>
          <a:r>
            <a:rPr lang="en-US" b="1" dirty="0" smtClean="0"/>
            <a:t>Central Processing Unit (CPU)</a:t>
          </a:r>
          <a:endParaRPr lang="en-US" b="1" dirty="0"/>
        </a:p>
      </dgm:t>
    </dgm:pt>
    <dgm:pt modelId="{BB0DC320-FAB7-4C9F-86C6-A2BDB92EB9C5}" type="parTrans" cxnId="{0C3FB1AD-C546-440E-8E2E-485E9130AF7C}">
      <dgm:prSet/>
      <dgm:spPr/>
      <dgm:t>
        <a:bodyPr/>
        <a:lstStyle/>
        <a:p>
          <a:endParaRPr lang="en-US"/>
        </a:p>
      </dgm:t>
    </dgm:pt>
    <dgm:pt modelId="{3D5C4DB2-EDC0-4603-843D-DD9E53D7D9F8}" type="sibTrans" cxnId="{0C3FB1AD-C546-440E-8E2E-485E9130AF7C}">
      <dgm:prSet/>
      <dgm:spPr/>
      <dgm:t>
        <a:bodyPr/>
        <a:lstStyle/>
        <a:p>
          <a:endParaRPr lang="en-US"/>
        </a:p>
      </dgm:t>
    </dgm:pt>
    <dgm:pt modelId="{E749E631-F74B-445F-94A9-50C5A6F62B8C}">
      <dgm:prSet/>
      <dgm:spPr/>
      <dgm:t>
        <a:bodyPr/>
        <a:lstStyle/>
        <a:p>
          <a:r>
            <a:rPr lang="en-US" b="1" dirty="0" smtClean="0"/>
            <a:t>Memory Unit</a:t>
          </a:r>
          <a:endParaRPr lang="en-US" b="1" dirty="0"/>
        </a:p>
      </dgm:t>
    </dgm:pt>
    <dgm:pt modelId="{12273832-99E5-4CFD-868A-504B92299B3F}" type="parTrans" cxnId="{31E016DA-BF75-455F-906B-A8DF0BE1EEF3}">
      <dgm:prSet/>
      <dgm:spPr/>
      <dgm:t>
        <a:bodyPr/>
        <a:lstStyle/>
        <a:p>
          <a:endParaRPr lang="en-US"/>
        </a:p>
      </dgm:t>
    </dgm:pt>
    <dgm:pt modelId="{C210DB8E-7BCC-40D2-9126-1333627827A1}" type="sibTrans" cxnId="{31E016DA-BF75-455F-906B-A8DF0BE1EEF3}">
      <dgm:prSet/>
      <dgm:spPr/>
      <dgm:t>
        <a:bodyPr/>
        <a:lstStyle/>
        <a:p>
          <a:endParaRPr lang="en-US"/>
        </a:p>
      </dgm:t>
    </dgm:pt>
    <dgm:pt modelId="{A4950391-42BC-4934-8010-E150D7B950C3}">
      <dgm:prSet/>
      <dgm:spPr/>
      <dgm:t>
        <a:bodyPr/>
        <a:lstStyle/>
        <a:p>
          <a:r>
            <a:rPr lang="en-US" b="1" dirty="0" smtClean="0"/>
            <a:t>Secondary Storage Unit</a:t>
          </a:r>
          <a:endParaRPr lang="en-US" b="1" dirty="0"/>
        </a:p>
      </dgm:t>
    </dgm:pt>
    <dgm:pt modelId="{A9458EA3-E682-49E2-B690-13D3DAFA24CF}" type="parTrans" cxnId="{DA31B41F-DE18-467D-8020-8F3FCE746DA4}">
      <dgm:prSet/>
      <dgm:spPr/>
      <dgm:t>
        <a:bodyPr/>
        <a:lstStyle/>
        <a:p>
          <a:endParaRPr lang="en-US"/>
        </a:p>
      </dgm:t>
    </dgm:pt>
    <dgm:pt modelId="{F1D60257-0866-4493-8650-3C8E08CA8F76}" type="sibTrans" cxnId="{DA31B41F-DE18-467D-8020-8F3FCE746DA4}">
      <dgm:prSet/>
      <dgm:spPr/>
      <dgm:t>
        <a:bodyPr/>
        <a:lstStyle/>
        <a:p>
          <a:endParaRPr lang="en-US"/>
        </a:p>
      </dgm:t>
    </dgm:pt>
    <dgm:pt modelId="{463554D6-856F-40BE-924A-05AEEE8484D7}">
      <dgm:prSet phldrT="[Text]" custT="1"/>
      <dgm:spPr/>
      <dgm:t>
        <a:bodyPr/>
        <a:lstStyle/>
        <a:p>
          <a:r>
            <a:rPr lang="en-US" sz="1600" dirty="0" smtClean="0"/>
            <a:t>Allows the user to enter data and instructions into the computer</a:t>
          </a:r>
          <a:endParaRPr lang="en-US" sz="1600" dirty="0"/>
        </a:p>
      </dgm:t>
    </dgm:pt>
    <dgm:pt modelId="{80491670-26EE-4742-9B43-A2194BE1E8D8}" type="parTrans" cxnId="{154F1F3E-FB44-4726-A302-C96D821EE34D}">
      <dgm:prSet/>
      <dgm:spPr/>
      <dgm:t>
        <a:bodyPr/>
        <a:lstStyle/>
        <a:p>
          <a:endParaRPr lang="en-US"/>
        </a:p>
      </dgm:t>
    </dgm:pt>
    <dgm:pt modelId="{AFDC230E-D27E-47D0-9505-C2FCEE767424}" type="sibTrans" cxnId="{154F1F3E-FB44-4726-A302-C96D821EE34D}">
      <dgm:prSet/>
      <dgm:spPr/>
      <dgm:t>
        <a:bodyPr/>
        <a:lstStyle/>
        <a:p>
          <a:endParaRPr lang="en-US"/>
        </a:p>
      </dgm:t>
    </dgm:pt>
    <dgm:pt modelId="{30837CB0-65BF-4C15-AC9B-1049EB44A212}">
      <dgm:prSet phldrT="[Text]" custT="1"/>
      <dgm:spPr/>
      <dgm:t>
        <a:bodyPr/>
        <a:lstStyle/>
        <a:p>
          <a:r>
            <a:rPr lang="en-US" sz="1600" dirty="0" smtClean="0"/>
            <a:t>Conveys to the user information that the computer processed</a:t>
          </a:r>
          <a:endParaRPr lang="en-US" sz="1600" dirty="0"/>
        </a:p>
      </dgm:t>
    </dgm:pt>
    <dgm:pt modelId="{ED81E30F-BF59-46D6-A666-8A22D96ACCBF}" type="parTrans" cxnId="{0EBA277F-6342-4F35-B669-01D9D5C33BBE}">
      <dgm:prSet/>
      <dgm:spPr/>
      <dgm:t>
        <a:bodyPr/>
        <a:lstStyle/>
        <a:p>
          <a:endParaRPr lang="en-US"/>
        </a:p>
      </dgm:t>
    </dgm:pt>
    <dgm:pt modelId="{9DC2D67B-3756-429D-BF79-277225FCE98F}" type="sibTrans" cxnId="{0EBA277F-6342-4F35-B669-01D9D5C33BBE}">
      <dgm:prSet/>
      <dgm:spPr/>
      <dgm:t>
        <a:bodyPr/>
        <a:lstStyle/>
        <a:p>
          <a:endParaRPr lang="en-US"/>
        </a:p>
      </dgm:t>
    </dgm:pt>
    <dgm:pt modelId="{8BC0D309-0F9C-48A3-9985-F7F11175B2F1}">
      <dgm:prSet phldrT="[Text]" custT="1"/>
      <dgm:spPr/>
      <dgm:t>
        <a:bodyPr/>
        <a:lstStyle/>
        <a:p>
          <a:r>
            <a:rPr lang="en-US" sz="1600" dirty="0" smtClean="0"/>
            <a:t>Coordinates and supervises the other components’ operations</a:t>
          </a:r>
          <a:endParaRPr lang="en-US" sz="1600" dirty="0"/>
        </a:p>
      </dgm:t>
    </dgm:pt>
    <dgm:pt modelId="{A3E969A1-6503-4F57-8E8B-485EC9847035}" type="parTrans" cxnId="{CDE7486B-71F0-4B7C-AD00-2BDCEB9ED913}">
      <dgm:prSet/>
      <dgm:spPr/>
      <dgm:t>
        <a:bodyPr/>
        <a:lstStyle/>
        <a:p>
          <a:endParaRPr lang="en-US"/>
        </a:p>
      </dgm:t>
    </dgm:pt>
    <dgm:pt modelId="{26D3D8BB-B46E-4370-AA2C-50475E2697AE}" type="sibTrans" cxnId="{CDE7486B-71F0-4B7C-AD00-2BDCEB9ED913}">
      <dgm:prSet/>
      <dgm:spPr/>
      <dgm:t>
        <a:bodyPr/>
        <a:lstStyle/>
        <a:p>
          <a:endParaRPr lang="en-US"/>
        </a:p>
      </dgm:t>
    </dgm:pt>
    <dgm:pt modelId="{8A41F1ED-0310-424C-B051-13D57AD4CFD0}">
      <dgm:prSet custT="1"/>
      <dgm:spPr/>
      <dgm:t>
        <a:bodyPr/>
        <a:lstStyle/>
        <a:p>
          <a:r>
            <a:rPr lang="en-US" sz="1600" dirty="0" smtClean="0"/>
            <a:t>Stores data and instructions while they are being executed</a:t>
          </a:r>
          <a:endParaRPr lang="en-US" sz="1600" dirty="0"/>
        </a:p>
      </dgm:t>
    </dgm:pt>
    <dgm:pt modelId="{FBFE3A66-F90A-423E-BA68-0341E45BF05D}" type="parTrans" cxnId="{D15FBC40-CDA4-4938-B466-A0B66B2E38CF}">
      <dgm:prSet/>
      <dgm:spPr/>
      <dgm:t>
        <a:bodyPr/>
        <a:lstStyle/>
        <a:p>
          <a:endParaRPr lang="en-US"/>
        </a:p>
      </dgm:t>
    </dgm:pt>
    <dgm:pt modelId="{D8EF978B-8E1B-4B3B-8A02-1807C5538A18}" type="sibTrans" cxnId="{D15FBC40-CDA4-4938-B466-A0B66B2E38CF}">
      <dgm:prSet/>
      <dgm:spPr/>
      <dgm:t>
        <a:bodyPr/>
        <a:lstStyle/>
        <a:p>
          <a:endParaRPr lang="en-US"/>
        </a:p>
      </dgm:t>
    </dgm:pt>
    <dgm:pt modelId="{FAE42BC8-FC3B-424B-BAEF-20D9BDEDBB23}">
      <dgm:prSet custT="1"/>
      <dgm:spPr/>
      <dgm:t>
        <a:bodyPr/>
        <a:lstStyle/>
        <a:p>
          <a:r>
            <a:rPr lang="en-US" sz="1600" dirty="0" smtClean="0"/>
            <a:t>Stores programs and data not actively being used by other units</a:t>
          </a:r>
          <a:endParaRPr lang="en-US" sz="1600" dirty="0"/>
        </a:p>
      </dgm:t>
    </dgm:pt>
    <dgm:pt modelId="{D421A393-534C-4BA0-AD19-84323BDF3DEA}" type="parTrans" cxnId="{016E16D1-8119-4D5A-958B-4A23B450634F}">
      <dgm:prSet/>
      <dgm:spPr/>
      <dgm:t>
        <a:bodyPr/>
        <a:lstStyle/>
        <a:p>
          <a:endParaRPr lang="en-US"/>
        </a:p>
      </dgm:t>
    </dgm:pt>
    <dgm:pt modelId="{D805BF04-97D5-4C2D-924C-795E718EF5F8}" type="sibTrans" cxnId="{016E16D1-8119-4D5A-958B-4A23B450634F}">
      <dgm:prSet/>
      <dgm:spPr/>
      <dgm:t>
        <a:bodyPr/>
        <a:lstStyle/>
        <a:p>
          <a:endParaRPr lang="en-US"/>
        </a:p>
      </dgm:t>
    </dgm:pt>
    <dgm:pt modelId="{607F3965-B7F3-464B-94AE-1177EF635028}">
      <dgm:prSet phldrT="[Text]"/>
      <dgm:spPr/>
      <dgm:t>
        <a:bodyPr/>
        <a:lstStyle/>
        <a:p>
          <a:r>
            <a:rPr lang="en-US" b="1" dirty="0" smtClean="0"/>
            <a:t>Arithmetic and Logic Unit (ALU)</a:t>
          </a:r>
          <a:endParaRPr lang="en-US" b="1" dirty="0"/>
        </a:p>
      </dgm:t>
    </dgm:pt>
    <dgm:pt modelId="{FED58ABD-A264-44C0-8FD8-501108A8EAAE}" type="parTrans" cxnId="{0E769657-56A4-4795-9E4B-A4FB3CA8FE24}">
      <dgm:prSet/>
      <dgm:spPr/>
      <dgm:t>
        <a:bodyPr/>
        <a:lstStyle/>
        <a:p>
          <a:endParaRPr lang="en-US"/>
        </a:p>
      </dgm:t>
    </dgm:pt>
    <dgm:pt modelId="{47A3E0E1-CF3C-4271-9BFE-3C1E6DF70945}" type="sibTrans" cxnId="{0E769657-56A4-4795-9E4B-A4FB3CA8FE24}">
      <dgm:prSet/>
      <dgm:spPr/>
      <dgm:t>
        <a:bodyPr/>
        <a:lstStyle/>
        <a:p>
          <a:endParaRPr lang="en-US"/>
        </a:p>
      </dgm:t>
    </dgm:pt>
    <dgm:pt modelId="{C3BB76D4-7AA0-49CE-9B02-AB232792699A}">
      <dgm:prSet phldrT="[Text]" custT="1"/>
      <dgm:spPr/>
      <dgm:t>
        <a:bodyPr/>
        <a:lstStyle/>
        <a:p>
          <a:r>
            <a:rPr lang="en-US" sz="1600" b="0" dirty="0" smtClean="0"/>
            <a:t>Responsible for performing calculations (arithmetic and logic)</a:t>
          </a:r>
          <a:endParaRPr lang="en-US" sz="1600" b="1" dirty="0"/>
        </a:p>
      </dgm:t>
    </dgm:pt>
    <dgm:pt modelId="{9B5C2B7E-2881-43F4-8DB8-440ED5B9E611}" type="parTrans" cxnId="{FAE172E1-6A91-475B-8801-3AADE1224A1A}">
      <dgm:prSet/>
      <dgm:spPr/>
      <dgm:t>
        <a:bodyPr/>
        <a:lstStyle/>
        <a:p>
          <a:endParaRPr lang="en-US"/>
        </a:p>
      </dgm:t>
    </dgm:pt>
    <dgm:pt modelId="{4B8E40F7-CF2F-417A-94CB-C16C32B7E135}" type="sibTrans" cxnId="{FAE172E1-6A91-475B-8801-3AADE1224A1A}">
      <dgm:prSet/>
      <dgm:spPr/>
      <dgm:t>
        <a:bodyPr/>
        <a:lstStyle/>
        <a:p>
          <a:endParaRPr lang="en-US"/>
        </a:p>
      </dgm:t>
    </dgm:pt>
    <dgm:pt modelId="{07A39B71-647F-428E-933F-DADCCDE8FCA8}" type="pres">
      <dgm:prSet presAssocID="{A1D8AD60-FD75-417C-B35A-20B2006921F0}" presName="Name0" presStyleCnt="0">
        <dgm:presLayoutVars>
          <dgm:dir/>
          <dgm:animLvl val="lvl"/>
          <dgm:resizeHandles val="exact"/>
        </dgm:presLayoutVars>
      </dgm:prSet>
      <dgm:spPr/>
    </dgm:pt>
    <dgm:pt modelId="{65925DF9-C0F1-4C5D-ABCE-EF006CBEF566}" type="pres">
      <dgm:prSet presAssocID="{B58B5ADA-51BF-453A-9970-5BDA83E95EB6}" presName="linNode" presStyleCnt="0"/>
      <dgm:spPr/>
    </dgm:pt>
    <dgm:pt modelId="{C0FD1A82-68CA-4267-87FB-08A961C314FA}" type="pres">
      <dgm:prSet presAssocID="{B58B5ADA-51BF-453A-9970-5BDA83E95EB6}" presName="parentText" presStyleLbl="node1" presStyleIdx="0" presStyleCnt="6" custScaleX="6762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77AA43-A296-410A-98A3-96DC358A019C}" type="pres">
      <dgm:prSet presAssocID="{B58B5ADA-51BF-453A-9970-5BDA83E95EB6}" presName="descendantText" presStyleLbl="alignAccFollowNode1" presStyleIdx="0" presStyleCnt="6" custScaleX="1155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4DDB24-61E0-4122-B995-5685268B07C4}" type="pres">
      <dgm:prSet presAssocID="{AA6264D7-E02E-4896-BB3E-A62F71024D7C}" presName="sp" presStyleCnt="0"/>
      <dgm:spPr/>
    </dgm:pt>
    <dgm:pt modelId="{AB4DB10A-E713-4A15-BC41-42F5D1710623}" type="pres">
      <dgm:prSet presAssocID="{C55D9AEC-C04C-4980-9F45-64CF56BEC7D1}" presName="linNode" presStyleCnt="0"/>
      <dgm:spPr/>
    </dgm:pt>
    <dgm:pt modelId="{F160A00B-12F0-462A-8214-E5F3F2872EB4}" type="pres">
      <dgm:prSet presAssocID="{C55D9AEC-C04C-4980-9F45-64CF56BEC7D1}" presName="parentText" presStyleLbl="node1" presStyleIdx="1" presStyleCnt="6" custScaleX="6762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85710B-A323-43FC-98D3-DAA356D83BC7}" type="pres">
      <dgm:prSet presAssocID="{C55D9AEC-C04C-4980-9F45-64CF56BEC7D1}" presName="descendantText" presStyleLbl="alignAccFollowNode1" presStyleIdx="1" presStyleCnt="6" custScaleX="1155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B4066-98A4-4279-92B0-F481A7A21F59}" type="pres">
      <dgm:prSet presAssocID="{D02979CA-75D8-482A-81B1-FE937368C8C4}" presName="sp" presStyleCnt="0"/>
      <dgm:spPr/>
    </dgm:pt>
    <dgm:pt modelId="{C4C60859-B5B1-4384-B270-BE890E92E36A}" type="pres">
      <dgm:prSet presAssocID="{607F3965-B7F3-464B-94AE-1177EF635028}" presName="linNode" presStyleCnt="0"/>
      <dgm:spPr/>
    </dgm:pt>
    <dgm:pt modelId="{28FCFCBF-C0D7-4CD2-92B2-B4A497E590F4}" type="pres">
      <dgm:prSet presAssocID="{607F3965-B7F3-464B-94AE-1177EF635028}" presName="parentText" presStyleLbl="node1" presStyleIdx="2" presStyleCnt="6" custScaleX="677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3EBFAD-31A2-4B1B-B71E-0D58CA052B91}" type="pres">
      <dgm:prSet presAssocID="{607F3965-B7F3-464B-94AE-1177EF635028}" presName="descendantText" presStyleLbl="alignAccFollowNode1" presStyleIdx="2" presStyleCnt="6" custScaleX="1155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A88D4E-557C-45F5-9408-1BD7BD6E75E2}" type="pres">
      <dgm:prSet presAssocID="{47A3E0E1-CF3C-4271-9BFE-3C1E6DF70945}" presName="sp" presStyleCnt="0"/>
      <dgm:spPr/>
    </dgm:pt>
    <dgm:pt modelId="{11A23619-DAB1-46D3-808C-73DC8AC5EA03}" type="pres">
      <dgm:prSet presAssocID="{564BFBAB-CE1C-4E0A-92DA-C9DD8B6DB0EF}" presName="linNode" presStyleCnt="0"/>
      <dgm:spPr/>
    </dgm:pt>
    <dgm:pt modelId="{401A0B0A-72FD-4B1A-8967-C0DFFFB36043}" type="pres">
      <dgm:prSet presAssocID="{564BFBAB-CE1C-4E0A-92DA-C9DD8B6DB0EF}" presName="parentText" presStyleLbl="node1" presStyleIdx="3" presStyleCnt="6" custScaleX="6762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BA6BAD-18CF-4F91-BBFE-0AC211AA2038}" type="pres">
      <dgm:prSet presAssocID="{564BFBAB-CE1C-4E0A-92DA-C9DD8B6DB0EF}" presName="descendantText" presStyleLbl="alignAccFollowNode1" presStyleIdx="3" presStyleCnt="6" custScaleX="1155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5FBE63-DFD8-434E-A2E5-4E99EF017002}" type="pres">
      <dgm:prSet presAssocID="{3D5C4DB2-EDC0-4603-843D-DD9E53D7D9F8}" presName="sp" presStyleCnt="0"/>
      <dgm:spPr/>
    </dgm:pt>
    <dgm:pt modelId="{1E29590B-683F-4F99-95B6-8FE0FCA397B5}" type="pres">
      <dgm:prSet presAssocID="{E749E631-F74B-445F-94A9-50C5A6F62B8C}" presName="linNode" presStyleCnt="0"/>
      <dgm:spPr/>
    </dgm:pt>
    <dgm:pt modelId="{E7FD9BA6-A611-49CD-8BCD-5FAB9A0BDAF3}" type="pres">
      <dgm:prSet presAssocID="{E749E631-F74B-445F-94A9-50C5A6F62B8C}" presName="parentText" presStyleLbl="node1" presStyleIdx="4" presStyleCnt="6" custScaleX="6762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F67231-0FB0-4EE1-958A-9318A949D06E}" type="pres">
      <dgm:prSet presAssocID="{E749E631-F74B-445F-94A9-50C5A6F62B8C}" presName="descendantText" presStyleLbl="alignAccFollowNode1" presStyleIdx="4" presStyleCnt="6" custScaleX="1155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C8BDC6-CDDE-4F9C-A502-AFE6A714CE9C}" type="pres">
      <dgm:prSet presAssocID="{C210DB8E-7BCC-40D2-9126-1333627827A1}" presName="sp" presStyleCnt="0"/>
      <dgm:spPr/>
    </dgm:pt>
    <dgm:pt modelId="{DF118C53-C04A-4982-B4A9-53C475437607}" type="pres">
      <dgm:prSet presAssocID="{A4950391-42BC-4934-8010-E150D7B950C3}" presName="linNode" presStyleCnt="0"/>
      <dgm:spPr/>
    </dgm:pt>
    <dgm:pt modelId="{366AA491-FD27-4849-B6BC-A5F5A5DD9A15}" type="pres">
      <dgm:prSet presAssocID="{A4950391-42BC-4934-8010-E150D7B950C3}" presName="parentText" presStyleLbl="node1" presStyleIdx="5" presStyleCnt="6" custScaleX="6762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DCC944-CE4B-4EB8-AF91-33222C734747}" type="pres">
      <dgm:prSet presAssocID="{A4950391-42BC-4934-8010-E150D7B950C3}" presName="descendantText" presStyleLbl="alignAccFollowNode1" presStyleIdx="5" presStyleCnt="6" custScaleX="1155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31B41F-DE18-467D-8020-8F3FCE746DA4}" srcId="{A1D8AD60-FD75-417C-B35A-20B2006921F0}" destId="{A4950391-42BC-4934-8010-E150D7B950C3}" srcOrd="5" destOrd="0" parTransId="{A9458EA3-E682-49E2-B690-13D3DAFA24CF}" sibTransId="{F1D60257-0866-4493-8650-3C8E08CA8F76}"/>
    <dgm:cxn modelId="{B3CD9687-FF40-451C-A945-0AE39458EA84}" srcId="{A1D8AD60-FD75-417C-B35A-20B2006921F0}" destId="{C55D9AEC-C04C-4980-9F45-64CF56BEC7D1}" srcOrd="1" destOrd="0" parTransId="{0BE96C16-9FCA-47D0-8261-6AC9C7A88BD1}" sibTransId="{D02979CA-75D8-482A-81B1-FE937368C8C4}"/>
    <dgm:cxn modelId="{0C3FB1AD-C546-440E-8E2E-485E9130AF7C}" srcId="{A1D8AD60-FD75-417C-B35A-20B2006921F0}" destId="{564BFBAB-CE1C-4E0A-92DA-C9DD8B6DB0EF}" srcOrd="3" destOrd="0" parTransId="{BB0DC320-FAB7-4C9F-86C6-A2BDB92EB9C5}" sibTransId="{3D5C4DB2-EDC0-4603-843D-DD9E53D7D9F8}"/>
    <dgm:cxn modelId="{6FEC581E-DDDE-4EF0-8E00-501B2F0F0B7A}" type="presOf" srcId="{E749E631-F74B-445F-94A9-50C5A6F62B8C}" destId="{E7FD9BA6-A611-49CD-8BCD-5FAB9A0BDAF3}" srcOrd="0" destOrd="0" presId="urn:microsoft.com/office/officeart/2005/8/layout/vList5"/>
    <dgm:cxn modelId="{FAE172E1-6A91-475B-8801-3AADE1224A1A}" srcId="{607F3965-B7F3-464B-94AE-1177EF635028}" destId="{C3BB76D4-7AA0-49CE-9B02-AB232792699A}" srcOrd="0" destOrd="0" parTransId="{9B5C2B7E-2881-43F4-8DB8-440ED5B9E611}" sibTransId="{4B8E40F7-CF2F-417A-94CB-C16C32B7E135}"/>
    <dgm:cxn modelId="{D95EC9F0-F572-485E-A609-5D282B8ADCE1}" type="presOf" srcId="{463554D6-856F-40BE-924A-05AEEE8484D7}" destId="{9C77AA43-A296-410A-98A3-96DC358A019C}" srcOrd="0" destOrd="0" presId="urn:microsoft.com/office/officeart/2005/8/layout/vList5"/>
    <dgm:cxn modelId="{77FCA073-24F3-49B0-9818-7520A6B7D74C}" srcId="{A1D8AD60-FD75-417C-B35A-20B2006921F0}" destId="{B58B5ADA-51BF-453A-9970-5BDA83E95EB6}" srcOrd="0" destOrd="0" parTransId="{2621FABA-E9DE-472F-AF18-00CF0D8CB953}" sibTransId="{AA6264D7-E02E-4896-BB3E-A62F71024D7C}"/>
    <dgm:cxn modelId="{016E16D1-8119-4D5A-958B-4A23B450634F}" srcId="{A4950391-42BC-4934-8010-E150D7B950C3}" destId="{FAE42BC8-FC3B-424B-BAEF-20D9BDEDBB23}" srcOrd="0" destOrd="0" parTransId="{D421A393-534C-4BA0-AD19-84323BDF3DEA}" sibTransId="{D805BF04-97D5-4C2D-924C-795E718EF5F8}"/>
    <dgm:cxn modelId="{00738101-A055-42AD-AB22-2EC7B7778EAA}" type="presOf" srcId="{8A41F1ED-0310-424C-B051-13D57AD4CFD0}" destId="{57F67231-0FB0-4EE1-958A-9318A949D06E}" srcOrd="0" destOrd="0" presId="urn:microsoft.com/office/officeart/2005/8/layout/vList5"/>
    <dgm:cxn modelId="{C7962782-25B8-425A-A1D7-EE576BAE33F1}" type="presOf" srcId="{607F3965-B7F3-464B-94AE-1177EF635028}" destId="{28FCFCBF-C0D7-4CD2-92B2-B4A497E590F4}" srcOrd="0" destOrd="0" presId="urn:microsoft.com/office/officeart/2005/8/layout/vList5"/>
    <dgm:cxn modelId="{E2BBE92B-137E-4F04-AF07-54E3CA3D6174}" type="presOf" srcId="{C55D9AEC-C04C-4980-9F45-64CF56BEC7D1}" destId="{F160A00B-12F0-462A-8214-E5F3F2872EB4}" srcOrd="0" destOrd="0" presId="urn:microsoft.com/office/officeart/2005/8/layout/vList5"/>
    <dgm:cxn modelId="{744A1E36-2F16-4A98-89F5-638653BA0142}" type="presOf" srcId="{8BC0D309-0F9C-48A3-9985-F7F11175B2F1}" destId="{B1BA6BAD-18CF-4F91-BBFE-0AC211AA2038}" srcOrd="0" destOrd="0" presId="urn:microsoft.com/office/officeart/2005/8/layout/vList5"/>
    <dgm:cxn modelId="{154F1F3E-FB44-4726-A302-C96D821EE34D}" srcId="{B58B5ADA-51BF-453A-9970-5BDA83E95EB6}" destId="{463554D6-856F-40BE-924A-05AEEE8484D7}" srcOrd="0" destOrd="0" parTransId="{80491670-26EE-4742-9B43-A2194BE1E8D8}" sibTransId="{AFDC230E-D27E-47D0-9505-C2FCEE767424}"/>
    <dgm:cxn modelId="{0E769657-56A4-4795-9E4B-A4FB3CA8FE24}" srcId="{A1D8AD60-FD75-417C-B35A-20B2006921F0}" destId="{607F3965-B7F3-464B-94AE-1177EF635028}" srcOrd="2" destOrd="0" parTransId="{FED58ABD-A264-44C0-8FD8-501108A8EAAE}" sibTransId="{47A3E0E1-CF3C-4271-9BFE-3C1E6DF70945}"/>
    <dgm:cxn modelId="{D6FAD7AB-CAFD-4DA2-97B4-3FE5132A589C}" type="presOf" srcId="{B58B5ADA-51BF-453A-9970-5BDA83E95EB6}" destId="{C0FD1A82-68CA-4267-87FB-08A961C314FA}" srcOrd="0" destOrd="0" presId="urn:microsoft.com/office/officeart/2005/8/layout/vList5"/>
    <dgm:cxn modelId="{0EBA277F-6342-4F35-B669-01D9D5C33BBE}" srcId="{C55D9AEC-C04C-4980-9F45-64CF56BEC7D1}" destId="{30837CB0-65BF-4C15-AC9B-1049EB44A212}" srcOrd="0" destOrd="0" parTransId="{ED81E30F-BF59-46D6-A666-8A22D96ACCBF}" sibTransId="{9DC2D67B-3756-429D-BF79-277225FCE98F}"/>
    <dgm:cxn modelId="{E1386975-18CE-4672-8DA4-DA61E3AEDE3A}" type="presOf" srcId="{A4950391-42BC-4934-8010-E150D7B950C3}" destId="{366AA491-FD27-4849-B6BC-A5F5A5DD9A15}" srcOrd="0" destOrd="0" presId="urn:microsoft.com/office/officeart/2005/8/layout/vList5"/>
    <dgm:cxn modelId="{D0367CBE-DC11-438A-B0AE-2EB646C133D4}" type="presOf" srcId="{FAE42BC8-FC3B-424B-BAEF-20D9BDEDBB23}" destId="{58DCC944-CE4B-4EB8-AF91-33222C734747}" srcOrd="0" destOrd="0" presId="urn:microsoft.com/office/officeart/2005/8/layout/vList5"/>
    <dgm:cxn modelId="{C333C85B-EA88-431A-8B87-5C1184EB3E94}" type="presOf" srcId="{C3BB76D4-7AA0-49CE-9B02-AB232792699A}" destId="{493EBFAD-31A2-4B1B-B71E-0D58CA052B91}" srcOrd="0" destOrd="0" presId="urn:microsoft.com/office/officeart/2005/8/layout/vList5"/>
    <dgm:cxn modelId="{2DBF1D8E-AE00-45B0-B7FD-3479F776AA1E}" type="presOf" srcId="{564BFBAB-CE1C-4E0A-92DA-C9DD8B6DB0EF}" destId="{401A0B0A-72FD-4B1A-8967-C0DFFFB36043}" srcOrd="0" destOrd="0" presId="urn:microsoft.com/office/officeart/2005/8/layout/vList5"/>
    <dgm:cxn modelId="{31E016DA-BF75-455F-906B-A8DF0BE1EEF3}" srcId="{A1D8AD60-FD75-417C-B35A-20B2006921F0}" destId="{E749E631-F74B-445F-94A9-50C5A6F62B8C}" srcOrd="4" destOrd="0" parTransId="{12273832-99E5-4CFD-868A-504B92299B3F}" sibTransId="{C210DB8E-7BCC-40D2-9126-1333627827A1}"/>
    <dgm:cxn modelId="{D15FBC40-CDA4-4938-B466-A0B66B2E38CF}" srcId="{E749E631-F74B-445F-94A9-50C5A6F62B8C}" destId="{8A41F1ED-0310-424C-B051-13D57AD4CFD0}" srcOrd="0" destOrd="0" parTransId="{FBFE3A66-F90A-423E-BA68-0341E45BF05D}" sibTransId="{D8EF978B-8E1B-4B3B-8A02-1807C5538A18}"/>
    <dgm:cxn modelId="{4AAB4E4A-FED6-445A-95D8-71FB76808075}" type="presOf" srcId="{30837CB0-65BF-4C15-AC9B-1049EB44A212}" destId="{9A85710B-A323-43FC-98D3-DAA356D83BC7}" srcOrd="0" destOrd="0" presId="urn:microsoft.com/office/officeart/2005/8/layout/vList5"/>
    <dgm:cxn modelId="{CDE7486B-71F0-4B7C-AD00-2BDCEB9ED913}" srcId="{564BFBAB-CE1C-4E0A-92DA-C9DD8B6DB0EF}" destId="{8BC0D309-0F9C-48A3-9985-F7F11175B2F1}" srcOrd="0" destOrd="0" parTransId="{A3E969A1-6503-4F57-8E8B-485EC9847035}" sibTransId="{26D3D8BB-B46E-4370-AA2C-50475E2697AE}"/>
    <dgm:cxn modelId="{B24FA1BC-586F-4AA2-8487-71E33B160B4B}" type="presOf" srcId="{A1D8AD60-FD75-417C-B35A-20B2006921F0}" destId="{07A39B71-647F-428E-933F-DADCCDE8FCA8}" srcOrd="0" destOrd="0" presId="urn:microsoft.com/office/officeart/2005/8/layout/vList5"/>
    <dgm:cxn modelId="{949C1012-FCBC-4BC8-A87F-E62576ACADE9}" type="presParOf" srcId="{07A39B71-647F-428E-933F-DADCCDE8FCA8}" destId="{65925DF9-C0F1-4C5D-ABCE-EF006CBEF566}" srcOrd="0" destOrd="0" presId="urn:microsoft.com/office/officeart/2005/8/layout/vList5"/>
    <dgm:cxn modelId="{D529EDBF-A1B4-4A4F-850B-E6025918A723}" type="presParOf" srcId="{65925DF9-C0F1-4C5D-ABCE-EF006CBEF566}" destId="{C0FD1A82-68CA-4267-87FB-08A961C314FA}" srcOrd="0" destOrd="0" presId="urn:microsoft.com/office/officeart/2005/8/layout/vList5"/>
    <dgm:cxn modelId="{D1108FBC-8F23-4F22-A8D6-4A0608BEDCF2}" type="presParOf" srcId="{65925DF9-C0F1-4C5D-ABCE-EF006CBEF566}" destId="{9C77AA43-A296-410A-98A3-96DC358A019C}" srcOrd="1" destOrd="0" presId="urn:microsoft.com/office/officeart/2005/8/layout/vList5"/>
    <dgm:cxn modelId="{5123AE09-1264-4898-A8EB-F422DF27DDB8}" type="presParOf" srcId="{07A39B71-647F-428E-933F-DADCCDE8FCA8}" destId="{8E4DDB24-61E0-4122-B995-5685268B07C4}" srcOrd="1" destOrd="0" presId="urn:microsoft.com/office/officeart/2005/8/layout/vList5"/>
    <dgm:cxn modelId="{23A643AC-EFDE-4143-A607-C8540A15FFCC}" type="presParOf" srcId="{07A39B71-647F-428E-933F-DADCCDE8FCA8}" destId="{AB4DB10A-E713-4A15-BC41-42F5D1710623}" srcOrd="2" destOrd="0" presId="urn:microsoft.com/office/officeart/2005/8/layout/vList5"/>
    <dgm:cxn modelId="{86CAA9E9-E95C-4D19-AD86-E3AE736FAA09}" type="presParOf" srcId="{AB4DB10A-E713-4A15-BC41-42F5D1710623}" destId="{F160A00B-12F0-462A-8214-E5F3F2872EB4}" srcOrd="0" destOrd="0" presId="urn:microsoft.com/office/officeart/2005/8/layout/vList5"/>
    <dgm:cxn modelId="{289FC630-300D-4E6E-B1E1-0423407BF712}" type="presParOf" srcId="{AB4DB10A-E713-4A15-BC41-42F5D1710623}" destId="{9A85710B-A323-43FC-98D3-DAA356D83BC7}" srcOrd="1" destOrd="0" presId="urn:microsoft.com/office/officeart/2005/8/layout/vList5"/>
    <dgm:cxn modelId="{1667814C-0AF1-49CE-9A1A-A06C483F2565}" type="presParOf" srcId="{07A39B71-647F-428E-933F-DADCCDE8FCA8}" destId="{657B4066-98A4-4279-92B0-F481A7A21F59}" srcOrd="3" destOrd="0" presId="urn:microsoft.com/office/officeart/2005/8/layout/vList5"/>
    <dgm:cxn modelId="{72E60D27-64C1-4660-889E-7864CC23861A}" type="presParOf" srcId="{07A39B71-647F-428E-933F-DADCCDE8FCA8}" destId="{C4C60859-B5B1-4384-B270-BE890E92E36A}" srcOrd="4" destOrd="0" presId="urn:microsoft.com/office/officeart/2005/8/layout/vList5"/>
    <dgm:cxn modelId="{5F2D78E4-07D2-44E2-968A-17402B88972A}" type="presParOf" srcId="{C4C60859-B5B1-4384-B270-BE890E92E36A}" destId="{28FCFCBF-C0D7-4CD2-92B2-B4A497E590F4}" srcOrd="0" destOrd="0" presId="urn:microsoft.com/office/officeart/2005/8/layout/vList5"/>
    <dgm:cxn modelId="{20DDAF57-5213-497A-BB00-CD5D1B2F431B}" type="presParOf" srcId="{C4C60859-B5B1-4384-B270-BE890E92E36A}" destId="{493EBFAD-31A2-4B1B-B71E-0D58CA052B91}" srcOrd="1" destOrd="0" presId="urn:microsoft.com/office/officeart/2005/8/layout/vList5"/>
    <dgm:cxn modelId="{1340A17B-943B-4E91-8669-98DBD293FE30}" type="presParOf" srcId="{07A39B71-647F-428E-933F-DADCCDE8FCA8}" destId="{5AA88D4E-557C-45F5-9408-1BD7BD6E75E2}" srcOrd="5" destOrd="0" presId="urn:microsoft.com/office/officeart/2005/8/layout/vList5"/>
    <dgm:cxn modelId="{DCB4FD9D-A34A-40C8-99E5-67302B6EC533}" type="presParOf" srcId="{07A39B71-647F-428E-933F-DADCCDE8FCA8}" destId="{11A23619-DAB1-46D3-808C-73DC8AC5EA03}" srcOrd="6" destOrd="0" presId="urn:microsoft.com/office/officeart/2005/8/layout/vList5"/>
    <dgm:cxn modelId="{E1427D68-6594-40B4-BA90-521B1A6492BB}" type="presParOf" srcId="{11A23619-DAB1-46D3-808C-73DC8AC5EA03}" destId="{401A0B0A-72FD-4B1A-8967-C0DFFFB36043}" srcOrd="0" destOrd="0" presId="urn:microsoft.com/office/officeart/2005/8/layout/vList5"/>
    <dgm:cxn modelId="{0612946F-5353-42ED-919B-7E7083C7B8D1}" type="presParOf" srcId="{11A23619-DAB1-46D3-808C-73DC8AC5EA03}" destId="{B1BA6BAD-18CF-4F91-BBFE-0AC211AA2038}" srcOrd="1" destOrd="0" presId="urn:microsoft.com/office/officeart/2005/8/layout/vList5"/>
    <dgm:cxn modelId="{8AA7CDD3-6394-4B9E-BE03-DD45E664399D}" type="presParOf" srcId="{07A39B71-647F-428E-933F-DADCCDE8FCA8}" destId="{345FBE63-DFD8-434E-A2E5-4E99EF017002}" srcOrd="7" destOrd="0" presId="urn:microsoft.com/office/officeart/2005/8/layout/vList5"/>
    <dgm:cxn modelId="{75511F7B-4509-4033-951E-9ACD614E4688}" type="presParOf" srcId="{07A39B71-647F-428E-933F-DADCCDE8FCA8}" destId="{1E29590B-683F-4F99-95B6-8FE0FCA397B5}" srcOrd="8" destOrd="0" presId="urn:microsoft.com/office/officeart/2005/8/layout/vList5"/>
    <dgm:cxn modelId="{ECFEDFB2-39D6-4867-A224-A02ECCA57231}" type="presParOf" srcId="{1E29590B-683F-4F99-95B6-8FE0FCA397B5}" destId="{E7FD9BA6-A611-49CD-8BCD-5FAB9A0BDAF3}" srcOrd="0" destOrd="0" presId="urn:microsoft.com/office/officeart/2005/8/layout/vList5"/>
    <dgm:cxn modelId="{9767F19A-532F-4E48-B36F-90FD112D3D09}" type="presParOf" srcId="{1E29590B-683F-4F99-95B6-8FE0FCA397B5}" destId="{57F67231-0FB0-4EE1-958A-9318A949D06E}" srcOrd="1" destOrd="0" presId="urn:microsoft.com/office/officeart/2005/8/layout/vList5"/>
    <dgm:cxn modelId="{65B81D42-95C6-4A6A-A9CB-C317990B8C0C}" type="presParOf" srcId="{07A39B71-647F-428E-933F-DADCCDE8FCA8}" destId="{08C8BDC6-CDDE-4F9C-A502-AFE6A714CE9C}" srcOrd="9" destOrd="0" presId="urn:microsoft.com/office/officeart/2005/8/layout/vList5"/>
    <dgm:cxn modelId="{F758DA58-7589-4AE4-833C-0A506A02696E}" type="presParOf" srcId="{07A39B71-647F-428E-933F-DADCCDE8FCA8}" destId="{DF118C53-C04A-4982-B4A9-53C475437607}" srcOrd="10" destOrd="0" presId="urn:microsoft.com/office/officeart/2005/8/layout/vList5"/>
    <dgm:cxn modelId="{D27520F5-3FF6-4DE1-8BC3-A7B40AA7EB0E}" type="presParOf" srcId="{DF118C53-C04A-4982-B4A9-53C475437607}" destId="{366AA491-FD27-4849-B6BC-A5F5A5DD9A15}" srcOrd="0" destOrd="0" presId="urn:microsoft.com/office/officeart/2005/8/layout/vList5"/>
    <dgm:cxn modelId="{373FFEA0-C35A-45A1-95B9-6A2F8C8D6F11}" type="presParOf" srcId="{DF118C53-C04A-4982-B4A9-53C475437607}" destId="{58DCC944-CE4B-4EB8-AF91-33222C73474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C77AA43-A296-410A-98A3-96DC358A019C}">
      <dsp:nvSpPr>
        <dsp:cNvPr id="0" name=""/>
        <dsp:cNvSpPr/>
      </dsp:nvSpPr>
      <dsp:spPr>
        <a:xfrm rot="5400000">
          <a:off x="4582442" y="-2561309"/>
          <a:ext cx="497160" cy="574620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Allows the user to enter data and instructions into the computer</a:t>
          </a:r>
          <a:endParaRPr lang="en-US" sz="1600" kern="1200" dirty="0"/>
        </a:p>
      </dsp:txBody>
      <dsp:txXfrm rot="5400000">
        <a:off x="4582442" y="-2561309"/>
        <a:ext cx="497160" cy="5746203"/>
      </dsp:txXfrm>
    </dsp:sp>
    <dsp:sp modelId="{C0FD1A82-68CA-4267-87FB-08A961C314FA}">
      <dsp:nvSpPr>
        <dsp:cNvPr id="0" name=""/>
        <dsp:cNvSpPr/>
      </dsp:nvSpPr>
      <dsp:spPr>
        <a:xfrm>
          <a:off x="65729" y="1067"/>
          <a:ext cx="1892190" cy="621450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6">
                <a:shade val="80000"/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prstMaterial="matte">
          <a:bevelT h="22225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Input Unit</a:t>
          </a:r>
          <a:endParaRPr lang="en-US" sz="1400" b="1" kern="1200" dirty="0"/>
        </a:p>
      </dsp:txBody>
      <dsp:txXfrm>
        <a:off x="65729" y="1067"/>
        <a:ext cx="1892190" cy="621450"/>
      </dsp:txXfrm>
    </dsp:sp>
    <dsp:sp modelId="{9A85710B-A323-43FC-98D3-DAA356D83BC7}">
      <dsp:nvSpPr>
        <dsp:cNvPr id="0" name=""/>
        <dsp:cNvSpPr/>
      </dsp:nvSpPr>
      <dsp:spPr>
        <a:xfrm rot="5400000">
          <a:off x="4582442" y="-1908786"/>
          <a:ext cx="497160" cy="574620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Conveys to the user information that the computer processed</a:t>
          </a:r>
          <a:endParaRPr lang="en-US" sz="1600" kern="1200" dirty="0"/>
        </a:p>
      </dsp:txBody>
      <dsp:txXfrm rot="5400000">
        <a:off x="4582442" y="-1908786"/>
        <a:ext cx="497160" cy="5746203"/>
      </dsp:txXfrm>
    </dsp:sp>
    <dsp:sp modelId="{F160A00B-12F0-462A-8214-E5F3F2872EB4}">
      <dsp:nvSpPr>
        <dsp:cNvPr id="0" name=""/>
        <dsp:cNvSpPr/>
      </dsp:nvSpPr>
      <dsp:spPr>
        <a:xfrm>
          <a:off x="65729" y="653590"/>
          <a:ext cx="1892190" cy="621450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0"/>
                <a:satOff val="-4696"/>
                <a:lumOff val="6085"/>
                <a:alphaOff val="0"/>
                <a:shade val="40000"/>
                <a:satMod val="155000"/>
              </a:schemeClr>
            </a:gs>
            <a:gs pos="65000">
              <a:schemeClr val="accent6">
                <a:shade val="80000"/>
                <a:hueOff val="0"/>
                <a:satOff val="-4696"/>
                <a:lumOff val="6085"/>
                <a:alphaOff val="0"/>
                <a:shade val="85000"/>
                <a:satMod val="155000"/>
              </a:schemeClr>
            </a:gs>
            <a:gs pos="100000">
              <a:schemeClr val="accent6">
                <a:shade val="80000"/>
                <a:hueOff val="0"/>
                <a:satOff val="-4696"/>
                <a:lumOff val="6085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prstMaterial="matte">
          <a:bevelT h="22225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Output Unit</a:t>
          </a:r>
          <a:endParaRPr lang="en-US" sz="1400" b="1" kern="1200" dirty="0"/>
        </a:p>
      </dsp:txBody>
      <dsp:txXfrm>
        <a:off x="65729" y="653590"/>
        <a:ext cx="1892190" cy="621450"/>
      </dsp:txXfrm>
    </dsp:sp>
    <dsp:sp modelId="{493EBFAD-31A2-4B1B-B71E-0D58CA052B91}">
      <dsp:nvSpPr>
        <dsp:cNvPr id="0" name=""/>
        <dsp:cNvSpPr/>
      </dsp:nvSpPr>
      <dsp:spPr>
        <a:xfrm rot="5400000">
          <a:off x="4584988" y="-1256263"/>
          <a:ext cx="497160" cy="574620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/>
            <a:t>Responsible for performing calculations (arithmetic and logic)</a:t>
          </a:r>
          <a:endParaRPr lang="en-US" sz="1600" b="1" kern="1200" dirty="0"/>
        </a:p>
      </dsp:txBody>
      <dsp:txXfrm rot="5400000">
        <a:off x="4584988" y="-1256263"/>
        <a:ext cx="497160" cy="5746203"/>
      </dsp:txXfrm>
    </dsp:sp>
    <dsp:sp modelId="{28FCFCBF-C0D7-4CD2-92B2-B4A497E590F4}">
      <dsp:nvSpPr>
        <dsp:cNvPr id="0" name=""/>
        <dsp:cNvSpPr/>
      </dsp:nvSpPr>
      <dsp:spPr>
        <a:xfrm>
          <a:off x="65729" y="1306112"/>
          <a:ext cx="1894737" cy="621450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0"/>
                <a:satOff val="-9391"/>
                <a:lumOff val="12170"/>
                <a:alphaOff val="0"/>
                <a:shade val="40000"/>
                <a:satMod val="155000"/>
              </a:schemeClr>
            </a:gs>
            <a:gs pos="65000">
              <a:schemeClr val="accent6">
                <a:shade val="80000"/>
                <a:hueOff val="0"/>
                <a:satOff val="-9391"/>
                <a:lumOff val="12170"/>
                <a:alphaOff val="0"/>
                <a:shade val="85000"/>
                <a:satMod val="155000"/>
              </a:schemeClr>
            </a:gs>
            <a:gs pos="100000">
              <a:schemeClr val="accent6">
                <a:shade val="80000"/>
                <a:hueOff val="0"/>
                <a:satOff val="-9391"/>
                <a:lumOff val="1217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prstMaterial="matte">
          <a:bevelT h="22225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Arithmetic and Logic Unit (ALU)</a:t>
          </a:r>
          <a:endParaRPr lang="en-US" sz="1400" b="1" kern="1200" dirty="0"/>
        </a:p>
      </dsp:txBody>
      <dsp:txXfrm>
        <a:off x="65729" y="1306112"/>
        <a:ext cx="1894737" cy="621450"/>
      </dsp:txXfrm>
    </dsp:sp>
    <dsp:sp modelId="{B1BA6BAD-18CF-4F91-BBFE-0AC211AA2038}">
      <dsp:nvSpPr>
        <dsp:cNvPr id="0" name=""/>
        <dsp:cNvSpPr/>
      </dsp:nvSpPr>
      <dsp:spPr>
        <a:xfrm rot="5400000">
          <a:off x="4582442" y="-603740"/>
          <a:ext cx="497160" cy="574620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Coordinates and supervises the other components’ operations</a:t>
          </a:r>
          <a:endParaRPr lang="en-US" sz="1600" kern="1200" dirty="0"/>
        </a:p>
      </dsp:txBody>
      <dsp:txXfrm rot="5400000">
        <a:off x="4582442" y="-603740"/>
        <a:ext cx="497160" cy="5746203"/>
      </dsp:txXfrm>
    </dsp:sp>
    <dsp:sp modelId="{401A0B0A-72FD-4B1A-8967-C0DFFFB36043}">
      <dsp:nvSpPr>
        <dsp:cNvPr id="0" name=""/>
        <dsp:cNvSpPr/>
      </dsp:nvSpPr>
      <dsp:spPr>
        <a:xfrm>
          <a:off x="65729" y="1958635"/>
          <a:ext cx="1892190" cy="621450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0"/>
                <a:satOff val="-14087"/>
                <a:lumOff val="18255"/>
                <a:alphaOff val="0"/>
                <a:shade val="40000"/>
                <a:satMod val="155000"/>
              </a:schemeClr>
            </a:gs>
            <a:gs pos="65000">
              <a:schemeClr val="accent6">
                <a:shade val="80000"/>
                <a:hueOff val="0"/>
                <a:satOff val="-14087"/>
                <a:lumOff val="18255"/>
                <a:alphaOff val="0"/>
                <a:shade val="85000"/>
                <a:satMod val="155000"/>
              </a:schemeClr>
            </a:gs>
            <a:gs pos="100000">
              <a:schemeClr val="accent6">
                <a:shade val="80000"/>
                <a:hueOff val="0"/>
                <a:satOff val="-14087"/>
                <a:lumOff val="18255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prstMaterial="matte">
          <a:bevelT h="22225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Central Processing Unit (CPU)</a:t>
          </a:r>
          <a:endParaRPr lang="en-US" sz="1400" b="1" kern="1200" dirty="0"/>
        </a:p>
      </dsp:txBody>
      <dsp:txXfrm>
        <a:off x="65729" y="1958635"/>
        <a:ext cx="1892190" cy="621450"/>
      </dsp:txXfrm>
    </dsp:sp>
    <dsp:sp modelId="{57F67231-0FB0-4EE1-958A-9318A949D06E}">
      <dsp:nvSpPr>
        <dsp:cNvPr id="0" name=""/>
        <dsp:cNvSpPr/>
      </dsp:nvSpPr>
      <dsp:spPr>
        <a:xfrm rot="5400000">
          <a:off x="4582442" y="48781"/>
          <a:ext cx="497160" cy="574620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Stores data and instructions while they are being executed</a:t>
          </a:r>
          <a:endParaRPr lang="en-US" sz="1600" kern="1200" dirty="0"/>
        </a:p>
      </dsp:txBody>
      <dsp:txXfrm rot="5400000">
        <a:off x="4582442" y="48781"/>
        <a:ext cx="497160" cy="5746203"/>
      </dsp:txXfrm>
    </dsp:sp>
    <dsp:sp modelId="{E7FD9BA6-A611-49CD-8BCD-5FAB9A0BDAF3}">
      <dsp:nvSpPr>
        <dsp:cNvPr id="0" name=""/>
        <dsp:cNvSpPr/>
      </dsp:nvSpPr>
      <dsp:spPr>
        <a:xfrm>
          <a:off x="65729" y="2611158"/>
          <a:ext cx="1892190" cy="621450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0"/>
                <a:satOff val="-18782"/>
                <a:lumOff val="24340"/>
                <a:alphaOff val="0"/>
                <a:shade val="40000"/>
                <a:satMod val="155000"/>
              </a:schemeClr>
            </a:gs>
            <a:gs pos="65000">
              <a:schemeClr val="accent6">
                <a:shade val="80000"/>
                <a:hueOff val="0"/>
                <a:satOff val="-18782"/>
                <a:lumOff val="24340"/>
                <a:alphaOff val="0"/>
                <a:shade val="85000"/>
                <a:satMod val="155000"/>
              </a:schemeClr>
            </a:gs>
            <a:gs pos="100000">
              <a:schemeClr val="accent6">
                <a:shade val="80000"/>
                <a:hueOff val="0"/>
                <a:satOff val="-18782"/>
                <a:lumOff val="2434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prstMaterial="matte">
          <a:bevelT h="22225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Memory Unit</a:t>
          </a:r>
          <a:endParaRPr lang="en-US" sz="1400" b="1" kern="1200" dirty="0"/>
        </a:p>
      </dsp:txBody>
      <dsp:txXfrm>
        <a:off x="65729" y="2611158"/>
        <a:ext cx="1892190" cy="621450"/>
      </dsp:txXfrm>
    </dsp:sp>
    <dsp:sp modelId="{58DCC944-CE4B-4EB8-AF91-33222C734747}">
      <dsp:nvSpPr>
        <dsp:cNvPr id="0" name=""/>
        <dsp:cNvSpPr/>
      </dsp:nvSpPr>
      <dsp:spPr>
        <a:xfrm rot="5400000">
          <a:off x="4582442" y="701304"/>
          <a:ext cx="497160" cy="574620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Stores programs and data not actively being used by other units</a:t>
          </a:r>
          <a:endParaRPr lang="en-US" sz="1600" kern="1200" dirty="0"/>
        </a:p>
      </dsp:txBody>
      <dsp:txXfrm rot="5400000">
        <a:off x="4582442" y="701304"/>
        <a:ext cx="497160" cy="5746203"/>
      </dsp:txXfrm>
    </dsp:sp>
    <dsp:sp modelId="{366AA491-FD27-4849-B6BC-A5F5A5DD9A15}">
      <dsp:nvSpPr>
        <dsp:cNvPr id="0" name=""/>
        <dsp:cNvSpPr/>
      </dsp:nvSpPr>
      <dsp:spPr>
        <a:xfrm>
          <a:off x="65729" y="3263681"/>
          <a:ext cx="1892190" cy="621450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0"/>
                <a:satOff val="-23478"/>
                <a:lumOff val="30425"/>
                <a:alphaOff val="0"/>
                <a:shade val="40000"/>
                <a:satMod val="155000"/>
              </a:schemeClr>
            </a:gs>
            <a:gs pos="65000">
              <a:schemeClr val="accent6">
                <a:shade val="80000"/>
                <a:hueOff val="0"/>
                <a:satOff val="-23478"/>
                <a:lumOff val="30425"/>
                <a:alphaOff val="0"/>
                <a:shade val="85000"/>
                <a:satMod val="155000"/>
              </a:schemeClr>
            </a:gs>
            <a:gs pos="100000">
              <a:schemeClr val="accent6">
                <a:shade val="80000"/>
                <a:hueOff val="0"/>
                <a:satOff val="-23478"/>
                <a:lumOff val="30425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prstMaterial="matte">
          <a:bevelT h="22225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Secondary Storage Unit</a:t>
          </a:r>
          <a:endParaRPr lang="en-US" sz="1400" b="1" kern="1200" dirty="0"/>
        </a:p>
      </dsp:txBody>
      <dsp:txXfrm>
        <a:off x="65729" y="3263681"/>
        <a:ext cx="1892190" cy="621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C0093-E812-4BE1-AF4C-E92AA97622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5100059"/>
      </p:ext>
    </p:extLst>
  </p:cSld>
  <p:clrMap bg1="dk1" tx1="lt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4F7F2C3E-FAAF-4186-9D91-5978877E4F02}" type="slidenum">
              <a:rPr lang="en-US" sz="1200" baseline="0"/>
              <a:pPr algn="r">
                <a:spcBef>
                  <a:spcPct val="0"/>
                </a:spcBef>
              </a:pPr>
              <a:t>35</a:t>
            </a:fld>
            <a:endParaRPr lang="en-US" sz="1200" baseline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DEC264-89CC-4F88-9CB2-324669D33A2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2A32E2-6DD6-4889-814E-09AD0C7C1A8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B0028-B497-4796-AD07-9BCEBEDA84C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905000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267200"/>
            <a:ext cx="7696200" cy="1295400"/>
          </a:xfrm>
        </p:spPr>
        <p:txBody>
          <a:bodyPr/>
          <a:lstStyle>
            <a:lvl1pPr marL="0" indent="0" algn="ctr">
              <a:buFontTx/>
              <a:buNone/>
              <a:defRPr sz="3400" i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22222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0F114BAE-BD10-4DF6-AE22-12569F74D3E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spcBef>
                <a:spcPts val="36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C0F0C-2DAF-4C38-93CF-A7BBF520AF9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D0A-DA0E-48F5-9922-7D4B1034052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5789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04306-35DE-400F-8A8E-A9AA1B7406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C1CE3-C278-43C0-9FCF-BFDD7611828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11D855-56D7-4290-976E-82A19744F5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1DCB8-A62E-46DB-A80E-B872320E5E7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339FEB-FFFB-4BD6-BCAA-66A8AE65310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1A4A1-1958-4FF9-B8A2-97EACB590FD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9B09A-5300-4ACF-9023-E89D9539FF7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969E45-530D-4283-A82D-6248055A5F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305D4-FEEA-4E92-931D-9C63A101C7A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5A72F43-54F1-47E2-80C0-CEF4960B7CC4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24B7E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24B7E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24B7E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24B7E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24B7E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24B7E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24B7E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24B7E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324B7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30487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30487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304878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304878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04878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04878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04878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04878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0487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4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205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1077" name="Footer Placeholder 13107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324600"/>
            <a:ext cx="73914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1078" name="Slide Number Placeholder 13107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857CDB-019C-4272-9D59-20AC395EB737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</p:sldLayoutIdLst>
  <p:transition/>
  <p:hf hdr="0" ftr="0" dt="0"/>
  <p:txStyles>
    <p:titleStyle>
      <a:lvl1pPr marL="342900" indent="-342900" algn="ctr" defTabSz="-13873163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marL="342900" indent="-342900" algn="ctr" defTabSz="-13873163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/>
        </a:defRPr>
      </a:lvl2pPr>
      <a:lvl3pPr marL="342900" indent="-342900" algn="ctr" defTabSz="-13873163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/>
        </a:defRPr>
      </a:lvl3pPr>
      <a:lvl4pPr marL="342900" indent="-342900" algn="ctr" defTabSz="-13873163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/>
        </a:defRPr>
      </a:lvl4pPr>
      <a:lvl5pPr marL="342900" indent="-342900" algn="ctr" defTabSz="-13873163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/>
        </a:defRPr>
      </a:lvl5pPr>
      <a:lvl6pPr marL="457200" algn="ctr" fontAlgn="base">
        <a:spcBef>
          <a:spcPct val="0"/>
        </a:spcBef>
        <a:spcAft>
          <a:spcPct val="0"/>
        </a:spcAft>
        <a:defRPr sz="3600">
          <a:solidFill>
            <a:srgbClr val="6600FF">
              <a:alpha val="100000"/>
            </a:srgbClr>
          </a:solidFill>
          <a:latin typeface="Arial"/>
        </a:defRPr>
      </a:lvl6pPr>
      <a:lvl7pPr marL="914400" algn="ctr" fontAlgn="base">
        <a:spcBef>
          <a:spcPct val="0"/>
        </a:spcBef>
        <a:spcAft>
          <a:spcPct val="0"/>
        </a:spcAft>
        <a:defRPr sz="3600">
          <a:solidFill>
            <a:srgbClr val="6600FF">
              <a:alpha val="100000"/>
            </a:srgbClr>
          </a:solidFill>
          <a:latin typeface="Arial"/>
        </a:defRPr>
      </a:lvl7pPr>
      <a:lvl8pPr marL="1371600" algn="ctr" fontAlgn="base">
        <a:spcBef>
          <a:spcPct val="0"/>
        </a:spcBef>
        <a:spcAft>
          <a:spcPct val="0"/>
        </a:spcAft>
        <a:defRPr sz="3600">
          <a:solidFill>
            <a:srgbClr val="6600FF">
              <a:alpha val="100000"/>
            </a:srgbClr>
          </a:solidFill>
          <a:latin typeface="Arial"/>
        </a:defRPr>
      </a:lvl8pPr>
      <a:lvl9pPr marL="1828800" algn="ctr" fontAlgn="base">
        <a:spcBef>
          <a:spcPct val="0"/>
        </a:spcBef>
        <a:spcAft>
          <a:spcPct val="0"/>
        </a:spcAft>
        <a:defRPr sz="3600">
          <a:solidFill>
            <a:srgbClr val="6600FF">
              <a:alpha val="100000"/>
            </a:srgbClr>
          </a:solidFill>
          <a:latin typeface="Arial"/>
        </a:defRPr>
      </a:lvl9pPr>
    </p:titleStyle>
    <p:bodyStyle>
      <a:lvl1pPr marL="342900" indent="-342900" algn="l" defTabSz="-13873163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5pPr>
      <a:lvl6pPr marL="2514600" indent="-228600" algn="l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5029200" y="3009900"/>
            <a:ext cx="3505200" cy="838200"/>
          </a:xfrm>
        </p:spPr>
        <p:txBody>
          <a:bodyPr/>
          <a:lstStyle/>
          <a:p>
            <a:pPr algn="r"/>
            <a:r>
              <a:rPr lang="en-US" sz="4800">
                <a:solidFill>
                  <a:schemeClr val="tx1"/>
                </a:solidFill>
              </a:rPr>
              <a:t>Chapter 1</a:t>
            </a:r>
          </a:p>
        </p:txBody>
      </p:sp>
      <p:sp>
        <p:nvSpPr>
          <p:cNvPr id="7172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4876800" y="3886200"/>
            <a:ext cx="3810000" cy="685800"/>
          </a:xfrm>
        </p:spPr>
        <p:txBody>
          <a:bodyPr/>
          <a:lstStyle/>
          <a:p>
            <a:pPr algn="r"/>
            <a:r>
              <a:rPr lang="en-US" sz="3800" b="1">
                <a:solidFill>
                  <a:schemeClr val="tx1"/>
                </a:solidFill>
              </a:rPr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Level </a:t>
            </a:r>
            <a:r>
              <a:rPr lang="en-US" dirty="0" smtClean="0"/>
              <a:t>Hierarchy: Level 4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sz="2600" dirty="0" smtClean="0"/>
              <a:t>The Assembly Language Level acts </a:t>
            </a:r>
            <a:r>
              <a:rPr lang="en-US" sz="2600" dirty="0" smtClean="0"/>
              <a:t>upon assembly language produced from Level 5, as well as instructions programmed directly at this level</a:t>
            </a:r>
            <a:endParaRPr lang="en-US" sz="2600" dirty="0" smtClean="0"/>
          </a:p>
          <a:p>
            <a:pPr lvl="1">
              <a:lnSpc>
                <a:spcPct val="120000"/>
              </a:lnSpc>
              <a:spcBef>
                <a:spcPts val="2400"/>
              </a:spcBef>
              <a:buNone/>
            </a:pPr>
            <a:r>
              <a:rPr lang="en-US" sz="2600" dirty="0" smtClean="0"/>
              <a:t>	Load 100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/>
              <a:t>	Add 101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/>
              <a:t>	</a:t>
            </a:r>
            <a:r>
              <a:rPr lang="en-US" sz="2600" dirty="0" smtClean="0"/>
              <a:t>Store 102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3" descr="Layer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1211" y="1981200"/>
            <a:ext cx="3723978" cy="41148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Level </a:t>
            </a:r>
            <a:r>
              <a:rPr lang="en-US" dirty="0" smtClean="0"/>
              <a:t>Hierarchy: Level 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sz="2600" dirty="0" smtClean="0"/>
              <a:t>The System Software Level 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en-US" sz="2200" dirty="0" smtClean="0"/>
              <a:t>Controls executing processes on the </a:t>
            </a:r>
            <a:r>
              <a:rPr lang="en-US" sz="2200" dirty="0" smtClean="0"/>
              <a:t>system.</a:t>
            </a:r>
            <a:endParaRPr lang="en-US" sz="2200" dirty="0" smtClean="0"/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en-US" sz="2200" dirty="0" smtClean="0"/>
              <a:t>Protects system resources.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en-US" sz="2200" dirty="0" smtClean="0"/>
              <a:t>Assembly language instructions often pass through Level 3 without </a:t>
            </a:r>
            <a:r>
              <a:rPr lang="en-US" sz="2200" dirty="0" smtClean="0"/>
              <a:t>modification</a:t>
            </a:r>
          </a:p>
          <a:p>
            <a:pPr lvl="1">
              <a:lnSpc>
                <a:spcPct val="120000"/>
              </a:lnSpc>
              <a:spcBef>
                <a:spcPts val="2400"/>
              </a:spcBef>
              <a:buNone/>
            </a:pPr>
            <a:r>
              <a:rPr lang="en-US" sz="2600" dirty="0" smtClean="0"/>
              <a:t>	Load 100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/>
              <a:t>	Add 101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/>
              <a:t>	</a:t>
            </a:r>
            <a:r>
              <a:rPr lang="en-US" sz="2600" dirty="0" smtClean="0"/>
              <a:t>Store 102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3" descr="Layer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1211" y="1981200"/>
            <a:ext cx="3723978" cy="41148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Level </a:t>
            </a:r>
            <a:r>
              <a:rPr lang="en-US" dirty="0" smtClean="0"/>
              <a:t>Hierarchy: Level 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sz="2600" dirty="0" smtClean="0"/>
              <a:t>The Machine Level 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en-US" sz="2200" dirty="0" smtClean="0"/>
              <a:t>Also known as the Instruction Set Architecture (ISA) </a:t>
            </a:r>
            <a:r>
              <a:rPr lang="en-US" sz="2200" dirty="0" smtClean="0"/>
              <a:t>Level</a:t>
            </a:r>
            <a:endParaRPr lang="en-US" sz="2200" dirty="0" smtClean="0"/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en-US" sz="2200" dirty="0" smtClean="0"/>
              <a:t>Consists of instructions that are particular to the architecture of the </a:t>
            </a:r>
            <a:r>
              <a:rPr lang="en-US" sz="2200" dirty="0" smtClean="0"/>
              <a:t>machine</a:t>
            </a:r>
            <a:endParaRPr lang="en-US" sz="2200" dirty="0" smtClean="0"/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en-US" sz="2200" dirty="0" smtClean="0"/>
              <a:t>Programs written in machine language need no compilers, interpreters, or assemblers </a:t>
            </a:r>
            <a:endParaRPr lang="en-US" sz="2200" dirty="0" smtClean="0"/>
          </a:p>
          <a:p>
            <a:pPr lvl="1">
              <a:lnSpc>
                <a:spcPct val="120000"/>
              </a:lnSpc>
              <a:spcBef>
                <a:spcPct val="40000"/>
              </a:spcBef>
              <a:buNone/>
            </a:pPr>
            <a:endParaRPr lang="en-US" sz="2200" dirty="0" smtClean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400" dirty="0" smtClean="0"/>
              <a:t>0001000100000100</a:t>
            </a:r>
            <a:endParaRPr lang="en-US" sz="2400" dirty="0" smtClean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400" dirty="0" smtClean="0"/>
              <a:t>0011000100000101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400" dirty="0" smtClean="0"/>
              <a:t>0010000100000110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3" descr="Layer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1211" y="1981200"/>
            <a:ext cx="3723978" cy="41148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Level </a:t>
            </a:r>
            <a:r>
              <a:rPr lang="en-US" dirty="0" smtClean="0"/>
              <a:t>Hierarchy: Level 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sz="2600" dirty="0" smtClean="0"/>
              <a:t>The Control Level 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</a:pPr>
            <a:r>
              <a:rPr lang="en-US" sz="2200" dirty="0" smtClean="0"/>
              <a:t>A control unit decodes and executes instructions and moves data through the system </a:t>
            </a:r>
            <a:endParaRPr lang="en-US" sz="2200" dirty="0" smtClean="0"/>
          </a:p>
          <a:p>
            <a:pPr lvl="1">
              <a:lnSpc>
                <a:spcPct val="120000"/>
              </a:lnSpc>
              <a:spcBef>
                <a:spcPct val="40000"/>
              </a:spcBef>
              <a:buNone/>
            </a:pPr>
            <a:endParaRPr lang="en-US" sz="2200" dirty="0" smtClean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400" dirty="0" smtClean="0"/>
              <a:t>0001000100000100</a:t>
            </a:r>
            <a:endParaRPr lang="en-US" sz="2400" dirty="0" smtClean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400" dirty="0" smtClean="0"/>
              <a:t>0011000100000101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400" dirty="0" smtClean="0"/>
              <a:t>0010000100000110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3" descr="Layer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1211" y="1981200"/>
            <a:ext cx="3723978" cy="41148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Main Components</a:t>
            </a:r>
            <a:endParaRPr lang="en-US" dirty="0"/>
          </a:p>
        </p:txBody>
      </p:sp>
      <p:pic>
        <p:nvPicPr>
          <p:cNvPr id="6" name="Picture 4" descr="ALU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900698" y="1828800"/>
            <a:ext cx="5342603" cy="42672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104306-35DE-400F-8A8E-A9AA1B7406F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an Instruction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6" descr="ALU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0761" y="1828800"/>
            <a:ext cx="6562477" cy="4267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 </a:t>
            </a:r>
            <a:r>
              <a:rPr lang="en-US" dirty="0" smtClean="0"/>
              <a:t>an Instruction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6" descr="ALU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0761" y="1828800"/>
            <a:ext cx="6562477" cy="4267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</a:t>
            </a:r>
            <a:r>
              <a:rPr lang="en-US" dirty="0" smtClean="0"/>
              <a:t>an </a:t>
            </a:r>
            <a:r>
              <a:rPr lang="en-US" dirty="0" smtClean="0"/>
              <a:t>Instruction (1/2)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5" descr="ALU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0761" y="1828800"/>
            <a:ext cx="6562477" cy="4267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</a:t>
            </a:r>
            <a:r>
              <a:rPr lang="en-US" dirty="0" smtClean="0"/>
              <a:t>an </a:t>
            </a:r>
            <a:r>
              <a:rPr lang="en-US" dirty="0" smtClean="0"/>
              <a:t>Instruction (2/2)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6" descr="ALU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0761" y="1828800"/>
            <a:ext cx="6562477" cy="4267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Does It All Mean???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5" name="Picture 18" descr="00068_CH01_FIG01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9369" y="2285999"/>
            <a:ext cx="6691631" cy="34382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2789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dirty="0" smtClean="0">
                <a:latin typeface="Arial" charset="0"/>
              </a:rPr>
              <a:t>Main Components of a Computer System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>
                <a:latin typeface="Arial" charset="0"/>
              </a:rPr>
              <a:t>	Historical Developments</a:t>
            </a:r>
          </a:p>
          <a:p>
            <a:pPr>
              <a:lnSpc>
                <a:spcPct val="120000"/>
              </a:lnSpc>
              <a:buFont typeface="Wingdings" pitchFamily="2" charset="2"/>
              <a:buChar char="q"/>
            </a:pPr>
            <a:r>
              <a:rPr lang="en-US" dirty="0" smtClean="0">
                <a:latin typeface="Arial" charset="0"/>
              </a:rPr>
              <a:t>The von Neumann and non-von Neumann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Prefixes Used in Measuring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1" indent="0" defTabSz="914400">
              <a:buNone/>
            </a:pPr>
            <a:r>
              <a:rPr lang="en-US" sz="2600" dirty="0" smtClean="0">
                <a:solidFill>
                  <a:srgbClr val="000000"/>
                </a:solidFill>
              </a:rPr>
              <a:t>Kilo-	(K) 	= 	1 thousand 		= 	10</a:t>
            </a:r>
            <a:r>
              <a:rPr lang="en-US" sz="2600" baseline="30000" dirty="0" smtClean="0">
                <a:solidFill>
                  <a:srgbClr val="000000"/>
                </a:solidFill>
              </a:rPr>
              <a:t>3</a:t>
            </a:r>
            <a:r>
              <a:rPr lang="en-US" sz="2600" dirty="0" smtClean="0">
                <a:solidFill>
                  <a:srgbClr val="000000"/>
                </a:solidFill>
              </a:rPr>
              <a:t> 	</a:t>
            </a:r>
            <a:endParaRPr lang="en-US" sz="2600" baseline="30000" dirty="0" smtClean="0">
              <a:solidFill>
                <a:srgbClr val="000000"/>
              </a:solidFill>
            </a:endParaRPr>
          </a:p>
          <a:p>
            <a:pPr marL="0" lvl="1" indent="0" defTabSz="914400">
              <a:buNone/>
            </a:pPr>
            <a:r>
              <a:rPr lang="en-US" sz="2600" dirty="0" smtClean="0">
                <a:solidFill>
                  <a:srgbClr val="000000"/>
                </a:solidFill>
              </a:rPr>
              <a:t>Mega-	(M) 	= 	1 million 		= 	10</a:t>
            </a:r>
            <a:r>
              <a:rPr lang="en-US" sz="2600" baseline="30000" dirty="0" smtClean="0">
                <a:solidFill>
                  <a:srgbClr val="000000"/>
                </a:solidFill>
              </a:rPr>
              <a:t>6</a:t>
            </a:r>
            <a:r>
              <a:rPr lang="en-US" sz="2600" dirty="0" smtClean="0">
                <a:solidFill>
                  <a:srgbClr val="000000"/>
                </a:solidFill>
              </a:rPr>
              <a:t> 	</a:t>
            </a:r>
            <a:endParaRPr lang="en-US" sz="2600" baseline="30000" dirty="0" smtClean="0">
              <a:solidFill>
                <a:srgbClr val="000000"/>
              </a:solidFill>
            </a:endParaRPr>
          </a:p>
          <a:p>
            <a:pPr marL="0" lvl="1" indent="0" defTabSz="914400">
              <a:buNone/>
            </a:pPr>
            <a:r>
              <a:rPr lang="en-US" sz="2600" dirty="0" smtClean="0">
                <a:solidFill>
                  <a:srgbClr val="000000"/>
                </a:solidFill>
              </a:rPr>
              <a:t>Giga-	(G) 	= 	1 billion 		= 	10</a:t>
            </a:r>
            <a:r>
              <a:rPr lang="en-US" sz="2600" baseline="30000" dirty="0" smtClean="0">
                <a:solidFill>
                  <a:srgbClr val="000000"/>
                </a:solidFill>
              </a:rPr>
              <a:t>9</a:t>
            </a:r>
            <a:r>
              <a:rPr lang="en-US" sz="2600" dirty="0" smtClean="0">
                <a:solidFill>
                  <a:srgbClr val="000000"/>
                </a:solidFill>
              </a:rPr>
              <a:t> 	</a:t>
            </a:r>
            <a:endParaRPr lang="en-US" sz="2600" baseline="30000" dirty="0" smtClean="0">
              <a:solidFill>
                <a:srgbClr val="000000"/>
              </a:solidFill>
            </a:endParaRPr>
          </a:p>
          <a:p>
            <a:pPr marL="0" lvl="1" indent="0" defTabSz="914400">
              <a:buNone/>
            </a:pPr>
            <a:r>
              <a:rPr lang="en-US" sz="2600" dirty="0" err="1" smtClean="0">
                <a:solidFill>
                  <a:srgbClr val="000000"/>
                </a:solidFill>
              </a:rPr>
              <a:t>Tera</a:t>
            </a:r>
            <a:r>
              <a:rPr lang="en-US" sz="2600" dirty="0" smtClean="0">
                <a:solidFill>
                  <a:srgbClr val="000000"/>
                </a:solidFill>
              </a:rPr>
              <a:t>-	(T)	= 	1 trillion 		= 	10</a:t>
            </a:r>
            <a:r>
              <a:rPr lang="en-US" sz="2600" baseline="30000" dirty="0" smtClean="0">
                <a:solidFill>
                  <a:srgbClr val="000000"/>
                </a:solidFill>
              </a:rPr>
              <a:t>12</a:t>
            </a:r>
            <a:r>
              <a:rPr lang="en-US" sz="2600" dirty="0" smtClean="0">
                <a:solidFill>
                  <a:srgbClr val="000000"/>
                </a:solidFill>
              </a:rPr>
              <a:t>	</a:t>
            </a:r>
            <a:endParaRPr lang="en-US" sz="2600" baseline="30000" dirty="0" smtClean="0">
              <a:solidFill>
                <a:srgbClr val="000000"/>
              </a:solidFill>
            </a:endParaRPr>
          </a:p>
          <a:p>
            <a:pPr marL="0" lvl="1" indent="0" defTabSz="914400">
              <a:buNone/>
            </a:pPr>
            <a:r>
              <a:rPr lang="en-US" sz="2600" dirty="0" smtClean="0">
                <a:solidFill>
                  <a:srgbClr val="000000"/>
                </a:solidFill>
              </a:rPr>
              <a:t>Peta-	(P)	= 	1 quadrillion 		= 	10</a:t>
            </a:r>
            <a:r>
              <a:rPr lang="en-US" sz="2600" baseline="30000" dirty="0" smtClean="0">
                <a:solidFill>
                  <a:srgbClr val="000000"/>
                </a:solidFill>
              </a:rPr>
              <a:t>15</a:t>
            </a:r>
            <a:endParaRPr lang="en-US" sz="2600" dirty="0" smtClean="0">
              <a:solidFill>
                <a:srgbClr val="000000"/>
              </a:solidFill>
            </a:endParaRPr>
          </a:p>
          <a:p>
            <a:pPr marL="0" lvl="1" indent="0" defTabSz="914400">
              <a:buNone/>
            </a:pPr>
            <a:r>
              <a:rPr lang="en-US" sz="2600" dirty="0" err="1" smtClean="0">
                <a:solidFill>
                  <a:srgbClr val="000000"/>
                </a:solidFill>
              </a:rPr>
              <a:t>Exa</a:t>
            </a:r>
            <a:r>
              <a:rPr lang="en-US" sz="2600" dirty="0" smtClean="0">
                <a:solidFill>
                  <a:srgbClr val="000000"/>
                </a:solidFill>
              </a:rPr>
              <a:t>-	(E) 	= 	1 quintillion 		= 	10</a:t>
            </a:r>
            <a:r>
              <a:rPr lang="en-US" sz="2600" baseline="30000" dirty="0" smtClean="0">
                <a:solidFill>
                  <a:srgbClr val="000000"/>
                </a:solidFill>
              </a:rPr>
              <a:t>18</a:t>
            </a:r>
            <a:r>
              <a:rPr lang="en-US" sz="2600" dirty="0" smtClean="0">
                <a:solidFill>
                  <a:srgbClr val="000000"/>
                </a:solidFill>
              </a:rPr>
              <a:t>	</a:t>
            </a:r>
            <a:endParaRPr lang="en-US" sz="2600" baseline="30000" dirty="0" smtClean="0">
              <a:solidFill>
                <a:srgbClr val="000000"/>
              </a:solidFill>
            </a:endParaRPr>
          </a:p>
          <a:p>
            <a:pPr marL="0" lvl="1" indent="0" defTabSz="914400">
              <a:buNone/>
            </a:pPr>
            <a:r>
              <a:rPr lang="en-US" sz="2600" dirty="0" err="1" smtClean="0">
                <a:solidFill>
                  <a:srgbClr val="000000"/>
                </a:solidFill>
              </a:rPr>
              <a:t>Zetta</a:t>
            </a:r>
            <a:r>
              <a:rPr lang="en-US" sz="2600" dirty="0" smtClean="0">
                <a:solidFill>
                  <a:srgbClr val="000000"/>
                </a:solidFill>
              </a:rPr>
              <a:t>-	(Z) 	= 	1 sextillion 		= 	10</a:t>
            </a:r>
            <a:r>
              <a:rPr lang="en-US" sz="2600" baseline="30000" dirty="0" smtClean="0">
                <a:solidFill>
                  <a:srgbClr val="000000"/>
                </a:solidFill>
              </a:rPr>
              <a:t>21</a:t>
            </a:r>
            <a:r>
              <a:rPr lang="en-US" sz="2600" dirty="0" smtClean="0">
                <a:solidFill>
                  <a:srgbClr val="000000"/>
                </a:solidFill>
              </a:rPr>
              <a:t>	</a:t>
            </a:r>
            <a:endParaRPr lang="en-US" sz="2600" baseline="30000" dirty="0" smtClean="0">
              <a:solidFill>
                <a:srgbClr val="000000"/>
              </a:solidFill>
            </a:endParaRPr>
          </a:p>
          <a:p>
            <a:pPr marL="0" lvl="1" indent="0" defTabSz="914400">
              <a:buNone/>
            </a:pPr>
            <a:r>
              <a:rPr lang="en-US" sz="2600" dirty="0" err="1" smtClean="0">
                <a:solidFill>
                  <a:srgbClr val="000000"/>
                </a:solidFill>
              </a:rPr>
              <a:t>Yotta</a:t>
            </a:r>
            <a:r>
              <a:rPr lang="en-US" sz="2600" dirty="0" smtClean="0">
                <a:solidFill>
                  <a:srgbClr val="000000"/>
                </a:solidFill>
              </a:rPr>
              <a:t>-	(Y) 	= 	1 septillion 		= 	10</a:t>
            </a:r>
            <a:r>
              <a:rPr lang="en-US" sz="2600" baseline="30000" dirty="0" smtClean="0">
                <a:solidFill>
                  <a:srgbClr val="000000"/>
                </a:solidFill>
              </a:rPr>
              <a:t>24</a:t>
            </a:r>
            <a:r>
              <a:rPr lang="en-US" sz="2600" dirty="0" smtClean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770699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Arial" charset="0"/>
              </a:rPr>
              <a:t>Hertz (Hz) = clock cycles per second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Arial" charset="0"/>
              </a:rPr>
              <a:t>In computing, CPUs are labeled in terms of their clock rate expressed in megahertz (</a:t>
            </a:r>
            <a:r>
              <a:rPr lang="en-US" dirty="0" smtClean="0"/>
              <a:t>10</a:t>
            </a:r>
            <a:r>
              <a:rPr lang="en-US" baseline="30000" dirty="0" smtClean="0"/>
              <a:t>6</a:t>
            </a:r>
            <a:r>
              <a:rPr lang="en-US" dirty="0" smtClean="0"/>
              <a:t> =1,000,000 Hz) or gigahertz (10</a:t>
            </a:r>
            <a:r>
              <a:rPr lang="en-US" baseline="30000" dirty="0" smtClean="0"/>
              <a:t>9</a:t>
            </a:r>
            <a:r>
              <a:rPr lang="en-US" dirty="0" smtClean="0"/>
              <a:t> =1,000,000,000 Hz)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This number refers to the frequency of the CPU’s master clock signal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This signal is simply an electrical voltage which changes from low to high and back again at regular intervals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618988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Prefixes Used in Measuring 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1" indent="0" defTabSz="914400">
              <a:buNone/>
            </a:pPr>
            <a:r>
              <a:rPr lang="en-US" sz="2600" dirty="0" smtClean="0">
                <a:solidFill>
                  <a:srgbClr val="000000"/>
                </a:solidFill>
              </a:rPr>
              <a:t>Kilo-	(K) 	= 	1 thousand 		= 	2</a:t>
            </a:r>
            <a:r>
              <a:rPr lang="en-US" sz="2600" baseline="30000" dirty="0" smtClean="0">
                <a:solidFill>
                  <a:srgbClr val="000000"/>
                </a:solidFill>
              </a:rPr>
              <a:t>10</a:t>
            </a:r>
          </a:p>
          <a:p>
            <a:pPr marL="0" lvl="1" indent="0" defTabSz="914400">
              <a:buNone/>
            </a:pPr>
            <a:r>
              <a:rPr lang="en-US" sz="2600" dirty="0" smtClean="0">
                <a:solidFill>
                  <a:srgbClr val="000000"/>
                </a:solidFill>
              </a:rPr>
              <a:t>Mega-	(M) 	= 	1 million 		= 	2</a:t>
            </a:r>
            <a:r>
              <a:rPr lang="en-US" sz="2600" baseline="30000" dirty="0" smtClean="0">
                <a:solidFill>
                  <a:srgbClr val="000000"/>
                </a:solidFill>
              </a:rPr>
              <a:t>20</a:t>
            </a:r>
          </a:p>
          <a:p>
            <a:pPr marL="0" lvl="1" indent="0" defTabSz="914400">
              <a:buNone/>
            </a:pPr>
            <a:r>
              <a:rPr lang="en-US" sz="2600" dirty="0" smtClean="0">
                <a:solidFill>
                  <a:srgbClr val="000000"/>
                </a:solidFill>
              </a:rPr>
              <a:t>Giga-	(G) 	= 	1 billion 		= 	2</a:t>
            </a:r>
            <a:r>
              <a:rPr lang="en-US" sz="2600" baseline="30000" dirty="0" smtClean="0">
                <a:solidFill>
                  <a:srgbClr val="000000"/>
                </a:solidFill>
              </a:rPr>
              <a:t>30</a:t>
            </a:r>
          </a:p>
          <a:p>
            <a:pPr marL="0" lvl="1" indent="0" defTabSz="914400">
              <a:buNone/>
            </a:pPr>
            <a:r>
              <a:rPr lang="en-US" sz="2600" dirty="0" err="1" smtClean="0">
                <a:solidFill>
                  <a:srgbClr val="000000"/>
                </a:solidFill>
              </a:rPr>
              <a:t>Tera</a:t>
            </a:r>
            <a:r>
              <a:rPr lang="en-US" sz="2600" dirty="0" smtClean="0">
                <a:solidFill>
                  <a:srgbClr val="000000"/>
                </a:solidFill>
              </a:rPr>
              <a:t>-	(T)	= 	1 trillion 		= 	2</a:t>
            </a:r>
            <a:r>
              <a:rPr lang="en-US" sz="2600" baseline="30000" dirty="0" smtClean="0">
                <a:solidFill>
                  <a:srgbClr val="000000"/>
                </a:solidFill>
              </a:rPr>
              <a:t>40</a:t>
            </a:r>
          </a:p>
          <a:p>
            <a:pPr marL="0" lvl="1" indent="0" defTabSz="914400">
              <a:buNone/>
            </a:pPr>
            <a:r>
              <a:rPr lang="en-US" sz="2600" dirty="0" smtClean="0">
                <a:solidFill>
                  <a:srgbClr val="000000"/>
                </a:solidFill>
              </a:rPr>
              <a:t>Peta-	(P)	= 	1 quadrillion 		= 	2</a:t>
            </a:r>
            <a:r>
              <a:rPr lang="en-US" sz="2600" baseline="30000" dirty="0" smtClean="0">
                <a:solidFill>
                  <a:srgbClr val="000000"/>
                </a:solidFill>
              </a:rPr>
              <a:t>50</a:t>
            </a:r>
          </a:p>
          <a:p>
            <a:pPr marL="0" lvl="1" indent="0" defTabSz="914400">
              <a:buNone/>
            </a:pPr>
            <a:r>
              <a:rPr lang="en-US" sz="2600" dirty="0" err="1" smtClean="0">
                <a:solidFill>
                  <a:srgbClr val="000000"/>
                </a:solidFill>
              </a:rPr>
              <a:t>Exa</a:t>
            </a:r>
            <a:r>
              <a:rPr lang="en-US" sz="2600" dirty="0" smtClean="0">
                <a:solidFill>
                  <a:srgbClr val="000000"/>
                </a:solidFill>
              </a:rPr>
              <a:t>-	(E) 	= 	1 quintillion 		= 	2</a:t>
            </a:r>
            <a:r>
              <a:rPr lang="en-US" sz="2600" baseline="30000" dirty="0" smtClean="0">
                <a:solidFill>
                  <a:srgbClr val="000000"/>
                </a:solidFill>
              </a:rPr>
              <a:t>60</a:t>
            </a:r>
          </a:p>
          <a:p>
            <a:pPr marL="0" lvl="1" indent="0" defTabSz="914400">
              <a:buNone/>
            </a:pPr>
            <a:r>
              <a:rPr lang="en-US" sz="2600" dirty="0" err="1" smtClean="0">
                <a:solidFill>
                  <a:srgbClr val="000000"/>
                </a:solidFill>
              </a:rPr>
              <a:t>Zetta</a:t>
            </a:r>
            <a:r>
              <a:rPr lang="en-US" sz="2600" dirty="0" smtClean="0">
                <a:solidFill>
                  <a:srgbClr val="000000"/>
                </a:solidFill>
              </a:rPr>
              <a:t>-	(Z) 	= 	1 sextillion 		= 	2</a:t>
            </a:r>
            <a:r>
              <a:rPr lang="en-US" sz="2600" baseline="30000" dirty="0" smtClean="0">
                <a:solidFill>
                  <a:srgbClr val="000000"/>
                </a:solidFill>
              </a:rPr>
              <a:t>70</a:t>
            </a:r>
          </a:p>
          <a:p>
            <a:pPr marL="0" lvl="1" indent="0" defTabSz="914400">
              <a:buNone/>
            </a:pPr>
            <a:r>
              <a:rPr lang="en-US" sz="2600" dirty="0" err="1" smtClean="0">
                <a:solidFill>
                  <a:srgbClr val="000000"/>
                </a:solidFill>
              </a:rPr>
              <a:t>Yotta</a:t>
            </a:r>
            <a:r>
              <a:rPr lang="en-US" sz="2600" dirty="0" smtClean="0">
                <a:solidFill>
                  <a:srgbClr val="000000"/>
                </a:solidFill>
              </a:rPr>
              <a:t>-	(Y) 	= 	1 septillion 		= 	2</a:t>
            </a:r>
            <a:r>
              <a:rPr lang="en-US" sz="2600" baseline="30000" dirty="0" smtClean="0">
                <a:solidFill>
                  <a:srgbClr val="000000"/>
                </a:solidFill>
              </a:rPr>
              <a:t>80</a:t>
            </a:r>
            <a:endParaRPr lang="en-US" sz="26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964175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Byte = a unit of storage</a:t>
            </a:r>
          </a:p>
          <a:p>
            <a:pPr lvl="1"/>
            <a:r>
              <a:rPr lang="en-US" dirty="0" smtClean="0"/>
              <a:t>1KB = 2</a:t>
            </a:r>
            <a:r>
              <a:rPr lang="en-US" baseline="30000" dirty="0" smtClean="0"/>
              <a:t>10</a:t>
            </a:r>
            <a:r>
              <a:rPr lang="en-US" dirty="0" smtClean="0"/>
              <a:t> = 1,024 Bytes</a:t>
            </a:r>
          </a:p>
          <a:p>
            <a:pPr lvl="1"/>
            <a:r>
              <a:rPr lang="en-US" dirty="0" smtClean="0"/>
              <a:t>1MB = 2</a:t>
            </a:r>
            <a:r>
              <a:rPr lang="en-US" baseline="30000" dirty="0" smtClean="0"/>
              <a:t>20</a:t>
            </a:r>
            <a:r>
              <a:rPr lang="en-US" dirty="0" smtClean="0"/>
              <a:t> = 1,048,576 Bytes</a:t>
            </a:r>
          </a:p>
          <a:p>
            <a:r>
              <a:rPr lang="en-US" dirty="0" smtClean="0"/>
              <a:t>Main memory (RAM) is measured in MB for small systems, GB for large systems</a:t>
            </a:r>
          </a:p>
          <a:p>
            <a:r>
              <a:rPr lang="en-US" dirty="0" smtClean="0"/>
              <a:t>Disk storage is measured in GB for small systems, TB for large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438106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Arial" charset="0"/>
              </a:rPr>
              <a:t>To what power of 10 does the prefix </a:t>
            </a:r>
            <a:r>
              <a:rPr lang="en-US" sz="2800" dirty="0" err="1" smtClean="0">
                <a:latin typeface="Arial" charset="0"/>
              </a:rPr>
              <a:t>giga</a:t>
            </a:r>
            <a:r>
              <a:rPr lang="en-US" sz="2800" dirty="0" smtClean="0">
                <a:latin typeface="Arial" charset="0"/>
              </a:rPr>
              <a:t>- refer? What is the approximate equivalent power of 2?</a:t>
            </a:r>
          </a:p>
          <a:p>
            <a:r>
              <a:rPr lang="en-US" sz="2800" dirty="0" smtClean="0">
                <a:latin typeface="Arial" charset="0"/>
              </a:rPr>
              <a:t>How many bytes are there in 20 megabytes (MB)?</a:t>
            </a:r>
          </a:p>
          <a:p>
            <a:r>
              <a:rPr lang="en-US" sz="2800" dirty="0" smtClean="0">
                <a:latin typeface="Arial" charset="0"/>
              </a:rPr>
              <a:t>How many kilobytes (KB) are there in 2 gigabytes (GB)?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7772400" y="228600"/>
          <a:ext cx="609600" cy="1320800"/>
        </p:xfrm>
        <a:graphic>
          <a:graphicData uri="http://schemas.openxmlformats.org/presentationml/2006/ole">
            <p:oleObj spid="_x0000_s1027" name="Clip" r:id="rId3" imgW="14834520" imgH="3200364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19280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Time and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defTabSz="914400">
              <a:buNone/>
            </a:pPr>
            <a:r>
              <a:rPr lang="en-US" sz="2200" dirty="0" smtClean="0">
                <a:solidFill>
                  <a:srgbClr val="000000"/>
                </a:solidFill>
              </a:rPr>
              <a:t>Milli- 	(m) 	= 	1 thousandth 	= 	10</a:t>
            </a:r>
            <a:r>
              <a:rPr lang="en-US" sz="2200" baseline="30000" dirty="0" smtClean="0">
                <a:solidFill>
                  <a:srgbClr val="000000"/>
                </a:solidFill>
              </a:rPr>
              <a:t> -3</a:t>
            </a:r>
          </a:p>
          <a:p>
            <a:pPr lvl="1" defTabSz="914400">
              <a:buNone/>
            </a:pPr>
            <a:r>
              <a:rPr lang="en-US" sz="2200" dirty="0" smtClean="0">
                <a:solidFill>
                  <a:srgbClr val="000000"/>
                </a:solidFill>
              </a:rPr>
              <a:t>Micro- 	(</a:t>
            </a:r>
            <a:r>
              <a:rPr lang="en-US" sz="2200" dirty="0" smtClean="0">
                <a:solidFill>
                  <a:srgbClr val="000000"/>
                </a:solidFill>
                <a:sym typeface="Symbol" pitchFamily="18" charset="2"/>
              </a:rPr>
              <a:t></a:t>
            </a:r>
            <a:r>
              <a:rPr lang="en-US" sz="2200" dirty="0" smtClean="0">
                <a:solidFill>
                  <a:srgbClr val="000000"/>
                </a:solidFill>
              </a:rPr>
              <a:t>)	= 	1 millionth 	= 	10</a:t>
            </a:r>
            <a:r>
              <a:rPr lang="en-US" sz="2200" baseline="30000" dirty="0" smtClean="0">
                <a:solidFill>
                  <a:srgbClr val="000000"/>
                </a:solidFill>
              </a:rPr>
              <a:t> -6</a:t>
            </a:r>
          </a:p>
          <a:p>
            <a:pPr lvl="1" defTabSz="914400">
              <a:buNone/>
            </a:pPr>
            <a:r>
              <a:rPr lang="en-US" sz="2200" dirty="0" err="1" smtClean="0">
                <a:solidFill>
                  <a:srgbClr val="000000"/>
                </a:solidFill>
              </a:rPr>
              <a:t>Nano</a:t>
            </a:r>
            <a:r>
              <a:rPr lang="en-US" sz="2200" dirty="0" smtClean="0">
                <a:solidFill>
                  <a:srgbClr val="000000"/>
                </a:solidFill>
              </a:rPr>
              <a:t>- 	(n) 	= 	1 billionth	= 	10</a:t>
            </a:r>
            <a:r>
              <a:rPr lang="en-US" sz="2200" baseline="30000" dirty="0" smtClean="0">
                <a:solidFill>
                  <a:srgbClr val="000000"/>
                </a:solidFill>
              </a:rPr>
              <a:t> -9</a:t>
            </a:r>
          </a:p>
          <a:p>
            <a:pPr lvl="1" defTabSz="914400">
              <a:buNone/>
            </a:pPr>
            <a:r>
              <a:rPr lang="en-US" sz="2200" dirty="0" smtClean="0">
                <a:solidFill>
                  <a:srgbClr val="000000"/>
                </a:solidFill>
              </a:rPr>
              <a:t>Pico- 	(p) 	= 	1 trillionth 	= 	10</a:t>
            </a:r>
            <a:r>
              <a:rPr lang="en-US" sz="2200" baseline="30000" dirty="0" smtClean="0">
                <a:solidFill>
                  <a:srgbClr val="000000"/>
                </a:solidFill>
              </a:rPr>
              <a:t> -12</a:t>
            </a:r>
          </a:p>
          <a:p>
            <a:pPr lvl="1" defTabSz="914400">
              <a:buNone/>
            </a:pPr>
            <a:r>
              <a:rPr lang="en-US" sz="2200" dirty="0" err="1" smtClean="0">
                <a:solidFill>
                  <a:srgbClr val="000000"/>
                </a:solidFill>
              </a:rPr>
              <a:t>Femto</a:t>
            </a:r>
            <a:r>
              <a:rPr lang="en-US" sz="2200" dirty="0" smtClean="0">
                <a:solidFill>
                  <a:srgbClr val="000000"/>
                </a:solidFill>
              </a:rPr>
              <a:t>- 	(f) 	= 	1 quadrillionth 	= 	10</a:t>
            </a:r>
            <a:r>
              <a:rPr lang="en-US" sz="2200" baseline="30000" dirty="0" smtClean="0">
                <a:solidFill>
                  <a:srgbClr val="000000"/>
                </a:solidFill>
              </a:rPr>
              <a:t> -15</a:t>
            </a:r>
          </a:p>
          <a:p>
            <a:pPr lvl="1" defTabSz="914400">
              <a:buNone/>
            </a:pPr>
            <a:r>
              <a:rPr lang="en-US" sz="2200" dirty="0" err="1" smtClean="0">
                <a:solidFill>
                  <a:srgbClr val="000000"/>
                </a:solidFill>
              </a:rPr>
              <a:t>Atto</a:t>
            </a:r>
            <a:r>
              <a:rPr lang="en-US" sz="2200" dirty="0" smtClean="0">
                <a:solidFill>
                  <a:srgbClr val="000000"/>
                </a:solidFill>
              </a:rPr>
              <a:t>- 	(a) 	= 	1 quintillionth 	= 	10</a:t>
            </a:r>
            <a:r>
              <a:rPr lang="en-US" sz="2200" baseline="30000" dirty="0" smtClean="0">
                <a:solidFill>
                  <a:srgbClr val="000000"/>
                </a:solidFill>
              </a:rPr>
              <a:t> -18</a:t>
            </a:r>
            <a:endParaRPr lang="en-US" sz="2200" dirty="0" smtClean="0">
              <a:solidFill>
                <a:srgbClr val="000000"/>
              </a:solidFill>
            </a:endParaRPr>
          </a:p>
          <a:p>
            <a:pPr lvl="1" defTabSz="914400">
              <a:buNone/>
            </a:pPr>
            <a:r>
              <a:rPr lang="en-US" sz="2200" dirty="0" err="1" smtClean="0">
                <a:solidFill>
                  <a:srgbClr val="000000"/>
                </a:solidFill>
              </a:rPr>
              <a:t>Zepto</a:t>
            </a:r>
            <a:r>
              <a:rPr lang="en-US" sz="2200" dirty="0" smtClean="0">
                <a:solidFill>
                  <a:srgbClr val="000000"/>
                </a:solidFill>
              </a:rPr>
              <a:t>- 	(z) 	= 	1 sextillionth 	= 	10</a:t>
            </a:r>
            <a:r>
              <a:rPr lang="en-US" sz="2200" baseline="30000" dirty="0" smtClean="0">
                <a:solidFill>
                  <a:srgbClr val="000000"/>
                </a:solidFill>
              </a:rPr>
              <a:t> -21</a:t>
            </a:r>
          </a:p>
          <a:p>
            <a:pPr lvl="1" defTabSz="914400">
              <a:buNone/>
            </a:pPr>
            <a:r>
              <a:rPr lang="en-US" sz="2200" dirty="0" err="1" smtClean="0">
                <a:solidFill>
                  <a:srgbClr val="000000"/>
                </a:solidFill>
              </a:rPr>
              <a:t>Yocto</a:t>
            </a:r>
            <a:r>
              <a:rPr lang="en-US" sz="2200" dirty="0" smtClean="0">
                <a:solidFill>
                  <a:srgbClr val="000000"/>
                </a:solidFill>
              </a:rPr>
              <a:t>- 	(y) 	= 	1 septillionth 	= 	10</a:t>
            </a:r>
            <a:r>
              <a:rPr lang="en-US" sz="2200" baseline="30000" dirty="0" smtClean="0">
                <a:solidFill>
                  <a:srgbClr val="000000"/>
                </a:solidFill>
              </a:rPr>
              <a:t> -24</a:t>
            </a:r>
            <a:endParaRPr lang="en-US" sz="22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0448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Arial" charset="0"/>
              </a:rPr>
              <a:t>Millisecond =  1 thousandth of a second</a:t>
            </a:r>
          </a:p>
          <a:p>
            <a:pPr lvl="1"/>
            <a:r>
              <a:rPr lang="en-US" dirty="0" smtClean="0"/>
              <a:t>Hard disk drive access times are often 10 to 20 milliseconds (ms)</a:t>
            </a:r>
          </a:p>
          <a:p>
            <a:r>
              <a:rPr lang="en-US" sz="2800" dirty="0" smtClean="0">
                <a:latin typeface="Arial" charset="0"/>
              </a:rPr>
              <a:t>Nanosecond = 1 billionth of a second</a:t>
            </a:r>
          </a:p>
          <a:p>
            <a:pPr lvl="1"/>
            <a:r>
              <a:rPr lang="en-US" dirty="0" smtClean="0"/>
              <a:t>Main memory access times are often 50 to 70 nanoseconds (ns)</a:t>
            </a:r>
          </a:p>
          <a:p>
            <a:r>
              <a:rPr lang="en-US" sz="2800" dirty="0" smtClean="0">
                <a:latin typeface="Arial" charset="0"/>
              </a:rPr>
              <a:t>Micron (micrometer) = 1 millionth of a meter</a:t>
            </a:r>
          </a:p>
          <a:p>
            <a:pPr lvl="1"/>
            <a:r>
              <a:rPr lang="en-US" dirty="0" smtClean="0"/>
              <a:t>Circuits on computer chips are measured in microns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5491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200" dirty="0" smtClean="0">
                <a:latin typeface="Arial" charset="0"/>
              </a:rPr>
              <a:t>To what power of 10 does the prefix micro- refer?</a:t>
            </a:r>
          </a:p>
          <a:p>
            <a:pPr>
              <a:lnSpc>
                <a:spcPct val="120000"/>
              </a:lnSpc>
            </a:pPr>
            <a:r>
              <a:rPr lang="en-US" sz="4200" dirty="0" smtClean="0">
                <a:latin typeface="Arial" charset="0"/>
              </a:rPr>
              <a:t>What is the cycle time for a bus operating at 133 MHz?</a:t>
            </a:r>
          </a:p>
          <a:p>
            <a:pPr lvl="1">
              <a:lnSpc>
                <a:spcPct val="120000"/>
              </a:lnSpc>
            </a:pPr>
            <a:r>
              <a:rPr lang="en-US" sz="2800" dirty="0" smtClean="0">
                <a:latin typeface="Arial" charset="0"/>
              </a:rPr>
              <a:t>Recall that Hertz = clock cycles per second (frequency) and that 1 MHz = 1,000,000 Hz</a:t>
            </a:r>
          </a:p>
          <a:p>
            <a:pPr lvl="1">
              <a:lnSpc>
                <a:spcPct val="120000"/>
              </a:lnSpc>
            </a:pPr>
            <a:r>
              <a:rPr lang="en-US" sz="2800" dirty="0" smtClean="0">
                <a:latin typeface="Arial" charset="0"/>
              </a:rPr>
              <a:t>Thus, we note that cycle time is the reciprocal of clock frequency.</a:t>
            </a:r>
          </a:p>
          <a:p>
            <a:pPr lvl="1">
              <a:lnSpc>
                <a:spcPct val="120000"/>
              </a:lnSpc>
            </a:pPr>
            <a:r>
              <a:rPr lang="en-US" sz="2800" dirty="0" smtClean="0">
                <a:latin typeface="Arial" charset="0"/>
              </a:rPr>
              <a:t>Therefore, a bus operating at 133MHz has a cycle time of 1 / 133,000,000 seconds</a:t>
            </a:r>
          </a:p>
          <a:p>
            <a:pPr lvl="1">
              <a:lnSpc>
                <a:spcPct val="120000"/>
              </a:lnSpc>
            </a:pPr>
            <a:r>
              <a:rPr lang="en-US" sz="2800" dirty="0" smtClean="0">
                <a:latin typeface="Arial" charset="0"/>
              </a:rPr>
              <a:t>Since there are 1,000,000,000 nanoseconds in 1 second, we get a cycle time of 7.52 nanoseconds: </a:t>
            </a:r>
            <a:r>
              <a:rPr lang="en-US" sz="2800" dirty="0" smtClean="0"/>
              <a:t>133,000,000 cycles/second  =  7.52ns/</a:t>
            </a:r>
            <a:r>
              <a:rPr lang="en-US" sz="2800" dirty="0" err="1" smtClean="0"/>
              <a:t>cycl</a:t>
            </a:r>
            <a:endParaRPr lang="en-US" sz="2800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7772400" y="228600"/>
          <a:ext cx="609600" cy="1320800"/>
        </p:xfrm>
        <a:graphic>
          <a:graphicData uri="http://schemas.openxmlformats.org/presentationml/2006/ole">
            <p:oleObj spid="_x0000_s2051" name="Clip" r:id="rId3" imgW="14834520" imgH="3200364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60342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Historical Developments of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en-US" dirty="0" smtClean="0"/>
              <a:t>Each </a:t>
            </a:r>
            <a:r>
              <a:rPr lang="en-US" dirty="0"/>
              <a:t>generation of computer is characterized by a major technological development that fundamentally changed the way computers </a:t>
            </a:r>
            <a:r>
              <a:rPr lang="en-US" dirty="0" smtClean="0"/>
              <a:t>operate</a:t>
            </a:r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en-US" dirty="0" smtClean="0"/>
              <a:t>Increasingly </a:t>
            </a:r>
            <a:r>
              <a:rPr lang="en-US" dirty="0"/>
              <a:t>smaller, cheaper, more </a:t>
            </a:r>
            <a:r>
              <a:rPr lang="en-US" dirty="0" smtClean="0"/>
              <a:t>powerful, more efficient, </a:t>
            </a:r>
            <a:r>
              <a:rPr lang="en-US" dirty="0"/>
              <a:t>and reliable </a:t>
            </a:r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26276"/>
            <a:ext cx="3810000" cy="402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9799407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Generation (1940-1956) Vacuum Tubes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5867400" cy="4114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Enormous in size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V</a:t>
            </a:r>
            <a:r>
              <a:rPr lang="en-US" dirty="0" smtClean="0"/>
              <a:t>ery expensive to operate, used lots of electricity, and produced lots of heat causing frequent  malfunction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Relied on machine language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Could solve only one problem at a time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Example computer: ENIAC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438400"/>
            <a:ext cx="1475360" cy="3279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3735485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612900"/>
          </a:xfrm>
        </p:spPr>
        <p:txBody>
          <a:bodyPr>
            <a:normAutofit/>
          </a:bodyPr>
          <a:lstStyle/>
          <a:p>
            <a:r>
              <a:rPr lang="en-US" dirty="0" smtClean="0"/>
              <a:t>Historical developments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Sections 1.3 - 1.6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9610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 Generation (1956-1963) Transistors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56388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Smaller</a:t>
            </a:r>
            <a:r>
              <a:rPr lang="en-US" dirty="0"/>
              <a:t>, faster, cheaper, more energy-efficient and more </a:t>
            </a:r>
            <a:r>
              <a:rPr lang="en-US" dirty="0" smtClean="0"/>
              <a:t>reliable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Relied on assembly language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High-level languages were being developed during this era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Still limited to one application at a time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Example computers: UNIVAC, IBM-7094, and IBM-1401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Content Placeholder 7" descr="TRAN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l="8496"/>
          <a:stretch>
            <a:fillRect/>
          </a:stretch>
        </p:blipFill>
        <p:spPr bwMode="auto">
          <a:xfrm>
            <a:off x="6553200" y="2514600"/>
            <a:ext cx="1766250" cy="291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1507336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Third Generation (1954-1971) Integrated Circuits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H</a:t>
            </a:r>
            <a:r>
              <a:rPr lang="en-US" dirty="0" smtClean="0"/>
              <a:t>undreds of transistors were placed on silicon chips, called </a:t>
            </a:r>
            <a:r>
              <a:rPr lang="en-US" i="1" dirty="0" smtClean="0"/>
              <a:t>semiconductors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Drastically </a:t>
            </a:r>
            <a:r>
              <a:rPr lang="en-US" dirty="0"/>
              <a:t>increased the speed and efficiency of </a:t>
            </a:r>
            <a:r>
              <a:rPr lang="en-US" dirty="0" smtClean="0"/>
              <a:t>computers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Smaller and cheaper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Keyboards and monitors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Could run multiple applications at the same time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Sophisticated operating systems were developed during this era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Jack </a:t>
            </a:r>
            <a:r>
              <a:rPr lang="en-US" dirty="0" err="1" smtClean="0"/>
              <a:t>Kilby’s</a:t>
            </a:r>
            <a:r>
              <a:rPr lang="en-US" dirty="0" smtClean="0"/>
              <a:t> original IC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8200" y="1981200"/>
            <a:ext cx="3810000" cy="4114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113038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Fourth Generation (1971-Present) Microprocessors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4724400" cy="4114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Thousands of integrated circuits are built onto a single silicon chip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All components (CPU, memory, IO controls) are located on a single chip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Drastically </a:t>
            </a:r>
            <a:r>
              <a:rPr lang="en-US" dirty="0"/>
              <a:t>increased the speed and efficiency of </a:t>
            </a:r>
            <a:r>
              <a:rPr lang="en-US" dirty="0" smtClean="0"/>
              <a:t>computers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Even smaller and cheaper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GUI, mouse, and hand held devices have been developed during this era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Intel 4004 Chip, first general-purpose commercial microprocessor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0" y="2667000"/>
            <a:ext cx="2857500" cy="2752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943106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Moore’s Law (1965)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dirty="0" smtClean="0"/>
              <a:t>Gordon </a:t>
            </a:r>
            <a:r>
              <a:rPr lang="en-US" dirty="0"/>
              <a:t>Moore, Intel </a:t>
            </a:r>
            <a:r>
              <a:rPr lang="en-US" dirty="0" smtClean="0"/>
              <a:t>founder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dirty="0" smtClean="0"/>
              <a:t>“</a:t>
            </a:r>
            <a:r>
              <a:rPr lang="en-US" i="1" dirty="0" smtClean="0"/>
              <a:t>The </a:t>
            </a:r>
            <a:r>
              <a:rPr lang="en-US" i="1" dirty="0"/>
              <a:t>density of transistors in an integrated circuit will double every year</a:t>
            </a:r>
            <a:r>
              <a:rPr lang="en-US" dirty="0"/>
              <a:t>.”</a:t>
            </a:r>
          </a:p>
          <a:p>
            <a:r>
              <a:rPr lang="en-US" dirty="0" smtClean="0">
                <a:latin typeface="Arial" charset="0"/>
              </a:rPr>
              <a:t>Contemporary </a:t>
            </a:r>
            <a:r>
              <a:rPr lang="en-US" dirty="0">
                <a:latin typeface="Arial" charset="0"/>
              </a:rPr>
              <a:t>version</a:t>
            </a:r>
            <a:r>
              <a:rPr lang="en-US" dirty="0" smtClean="0">
                <a:latin typeface="Arial" charset="0"/>
              </a:rPr>
              <a:t>:</a:t>
            </a:r>
          </a:p>
          <a:p>
            <a:pPr marL="457200" lvl="1" indent="0" algn="ctr">
              <a:buNone/>
            </a:pPr>
            <a:r>
              <a:rPr lang="en-US" sz="2600" dirty="0" smtClean="0"/>
              <a:t>“</a:t>
            </a:r>
            <a:r>
              <a:rPr lang="en-US" sz="2600" i="1" dirty="0" smtClean="0"/>
              <a:t>The density of silicon chips doubles every 18 months</a:t>
            </a:r>
            <a:r>
              <a:rPr lang="en-US" sz="2600" dirty="0" smtClean="0"/>
              <a:t>.”</a:t>
            </a:r>
          </a:p>
          <a:p>
            <a:pPr marL="457200" lvl="1" indent="0">
              <a:spcBef>
                <a:spcPts val="3000"/>
              </a:spcBef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Can this “law” hold forever?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104306-35DE-400F-8A8E-A9AA1B7406F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59768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Rock’s Law (1968)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dirty="0" smtClean="0"/>
              <a:t>Arthur Rock, </a:t>
            </a:r>
            <a:r>
              <a:rPr lang="en-US" dirty="0"/>
              <a:t>Intel </a:t>
            </a:r>
            <a:r>
              <a:rPr lang="en-US" dirty="0" smtClean="0"/>
              <a:t>financier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dirty="0" smtClean="0"/>
              <a:t>“</a:t>
            </a:r>
            <a:r>
              <a:rPr lang="en-US" i="1" dirty="0"/>
              <a:t>The cost of capital equipment to build semiconductors will double every four years</a:t>
            </a:r>
            <a:r>
              <a:rPr lang="en-US" dirty="0" smtClean="0"/>
              <a:t>.”</a:t>
            </a:r>
            <a:endParaRPr lang="en-US" dirty="0"/>
          </a:p>
          <a:p>
            <a:pPr lvl="1">
              <a:spcBef>
                <a:spcPts val="3600"/>
              </a:spcBef>
            </a:pPr>
            <a:r>
              <a:rPr lang="en-US" dirty="0"/>
              <a:t>In 1968, a new chip plant cost about $</a:t>
            </a:r>
            <a:r>
              <a:rPr lang="en-US" dirty="0" smtClean="0"/>
              <a:t>12,000 </a:t>
            </a:r>
            <a:endParaRPr lang="en-US" dirty="0"/>
          </a:p>
          <a:p>
            <a:pPr lvl="1">
              <a:spcBef>
                <a:spcPct val="40000"/>
              </a:spcBef>
            </a:pPr>
            <a:r>
              <a:rPr lang="en-US" dirty="0"/>
              <a:t>In 2005, a chip plants under construction cost over $2.5 billion </a:t>
            </a:r>
            <a:endParaRPr lang="en-US" dirty="0" smtClean="0"/>
          </a:p>
          <a:p>
            <a:pPr lvl="1">
              <a:spcBef>
                <a:spcPct val="40000"/>
              </a:spcBef>
            </a:pPr>
            <a:endParaRPr lang="en-US" sz="2600" dirty="0">
              <a:solidFill>
                <a:srgbClr val="FF0000"/>
              </a:solidFill>
            </a:endParaRPr>
          </a:p>
          <a:p>
            <a:pPr marL="457200" lvl="1" indent="0">
              <a:spcBef>
                <a:spcPct val="40000"/>
              </a:spcBef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This “law” cannot hold forever either …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104306-35DE-400F-8A8E-A9AA1B7406F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173086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477000" cy="914400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Section 1.2 – End</a:t>
            </a:r>
          </a:p>
        </p:txBody>
      </p:sp>
      <p:pic>
        <p:nvPicPr>
          <p:cNvPr id="26628" name="Picture 14" descr="En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429000" y="2895600"/>
            <a:ext cx="2320925" cy="2230438"/>
          </a:xfrm>
        </p:spPr>
      </p:pic>
      <p:sp>
        <p:nvSpPr>
          <p:cNvPr id="26629" name="AutoShape 3"/>
          <p:cNvSpPr>
            <a:spLocks noChangeArrowheads="1"/>
          </p:cNvSpPr>
          <p:nvPr/>
        </p:nvSpPr>
        <p:spPr bwMode="auto">
          <a:xfrm>
            <a:off x="4114800" y="35052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aseline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studying Sections 1.3 through 1.6, you should be able to:</a:t>
            </a:r>
          </a:p>
          <a:p>
            <a:r>
              <a:rPr lang="en-US" dirty="0"/>
              <a:t>Recognize units of measure common to computer systems</a:t>
            </a:r>
          </a:p>
          <a:p>
            <a:r>
              <a:rPr lang="en-US" dirty="0" smtClean="0"/>
              <a:t>Differentiate between computer organization and computer architecture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222D0A-DA0E-48F5-9922-7D4B103405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Hardware Main Components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24914947"/>
              </p:ext>
            </p:extLst>
          </p:nvPr>
        </p:nvGraphicFramePr>
        <p:xfrm>
          <a:off x="685800" y="1981201"/>
          <a:ext cx="7772400" cy="3886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634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FD1A82-68CA-4267-87FB-08A961C31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graphicEl>
                                              <a:dgm id="{C0FD1A82-68CA-4267-87FB-08A961C314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60A00B-12F0-462A-8214-E5F3F2872E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F160A00B-12F0-462A-8214-E5F3F2872E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FCFCBF-C0D7-4CD2-92B2-B4A497E590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graphicEl>
                                              <a:dgm id="{28FCFCBF-C0D7-4CD2-92B2-B4A497E590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1A0B0A-72FD-4B1A-8967-C0DFFFB36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401A0B0A-72FD-4B1A-8967-C0DFFFB360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FD9BA6-A611-49CD-8BCD-5FAB9A0BDA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graphicEl>
                                              <a:dgm id="{E7FD9BA6-A611-49CD-8BCD-5FAB9A0BDA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66AA491-FD27-4849-B6BC-A5F5A5DD9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366AA491-FD27-4849-B6BC-A5F5A5DD9A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77AA43-A296-410A-98A3-96DC358A0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graphicEl>
                                              <a:dgm id="{9C77AA43-A296-410A-98A3-96DC358A01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85710B-A323-43FC-98D3-DAA356D83B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A85710B-A323-43FC-98D3-DAA356D83B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93EBFAD-31A2-4B1B-B71E-0D58CA052B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493EBFAD-31A2-4B1B-B71E-0D58CA052B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BA6BAD-18CF-4F91-BBFE-0AC211AA20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B1BA6BAD-18CF-4F91-BBFE-0AC211AA20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F67231-0FB0-4EE1-958A-9318A949D0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">
                                            <p:graphicEl>
                                              <a:dgm id="{57F67231-0FB0-4EE1-958A-9318A949D0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DCC944-CE4B-4EB8-AF91-33222C7347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">
                                            <p:graphicEl>
                                              <a:dgm id="{58DCC944-CE4B-4EB8-AF91-33222C7347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Level Hierarchy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3600"/>
              </a:spcBef>
            </a:pPr>
            <a:r>
              <a:rPr lang="en-US" dirty="0" smtClean="0"/>
              <a:t>Computers consist of many things besides </a:t>
            </a:r>
            <a:r>
              <a:rPr lang="en-US" dirty="0" smtClean="0"/>
              <a:t>chips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3600"/>
              </a:spcBef>
            </a:pPr>
            <a:r>
              <a:rPr lang="en-US" dirty="0" smtClean="0"/>
              <a:t>Before a computer can do anything worthwhile, it must also use </a:t>
            </a:r>
            <a:r>
              <a:rPr lang="en-US" dirty="0" smtClean="0"/>
              <a:t>software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3600"/>
              </a:spcBef>
            </a:pPr>
            <a:r>
              <a:rPr lang="en-US" dirty="0" smtClean="0"/>
              <a:t>Writing complex programs requires a “divide and conquer” approach, where each program module solves a smaller </a:t>
            </a:r>
            <a:r>
              <a:rPr lang="en-US" dirty="0" smtClean="0"/>
              <a:t>problem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3600"/>
              </a:spcBef>
            </a:pPr>
            <a:r>
              <a:rPr lang="en-US" dirty="0" smtClean="0"/>
              <a:t>Complex computer systems employ a similar technique through a series of virtual machine </a:t>
            </a:r>
            <a:r>
              <a:rPr lang="en-US" dirty="0" smtClean="0"/>
              <a:t>layers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3" descr="Layer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1211" y="1981200"/>
            <a:ext cx="3723978" cy="41148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Level Hierarchy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Each virtual machine layer is an abstraction of the level below </a:t>
            </a:r>
            <a:r>
              <a:rPr lang="en-US" dirty="0" smtClean="0">
                <a:latin typeface="Arial" charset="0"/>
              </a:rPr>
              <a:t>it</a:t>
            </a:r>
            <a:endParaRPr lang="en-US" dirty="0" smtClean="0">
              <a:latin typeface="Arial" charset="0"/>
            </a:endParaRPr>
          </a:p>
          <a:p>
            <a:pPr>
              <a:lnSpc>
                <a:spcPct val="120000"/>
              </a:lnSpc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The machines at each level execute their own particular instructions, calling upon machines at lower levels to perform tasks as </a:t>
            </a:r>
            <a:r>
              <a:rPr lang="en-US" dirty="0" smtClean="0">
                <a:latin typeface="Arial" charset="0"/>
              </a:rPr>
              <a:t>required</a:t>
            </a:r>
            <a:endParaRPr lang="en-US" dirty="0" smtClean="0">
              <a:latin typeface="Arial" charset="0"/>
            </a:endParaRPr>
          </a:p>
          <a:p>
            <a:pPr>
              <a:lnSpc>
                <a:spcPct val="120000"/>
              </a:lnSpc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Computer circuits ultimately carry out the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3" descr="Layer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1211" y="1981200"/>
            <a:ext cx="3723978" cy="41148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Level </a:t>
            </a:r>
            <a:r>
              <a:rPr lang="en-US" dirty="0" smtClean="0"/>
              <a:t>Hierarchy: Level 6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ct val="40000"/>
              </a:spcBef>
            </a:pPr>
            <a:r>
              <a:rPr lang="en-US" sz="2600" dirty="0" smtClean="0"/>
              <a:t>The </a:t>
            </a:r>
            <a:r>
              <a:rPr lang="en-US" sz="2600" dirty="0" smtClean="0"/>
              <a:t>User Level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Program execution and user interface level.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The level with which we are most </a:t>
            </a:r>
            <a:r>
              <a:rPr lang="en-US" dirty="0" smtClean="0"/>
              <a:t>familiar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3" descr="Layer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1211" y="1981200"/>
            <a:ext cx="3723978" cy="41148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Level </a:t>
            </a:r>
            <a:r>
              <a:rPr lang="en-US" dirty="0" smtClean="0"/>
              <a:t>Hierarchy: Level 5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ct val="40000"/>
              </a:spcBef>
            </a:pPr>
            <a:r>
              <a:rPr lang="en-US" sz="2600" dirty="0" smtClean="0"/>
              <a:t>The High-Level Language Level is the </a:t>
            </a:r>
            <a:r>
              <a:rPr lang="en-US" sz="2600" dirty="0" smtClean="0"/>
              <a:t>level with which we interact when we write programs in languages such as C, Pascal, Lisp, and </a:t>
            </a:r>
            <a:r>
              <a:rPr lang="en-US" sz="2600" dirty="0" smtClean="0"/>
              <a:t>Java</a:t>
            </a:r>
          </a:p>
          <a:p>
            <a:pPr lvl="1">
              <a:spcBef>
                <a:spcPts val="2400"/>
              </a:spcBef>
              <a:buNone/>
            </a:pPr>
            <a:r>
              <a:rPr lang="en-US" sz="2600" dirty="0" smtClean="0"/>
              <a:t>	Z = X + Y;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7C0F0C-2DAF-4C38-93CF-A7BBF520AF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3" descr="Layer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1211" y="1981200"/>
            <a:ext cx="3723978" cy="41148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03">
  <a:themeElements>
    <a:clrScheme name="1_0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24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24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</a:objectDefaults>
  <a:extraClrSchemeLst>
    <a:extraClrScheme>
      <a:clrScheme name="1_0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0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1173</Words>
  <Application>Microsoft Office PowerPoint</Application>
  <PresentationFormat>On-screen Show (4:3)</PresentationFormat>
  <Paragraphs>209</Paragraphs>
  <Slides>35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Default Design</vt:lpstr>
      <vt:lpstr>1_03</vt:lpstr>
      <vt:lpstr>Clip</vt:lpstr>
      <vt:lpstr>Chapter 1</vt:lpstr>
      <vt:lpstr>Table of Contents</vt:lpstr>
      <vt:lpstr>Historical developments</vt:lpstr>
      <vt:lpstr>Objectives</vt:lpstr>
      <vt:lpstr>Computer Hardware Main Components</vt:lpstr>
      <vt:lpstr>Computer Level Hierarchy</vt:lpstr>
      <vt:lpstr>Computer Level Hierarchy</vt:lpstr>
      <vt:lpstr>Computer Level Hierarchy: Level 6</vt:lpstr>
      <vt:lpstr>Computer Level Hierarchy: Level 5</vt:lpstr>
      <vt:lpstr>Computer Level Hierarchy: Level 4</vt:lpstr>
      <vt:lpstr>Computer Level Hierarchy: Level 3</vt:lpstr>
      <vt:lpstr>Computer Level Hierarchy: Level 2</vt:lpstr>
      <vt:lpstr>Computer Level Hierarchy: Level 1</vt:lpstr>
      <vt:lpstr>Computer Main Components</vt:lpstr>
      <vt:lpstr>Fetching an Instruction</vt:lpstr>
      <vt:lpstr>Decoding an Instruction</vt:lpstr>
      <vt:lpstr>Executing an Instruction (1/2)</vt:lpstr>
      <vt:lpstr>Executing an Instruction (2/2)</vt:lpstr>
      <vt:lpstr>What Does It All Mean???</vt:lpstr>
      <vt:lpstr>Common Prefixes Used in Measuring Speed</vt:lpstr>
      <vt:lpstr>Example</vt:lpstr>
      <vt:lpstr>Common Prefixes Used in Measuring Capacity</vt:lpstr>
      <vt:lpstr>Example</vt:lpstr>
      <vt:lpstr>Questions</vt:lpstr>
      <vt:lpstr>Measuring Time and Space</vt:lpstr>
      <vt:lpstr>Example</vt:lpstr>
      <vt:lpstr>Questions</vt:lpstr>
      <vt:lpstr>Historical Developments of Computers</vt:lpstr>
      <vt:lpstr>First Generation (1940-1956) Vacuum Tubes</vt:lpstr>
      <vt:lpstr>Second Generation (1956-1963) Transistors</vt:lpstr>
      <vt:lpstr>Third Generation (1954-1971) Integrated Circuits</vt:lpstr>
      <vt:lpstr>Fourth Generation (1971-Present) Microprocessors</vt:lpstr>
      <vt:lpstr>Moore’s Law (1965)</vt:lpstr>
      <vt:lpstr>Rock’s Law (1968)</vt:lpstr>
      <vt:lpstr>Section 1.2 – End</vt:lpstr>
    </vt:vector>
  </TitlesOfParts>
  <Company>Ashland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Administrator</dc:creator>
  <cp:lastModifiedBy>Administrator</cp:lastModifiedBy>
  <cp:revision>175</cp:revision>
  <dcterms:created xsi:type="dcterms:W3CDTF">2011-12-15T19:41:36Z</dcterms:created>
  <dcterms:modified xsi:type="dcterms:W3CDTF">2012-01-12T14:02:27Z</dcterms:modified>
</cp:coreProperties>
</file>