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  <p:sldMasterId id="2147483673" r:id="rId3"/>
  </p:sldMasterIdLst>
  <p:notesMasterIdLst>
    <p:notesMasterId r:id="rId21"/>
  </p:notesMasterIdLst>
  <p:sldIdLst>
    <p:sldId id="386" r:id="rId4"/>
    <p:sldId id="387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90" r:id="rId14"/>
    <p:sldId id="391" r:id="rId15"/>
    <p:sldId id="381" r:id="rId16"/>
    <p:sldId id="382" r:id="rId17"/>
    <p:sldId id="383" r:id="rId18"/>
    <p:sldId id="384" r:id="rId19"/>
    <p:sldId id="38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FCE9FF"/>
    <a:srgbClr val="0033CC"/>
    <a:srgbClr val="0066FF"/>
    <a:srgbClr val="4D4D4D"/>
    <a:srgbClr val="660066"/>
    <a:srgbClr val="8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97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D4238F-8A54-4066-88A9-A27668E0AA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EF4432B-1A41-4A72-BC7A-AF9CAC3AB8E0}" type="slidenum">
              <a:rPr lang="en-US" sz="1200" kern="120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 kern="1200">
              <a:solidFill>
                <a:prstClr val="black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11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EF4432B-1A41-4A72-BC7A-AF9CAC3AB8E0}" type="slidenum">
              <a:rPr lang="en-US" sz="1200" kern="120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 kern="1200">
              <a:solidFill>
                <a:prstClr val="black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21133-EB20-4915-BD8C-4F718E96FD7F}" type="slidenum">
              <a:rPr lang="en-US"/>
              <a:pPr/>
              <a:t>13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6F333-9C60-436C-A27D-EED203909D8C}" type="slidenum">
              <a:rPr lang="en-US"/>
              <a:pPr/>
              <a:t>14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77035-768D-42E5-A91E-DDBAD1B35062}" type="slidenum">
              <a:rPr lang="en-US"/>
              <a:pPr/>
              <a:t>15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1EB2B-E374-4477-BC61-5EA941CF7009}" type="slidenum">
              <a:rPr lang="en-US"/>
              <a:pPr/>
              <a:t>16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17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723A3-A8F5-46A4-B18A-719AC24D8086}" type="slidenum">
              <a:rPr lang="en-US"/>
              <a:pPr/>
              <a:t>3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3ED93-A673-4DE2-87E0-5E3683283D11}" type="slidenum">
              <a:rPr lang="en-US"/>
              <a:pPr/>
              <a:t>4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283CE-BB31-43B5-A8E5-BAE6FDF0F457}" type="slidenum">
              <a:rPr lang="en-US"/>
              <a:pPr/>
              <a:t>5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004E39-1730-4756-8CD2-6829999BAD74}" type="slidenum">
              <a:rPr lang="en-US"/>
              <a:pPr/>
              <a:t>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ADC21-7844-4CE9-B2C4-7C66F82322E2}" type="slidenum">
              <a:rPr lang="en-US"/>
              <a:pPr/>
              <a:t>7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D4327-298E-4748-AEEF-E489F5706FA1}" type="slidenum">
              <a:rPr lang="en-US"/>
              <a:pPr/>
              <a:t>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EDE17-8BF6-4AE3-AA6D-29C0E161674A}" type="slidenum">
              <a:rPr lang="en-US"/>
              <a:pPr/>
              <a:t>9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109B7-F18C-46B3-9E62-18822C3D0E74}" type="slidenum">
              <a:rPr lang="en-US"/>
              <a:pPr/>
              <a:t>10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05259-D338-4C38-A1C6-E9CC49C841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1FFE4-A134-4439-8A7C-3569B8307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12F11-F089-4C57-A1D4-BAA77AFCA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33EDFA0-5A81-42C6-85C3-20F04D72F7C3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2C33B8-75CA-4736-8BB8-00FFC0803F44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8400DA-4085-475B-84A4-33A6CBCB37B8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88099F0-A0B8-4FBB-A0A9-3B8321AC8075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2342045-0E82-4347-898C-C3734AF789EE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DC883E8-9F04-4557-BC05-F3A0ACF6EAC0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C1B504F-F720-4F75-ADA1-42FEF501F5DB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924C46-C616-4A86-B01A-51A8C5CB1AEB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6D581-C48D-47AC-BBEE-3F5D195425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5368077-3FBF-4F77-9E0D-6C77CF256458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5C5DCB1-227C-4153-AEE5-C88DFCBB1CE2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C610A0E-DDD6-406E-99EC-0ACF1DEC469C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DCBEB1-FBC2-4037-BE9C-A54BAB974798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9AFB2F43-E2EB-4822-A886-33C321357DF5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B0E981F-9217-40E4-AD42-C36E12C8CA62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3E16909-4F6C-414E-B2AF-6E724183A546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5104306-35DE-400F-8A8E-A9AA1B7406F4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42F0295-42E1-495B-BD7A-485987D68949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6A2D231-C89C-41AA-9E1F-A45BE90DF1B3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095CF-DC4F-4CBF-8FA3-F14783000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8131BDE5-C844-40E6-BD87-65B8DAA9559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916A1A7D-6F43-4789-91CC-2629A014D066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BBA0FBA9-B502-4D2B-9606-C21E0FD0351E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206E431-8097-409B-A890-A61DFBCAFBA2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ECCCC55C-7661-48CE-8B6C-E32FD126EBCA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659A9-DECE-4662-B413-3BB0184DA8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81DB0-DD37-4A6B-9077-34C8251BBC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B54C5-0F85-49E1-B30D-2363967BBC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FBEC5-616B-4D84-A05D-EE140251F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9551B-517C-4DF3-B552-861A9E5680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ABAD6-79D2-401B-98D0-E6A4DD504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7FF7BB-7859-4C52-A714-45FF8AD2AA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AFF04AF-1F4F-4656-845C-39AEA362B159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fld id="{66DB29CB-5FEC-4840-941C-71F23C505069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3962400" y="3733800"/>
            <a:ext cx="5029200" cy="838200"/>
          </a:xfrm>
        </p:spPr>
        <p:txBody>
          <a:bodyPr/>
          <a:lstStyle/>
          <a:p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1</a:t>
            </a:r>
            <a:endParaRPr lang="en-US" sz="6000" smtClean="0"/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724400"/>
            <a:ext cx="3810000" cy="685800"/>
          </a:xfrm>
        </p:spPr>
        <p:txBody>
          <a:bodyPr/>
          <a:lstStyle/>
          <a:p>
            <a:r>
              <a:rPr lang="en-US" sz="4000" smtClean="0">
                <a:latin typeface="Arial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6CC5-F6EA-424E-8DE6-F639B18B13BA}" type="slidenum">
              <a:rPr lang="en-US"/>
              <a:pPr/>
              <a:t>10</a:t>
            </a:fld>
            <a:endParaRPr lang="en-US"/>
          </a:p>
        </p:txBody>
      </p:sp>
      <p:pic>
        <p:nvPicPr>
          <p:cNvPr id="455682" name="Picture 2" descr="ALU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667000"/>
            <a:ext cx="5657850" cy="3678238"/>
          </a:xfrm>
          <a:prstGeom prst="rect">
            <a:avLst/>
          </a:prstGeom>
          <a:noFill/>
        </p:spPr>
      </p:pic>
      <p:sp>
        <p:nvSpPr>
          <p:cNvPr id="455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Fetch-Decode-Execute Cycle</a:t>
            </a:r>
          </a:p>
        </p:txBody>
      </p:sp>
      <p:sp>
        <p:nvSpPr>
          <p:cNvPr id="4556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9906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The ALU executes the instruction and places results in registers or memory.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B3B69A-51C2-4D83-B1A8-2413096BD7C0}" type="slidenum">
              <a:rPr lang="en-US" sz="1400" baseline="0"/>
              <a:pPr algn="r">
                <a:spcBef>
                  <a:spcPct val="0"/>
                </a:spcBef>
              </a:pPr>
              <a:t>11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1.7 –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485EB10-E417-4975-807D-0A93AB3AA3A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Chapter 1</a:t>
            </a:r>
            <a:endParaRPr lang="en-US" sz="34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1.1	Overview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1.2	The Main Components of a Computer System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1.3	An Example System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1.4	Standards Organizations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1.5	Historical Development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1.6	The Computer Level Hierarchy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1.7 The von Neumann Model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</a:rPr>
              <a:t>1.8 Non-von Neumann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700D-17A4-4B11-81B9-E459BDAC1774}" type="slidenum">
              <a:rPr lang="en-US"/>
              <a:pPr/>
              <a:t>13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924800" cy="4724400"/>
          </a:xfrm>
          <a:solidFill>
            <a:srgbClr val="E4F5FF"/>
          </a:solidFill>
          <a:ln/>
        </p:spPr>
        <p:txBody>
          <a:bodyPr>
            <a:normAutofit fontScale="92500" lnSpcReduction="10000"/>
          </a:bodyPr>
          <a:lstStyle/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Conventional stored-program computers have undergone many incremental improvements over the years.</a:t>
            </a:r>
          </a:p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These improvements include adding specialized buses, floating-point units, and cache memories, to name only a few.</a:t>
            </a:r>
          </a:p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But </a:t>
            </a:r>
            <a:r>
              <a:rPr lang="en-US" sz="2600" dirty="0" smtClean="0">
                <a:latin typeface="Arial" charset="0"/>
              </a:rPr>
              <a:t>enormous improvements </a:t>
            </a:r>
            <a:r>
              <a:rPr lang="en-US" sz="2600" dirty="0">
                <a:latin typeface="Arial" charset="0"/>
              </a:rPr>
              <a:t>in computational power require departure from the classic von Neumann architecture.</a:t>
            </a:r>
          </a:p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Adding processors is one approach.</a:t>
            </a:r>
          </a:p>
          <a:p>
            <a:pPr>
              <a:spcBef>
                <a:spcPct val="40000"/>
              </a:spcBef>
            </a:pPr>
            <a:endParaRPr lang="en-US" sz="2600" dirty="0">
              <a:latin typeface="Arial" charset="0"/>
            </a:endParaRP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4770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Non-von Neumann Models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D5B3-5ED7-45A3-B8D2-984EEB9F8412}" type="slidenum">
              <a:rPr lang="en-US"/>
              <a:pPr/>
              <a:t>14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924800" cy="4724400"/>
          </a:xfrm>
          <a:solidFill>
            <a:srgbClr val="E4F5FF"/>
          </a:solidFill>
          <a:ln/>
        </p:spPr>
        <p:txBody>
          <a:bodyPr>
            <a:normAutofit lnSpcReduction="10000"/>
          </a:bodyPr>
          <a:lstStyle/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In the late 1960s, high-performance computer systems were equipped with dual processors to increase computational throughput.</a:t>
            </a:r>
          </a:p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In the 1970s supercomputer systems were introduced with 32 processors.</a:t>
            </a:r>
          </a:p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Supercomputers with 1,000 processors were built in the 1980s.</a:t>
            </a:r>
          </a:p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In 1999, IBM announced its Blue Gene system containing over 1 million processors.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4770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Non-von Neumann Models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CD0-45D7-4DEA-BADB-0CD265E80A38}" type="slidenum">
              <a:rPr lang="en-US"/>
              <a:pPr/>
              <a:t>15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924800" cy="4419600"/>
          </a:xfrm>
          <a:solidFill>
            <a:srgbClr val="E4F5FF"/>
          </a:solidFill>
          <a:ln/>
        </p:spPr>
        <p:txBody>
          <a:bodyPr>
            <a:normAutofit fontScale="92500" lnSpcReduction="10000"/>
          </a:bodyPr>
          <a:lstStyle/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Parallel processing is only one method of providing increased computational power.</a:t>
            </a:r>
          </a:p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More radical systems have reinvented the fundamental concepts of computation.</a:t>
            </a:r>
          </a:p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These advanced systems include genetic computers, quantum computers, and dataflow systems.</a:t>
            </a:r>
          </a:p>
          <a:p>
            <a:pPr>
              <a:spcBef>
                <a:spcPts val="3000"/>
              </a:spcBef>
            </a:pPr>
            <a:r>
              <a:rPr lang="en-US" sz="2600" dirty="0">
                <a:latin typeface="Arial" charset="0"/>
              </a:rPr>
              <a:t>At this point, it is unclear whether any of these systems will provide the basis for the next generation of computers.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4770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Non-von Neumann Models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DC09-2AA8-4778-9516-696428895E0C}" type="slidenum">
              <a:rPr lang="en-US"/>
              <a:pPr/>
              <a:t>16</a:t>
            </a:fld>
            <a:endParaRPr lang="en-US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81200"/>
            <a:ext cx="7315200" cy="39624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>
                <a:latin typeface="Arial" charset="0"/>
              </a:rPr>
              <a:t>This chapter has given you an overview of the subject of computer architecture.</a:t>
            </a:r>
          </a:p>
          <a:p>
            <a:pPr>
              <a:spcBef>
                <a:spcPts val="3600"/>
              </a:spcBef>
            </a:pPr>
            <a:r>
              <a:rPr lang="en-US" sz="2600" dirty="0">
                <a:latin typeface="Arial" charset="0"/>
              </a:rPr>
              <a:t>You should now be sufficiently familiar with general system structure to guide your studies throughout the remainder of this course.</a:t>
            </a:r>
          </a:p>
          <a:p>
            <a:pPr>
              <a:spcBef>
                <a:spcPts val="3600"/>
              </a:spcBef>
            </a:pPr>
            <a:r>
              <a:rPr lang="en-US" sz="2600" dirty="0">
                <a:latin typeface="Arial" charset="0"/>
              </a:rPr>
              <a:t>Subsequent chapters will explore many of these topics in great detail.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4770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Conclusion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B3B69A-51C2-4D83-B1A8-2413096BD7C0}" type="slidenum">
              <a:rPr lang="en-US" sz="1400" baseline="0"/>
              <a:pPr algn="r">
                <a:spcBef>
                  <a:spcPct val="0"/>
                </a:spcBef>
              </a:pPr>
              <a:t>17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1.8 &amp; Chapter 1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485EB10-E417-4975-807D-0A93AB3AA3A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Chapter 1</a:t>
            </a:r>
            <a:endParaRPr lang="en-US" sz="34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1.1	Overview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1.2	The Main Components of a Computer System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1.3	An Example System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1.4	Standards Organizations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1.5	Historical Development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1.6	The Computer Level Hierarchy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</a:rPr>
              <a:t>1.7 The von Neumann Model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1.8 Non-von Neumann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97B6-BCFE-4A0C-8713-3799FDE6F522}" type="slidenum">
              <a:rPr lang="en-US"/>
              <a:pPr/>
              <a:t>3</a:t>
            </a:fld>
            <a:endParaRPr 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543800" cy="39624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>
                <a:latin typeface="Arial" charset="0"/>
              </a:rPr>
              <a:t>On the ENIAC, all programming was done at the digital logic level.</a:t>
            </a:r>
          </a:p>
          <a:p>
            <a:pPr>
              <a:spcBef>
                <a:spcPts val="3600"/>
              </a:spcBef>
            </a:pPr>
            <a:r>
              <a:rPr lang="en-US" sz="2600" dirty="0">
                <a:latin typeface="Arial" charset="0"/>
              </a:rPr>
              <a:t>Programming the computer involved moving plugs and wires.</a:t>
            </a:r>
          </a:p>
          <a:p>
            <a:pPr>
              <a:spcBef>
                <a:spcPts val="3600"/>
              </a:spcBef>
            </a:pPr>
            <a:r>
              <a:rPr lang="en-US" sz="2600" dirty="0">
                <a:latin typeface="Arial" charset="0"/>
              </a:rPr>
              <a:t>A different hardware configuration was needed to solve every unique problem type.</a:t>
            </a:r>
            <a:endParaRPr lang="en-US" sz="3000" dirty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von Neumann Model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1066800" y="5486400"/>
            <a:ext cx="6629400" cy="701675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CC3300"/>
                </a:solidFill>
                <a:latin typeface="Arial" charset="0"/>
              </a:rPr>
              <a:t>Configuring the ENIAC to solve a “simple” problem required many days labor  by skilled technicians.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C116-D013-49E1-8648-A6368DF57E08}" type="slidenum">
              <a:rPr lang="en-US"/>
              <a:pPr/>
              <a:t>4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391400" cy="4724400"/>
          </a:xfrm>
          <a:solidFill>
            <a:srgbClr val="E4F5FF"/>
          </a:solidFill>
          <a:ln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600" dirty="0">
                <a:latin typeface="Arial" charset="0"/>
              </a:rPr>
              <a:t>Inventors of the ENIAC, John </a:t>
            </a:r>
            <a:r>
              <a:rPr lang="en-US" sz="2600" dirty="0" err="1">
                <a:latin typeface="Arial" charset="0"/>
              </a:rPr>
              <a:t>Mauchley</a:t>
            </a:r>
            <a:r>
              <a:rPr lang="en-US" sz="2600" dirty="0">
                <a:latin typeface="Arial" charset="0"/>
              </a:rPr>
              <a:t> and   J. </a:t>
            </a:r>
            <a:r>
              <a:rPr lang="en-US" sz="2600" dirty="0" err="1">
                <a:latin typeface="Arial" charset="0"/>
              </a:rPr>
              <a:t>Presper</a:t>
            </a:r>
            <a:r>
              <a:rPr lang="en-US" sz="2600" dirty="0">
                <a:latin typeface="Arial" charset="0"/>
              </a:rPr>
              <a:t> Eckert, conceived of a computer that could store instructions in memory.</a:t>
            </a:r>
          </a:p>
          <a:p>
            <a:pPr>
              <a:spcBef>
                <a:spcPts val="3600"/>
              </a:spcBef>
            </a:pPr>
            <a:r>
              <a:rPr lang="en-US" sz="2600" dirty="0">
                <a:latin typeface="Arial" charset="0"/>
              </a:rPr>
              <a:t>The invention of this idea has since been ascribed to a mathematician, John von Neumann, who was a contemporary of </a:t>
            </a:r>
            <a:r>
              <a:rPr lang="en-US" sz="2600" dirty="0" err="1">
                <a:latin typeface="Arial" charset="0"/>
              </a:rPr>
              <a:t>Mauchley</a:t>
            </a:r>
            <a:r>
              <a:rPr lang="en-US" sz="2600" dirty="0">
                <a:latin typeface="Arial" charset="0"/>
              </a:rPr>
              <a:t> and Eckert.</a:t>
            </a:r>
          </a:p>
          <a:p>
            <a:pPr>
              <a:spcBef>
                <a:spcPts val="3600"/>
              </a:spcBef>
            </a:pPr>
            <a:r>
              <a:rPr lang="en-US" sz="2600" dirty="0">
                <a:latin typeface="Arial" charset="0"/>
              </a:rPr>
              <a:t>Stored-program computers have become known as </a:t>
            </a:r>
            <a:r>
              <a:rPr lang="en-US" sz="2600" i="1" dirty="0">
                <a:latin typeface="Arial" charset="0"/>
              </a:rPr>
              <a:t>von Neumann Architecture </a:t>
            </a:r>
            <a:r>
              <a:rPr lang="en-US" sz="2600" dirty="0">
                <a:latin typeface="Arial" charset="0"/>
              </a:rPr>
              <a:t>systems.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von Neumann Model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4DC5-D47A-4A11-A9CC-485E57437756}" type="slidenum">
              <a:rPr lang="en-US"/>
              <a:pPr/>
              <a:t>5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von Neumann Model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848600" cy="4648200"/>
          </a:xfrm>
          <a:solidFill>
            <a:srgbClr val="E4F5FF"/>
          </a:solidFill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600" dirty="0">
                <a:latin typeface="Arial" charset="0"/>
              </a:rPr>
              <a:t>Today’s stored-program computers have the following characteristics:</a:t>
            </a:r>
            <a:endParaRPr lang="en-US" sz="3000" dirty="0"/>
          </a:p>
          <a:p>
            <a:pPr lvl="1">
              <a:spcBef>
                <a:spcPts val="1200"/>
              </a:spcBef>
            </a:pPr>
            <a:r>
              <a:rPr lang="en-US" sz="2600" dirty="0"/>
              <a:t>Three hardware systems: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400" dirty="0"/>
              <a:t>A central processing unit (CPU)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400" dirty="0"/>
              <a:t>A main memory system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400" dirty="0"/>
              <a:t>An I/O system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en-US" sz="2600" dirty="0"/>
              <a:t>The capacity to carry out sequential instruction processing.</a:t>
            </a:r>
          </a:p>
          <a:p>
            <a:pPr lvl="1">
              <a:spcBef>
                <a:spcPts val="1200"/>
              </a:spcBef>
            </a:pPr>
            <a:r>
              <a:rPr lang="en-US" sz="2600" dirty="0"/>
              <a:t>A single data path between the CPU and main memory.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400" dirty="0"/>
              <a:t>This single path is known as the </a:t>
            </a:r>
            <a:r>
              <a:rPr lang="en-US" sz="2400" i="1" dirty="0"/>
              <a:t>von Neumann bottleneck</a:t>
            </a:r>
            <a:r>
              <a:rPr lang="en-US" sz="2400" dirty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7157-EF01-44A2-8A5C-D68C014C6578}" type="slidenum">
              <a:rPr lang="en-US"/>
              <a:pPr/>
              <a:t>6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von Neumann Model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2971800" cy="33528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This is a general depiction of a von Neumann system: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200" b="1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These computers employ a fetch-decode-execute cycle to run programs as follows . . . </a:t>
            </a:r>
          </a:p>
        </p:txBody>
      </p:sp>
      <p:pic>
        <p:nvPicPr>
          <p:cNvPr id="447492" name="Picture 4" descr="AL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752600"/>
            <a:ext cx="5257800" cy="4198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143F-A334-4DD4-8355-1B7FCEDD832D}" type="slidenum">
              <a:rPr lang="en-US"/>
              <a:pPr/>
              <a:t>7</a:t>
            </a:fld>
            <a:endParaRPr lang="en-US"/>
          </a:p>
        </p:txBody>
      </p:sp>
      <p:pic>
        <p:nvPicPr>
          <p:cNvPr id="449538" name="Picture 2" descr="AL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667000"/>
            <a:ext cx="5667375" cy="3686175"/>
          </a:xfrm>
          <a:prstGeom prst="rect">
            <a:avLst/>
          </a:prstGeom>
          <a:noFill/>
        </p:spPr>
      </p:pic>
      <p:sp>
        <p:nvSpPr>
          <p:cNvPr id="449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Fetch-Decode-Execute Cycle</a:t>
            </a:r>
            <a:endParaRPr lang="en-US" sz="34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49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9906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The control unit fetches the next instruction from memory using the program counter to determine where the instruction is located.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27E7-9133-4E12-8C44-233C67D30AA6}" type="slidenum">
              <a:rPr lang="en-US"/>
              <a:pPr/>
              <a:t>8</a:t>
            </a:fld>
            <a:endParaRPr lang="en-US"/>
          </a:p>
        </p:txBody>
      </p:sp>
      <p:pic>
        <p:nvPicPr>
          <p:cNvPr id="451586" name="Picture 2" descr="ALU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613" y="2668588"/>
            <a:ext cx="5667375" cy="3686175"/>
          </a:xfrm>
          <a:prstGeom prst="rect">
            <a:avLst/>
          </a:prstGeom>
          <a:noFill/>
        </p:spPr>
      </p:pic>
      <p:sp>
        <p:nvSpPr>
          <p:cNvPr id="45158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Fetch-Decode-Execute Cycle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7620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The instruction is decoded into a language that the ALU can understand.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296A-7FBD-4A32-A496-E52975A83C27}" type="slidenum">
              <a:rPr lang="en-US"/>
              <a:pPr/>
              <a:t>9</a:t>
            </a:fld>
            <a:endParaRPr lang="en-US"/>
          </a:p>
        </p:txBody>
      </p:sp>
      <p:pic>
        <p:nvPicPr>
          <p:cNvPr id="453634" name="Picture 2" descr="ALU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667000"/>
            <a:ext cx="5667375" cy="3686175"/>
          </a:xfrm>
          <a:prstGeom prst="rect">
            <a:avLst/>
          </a:prstGeom>
          <a:noFill/>
        </p:spPr>
      </p:pic>
      <p:sp>
        <p:nvSpPr>
          <p:cNvPr id="4536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2588"/>
            <a:ext cx="6172200" cy="547687"/>
          </a:xfrm>
          <a:noFill/>
          <a:ln/>
        </p:spPr>
        <p:txBody>
          <a:bodyPr/>
          <a:lstStyle/>
          <a:p>
            <a:r>
              <a:rPr lang="en-US" sz="3400" b="1">
                <a:solidFill>
                  <a:srgbClr val="FFFFFF"/>
                </a:solidFill>
                <a:latin typeface="Arial" charset="0"/>
              </a:rPr>
              <a:t>The Fetch-Decode-Execute Cycle</a:t>
            </a:r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153400" cy="990600"/>
          </a:xfrm>
          <a:solidFill>
            <a:srgbClr val="E4F5FF"/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200" b="1">
                <a:latin typeface="Arial" charset="0"/>
              </a:rPr>
              <a:t>Any data operands required to execute the instruction are fetched from memory and placed into registers within the CPU.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568</Words>
  <Application>Microsoft Office PowerPoint</Application>
  <PresentationFormat>On-screen Show (4:3)</PresentationFormat>
  <Paragraphs>103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Design</vt:lpstr>
      <vt:lpstr>1_Default Design</vt:lpstr>
      <vt:lpstr>2_Default Design</vt:lpstr>
      <vt:lpstr>Chapter 1</vt:lpstr>
      <vt:lpstr>Chapter 1</vt:lpstr>
      <vt:lpstr>The von Neumann Model</vt:lpstr>
      <vt:lpstr>The von Neumann Model</vt:lpstr>
      <vt:lpstr>The von Neumann Model</vt:lpstr>
      <vt:lpstr>The von Neumann Model</vt:lpstr>
      <vt:lpstr>The Fetch-Decode-Execute Cycle</vt:lpstr>
      <vt:lpstr>The Fetch-Decode-Execute Cycle</vt:lpstr>
      <vt:lpstr>The Fetch-Decode-Execute Cycle</vt:lpstr>
      <vt:lpstr>The Fetch-Decode-Execute Cycle</vt:lpstr>
      <vt:lpstr>Section 1.7 – End</vt:lpstr>
      <vt:lpstr>Chapter 1</vt:lpstr>
      <vt:lpstr>Non-von Neumann Models</vt:lpstr>
      <vt:lpstr>Non-von Neumann Models</vt:lpstr>
      <vt:lpstr>Non-von Neumann Models</vt:lpstr>
      <vt:lpstr>Conclusion</vt:lpstr>
      <vt:lpstr>Section 1.8 &amp; Chapter 1 – End</vt:lpstr>
    </vt:vector>
  </TitlesOfParts>
  <Company>Jones &amp; Bartlett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Null &amp; Lobur</dc:creator>
  <dc:description>Copyright 2005</dc:description>
  <cp:lastModifiedBy>Administrator</cp:lastModifiedBy>
  <cp:revision>132</cp:revision>
  <dcterms:created xsi:type="dcterms:W3CDTF">2002-11-13T00:07:56Z</dcterms:created>
  <dcterms:modified xsi:type="dcterms:W3CDTF">2010-01-19T13:41:17Z</dcterms:modified>
</cp:coreProperties>
</file>