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sldIdLst>
    <p:sldId id="258" r:id="rId2"/>
    <p:sldId id="447" r:id="rId3"/>
    <p:sldId id="259" r:id="rId4"/>
    <p:sldId id="319" r:id="rId5"/>
    <p:sldId id="449" r:id="rId6"/>
    <p:sldId id="448" r:id="rId7"/>
    <p:sldId id="320" r:id="rId8"/>
    <p:sldId id="321" r:id="rId9"/>
    <p:sldId id="322" r:id="rId10"/>
    <p:sldId id="446" r:id="rId11"/>
    <p:sldId id="45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E2FED2"/>
    <a:srgbClr val="CC0000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4660"/>
  </p:normalViewPr>
  <p:slideViewPr>
    <p:cSldViewPr>
      <p:cViewPr>
        <p:scale>
          <a:sx n="54" d="100"/>
          <a:sy n="54" d="100"/>
        </p:scale>
        <p:origin x="-112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3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pPr>
              <a:defRPr/>
            </a:pPr>
            <a:fld id="{5C6905A4-C338-46EE-93C4-2386D16DE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068BF-E9A4-41DC-996E-16734D36D261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23E27-42FF-4D24-B0C0-69033B05C27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11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EF4432B-1A41-4A72-BC7A-AF9CAC3AB8E0}" type="slidenum">
              <a:rPr lang="en-US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E4379-A4EF-4A1E-A7ED-FB7B221D51A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234D6-8620-4754-BEF8-2A83A2FD7E7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2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5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EF4432B-1A41-4A72-BC7A-AF9CAC3AB8E0}" type="slidenum">
              <a:rPr lang="en-US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84A7D-12C3-4EDB-9E88-CDF61C528C3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4466C6-54E7-4542-BAC8-DF96ADE8930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CC679-26D9-4F61-AC03-7ED65A21E66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F95A-70A9-4D42-8EC9-A1FE2477D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D1B47-A986-43AE-B1E1-AE16C4D7F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5A6C-1FF9-432B-8E94-3ACEF6EB4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6551-2042-47EB-93F1-9C6FA7683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37B9-C9AC-4AC4-A9E9-2BDDED40C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1453F-7D69-4AC3-AABC-B960A8352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0680-6955-48AD-A158-76844AABD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E13D9-5E24-43A4-BC61-9920D63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8F458-70AD-4670-A584-E3AEB4F79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B534-8D40-4286-92EA-F9879BCDC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33D99-9CDE-4D23-A1F3-50D2A5FD6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DAE4-2003-40C6-B7CD-6C934B049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/>
            </a:lvl1pPr>
          </a:lstStyle>
          <a:p>
            <a:pPr>
              <a:defRPr/>
            </a:pPr>
            <a:fld id="{34844978-056A-41FF-86FB-B18F4D12A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3048000" y="3810000"/>
            <a:ext cx="1447800" cy="3048000"/>
          </a:xfrm>
          <a:prstGeom prst="rect">
            <a:avLst/>
          </a:prstGeom>
          <a:solidFill>
            <a:srgbClr val="C7C3DA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4648200"/>
            <a:ext cx="5867400" cy="1447800"/>
          </a:xfrm>
          <a:solidFill>
            <a:srgbClr val="C7C3DA"/>
          </a:solidFill>
        </p:spPr>
        <p:txBody>
          <a:bodyPr/>
          <a:lstStyle/>
          <a:p>
            <a:pPr algn="r"/>
            <a:r>
              <a:rPr lang="en-US" sz="4000" smtClean="0">
                <a:latin typeface="Arial" charset="0"/>
              </a:rPr>
              <a:t>Data Representation in Computer Systems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800600" y="3657600"/>
            <a:ext cx="4038600" cy="838200"/>
          </a:xfrm>
        </p:spPr>
        <p:txBody>
          <a:bodyPr/>
          <a:lstStyle/>
          <a:p>
            <a:pPr algn="r"/>
            <a:r>
              <a:rPr lang="en-US" sz="6000" b="1" smtClean="0">
                <a:solidFill>
                  <a:schemeClr val="tx1"/>
                </a:solidFill>
                <a:latin typeface="Arial" charset="0"/>
              </a:rPr>
              <a:t>Chapter 2</a:t>
            </a:r>
            <a:endParaRPr lang="en-US" sz="6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80044-1171-4B88-BA2F-C3B0BE604D2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Exercise</a:t>
            </a:r>
            <a:endParaRPr lang="en-US" sz="340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3600" smtClean="0"/>
              <a:t>Represent the following numbers as powers of a radix: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smtClean="0"/>
              <a:t>11101</a:t>
            </a:r>
            <a:r>
              <a:rPr lang="en-US" sz="3200" baseline="-25000" smtClean="0"/>
              <a:t>2</a:t>
            </a:r>
            <a:r>
              <a:rPr lang="en-US" sz="3200" smtClean="0"/>
              <a:t>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smtClean="0"/>
              <a:t>21121</a:t>
            </a:r>
            <a:r>
              <a:rPr lang="en-US" sz="3200" baseline="-25000" smtClean="0"/>
              <a:t>3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smtClean="0"/>
              <a:t>27361</a:t>
            </a:r>
            <a:r>
              <a:rPr lang="en-US" sz="3200" baseline="-25000" smtClean="0"/>
              <a:t>8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smtClean="0"/>
              <a:t>29471</a:t>
            </a:r>
            <a:r>
              <a:rPr lang="en-US" sz="3200" baseline="-25000" smtClean="0"/>
              <a:t>10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3200" smtClean="0"/>
              <a:t>3FD41</a:t>
            </a:r>
            <a:r>
              <a:rPr lang="en-US" sz="3200" baseline="-25000" smtClean="0"/>
              <a:t>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11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2.2 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485EB10-E417-4975-807D-0A93AB3AA3A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Chapter 2</a:t>
            </a:r>
            <a:endParaRPr lang="en-US" sz="3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2.1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2.2	Positional Number Systems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2.3	Decimal to Binary Conversions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2.4	Signed Integer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2.5	Floating-Point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2.6	Character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CF4EDD-A12D-49A3-9E59-14C84943474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572000"/>
          </a:xfrm>
          <a:solidFill>
            <a:srgbClr val="E4F5FF"/>
          </a:solidFill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Arial" charset="0"/>
              </a:rPr>
              <a:t>A </a:t>
            </a:r>
            <a:r>
              <a:rPr lang="en-US" sz="2600" b="1" i="1" dirty="0" smtClean="0">
                <a:latin typeface="Arial" charset="0"/>
              </a:rPr>
              <a:t>bit</a:t>
            </a:r>
            <a:r>
              <a:rPr lang="en-US" sz="2600" dirty="0" smtClean="0">
                <a:latin typeface="Arial" charset="0"/>
              </a:rPr>
              <a:t> is the most basic unit of information in a computer.</a:t>
            </a:r>
          </a:p>
          <a:p>
            <a:pPr lvl="1"/>
            <a:r>
              <a:rPr lang="en-US" sz="2400" dirty="0" smtClean="0"/>
              <a:t>It is a state of “on” or “off” in a digital circuit.</a:t>
            </a:r>
          </a:p>
          <a:p>
            <a:pPr lvl="1"/>
            <a:r>
              <a:rPr lang="en-US" sz="2400" dirty="0" smtClean="0"/>
              <a:t>Sometimes these states are “high” or “low” voltage instead of “on” or “off..”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 </a:t>
            </a:r>
            <a:r>
              <a:rPr lang="en-US" sz="2600" b="1" i="1" dirty="0" smtClean="0">
                <a:latin typeface="Arial" charset="0"/>
              </a:rPr>
              <a:t>byte</a:t>
            </a:r>
            <a:r>
              <a:rPr lang="en-US" sz="2600" dirty="0" smtClean="0">
                <a:latin typeface="Arial" charset="0"/>
              </a:rPr>
              <a:t> is a group of eight bits.</a:t>
            </a:r>
          </a:p>
          <a:p>
            <a:pPr lvl="1"/>
            <a:r>
              <a:rPr lang="en-US" sz="2400" dirty="0" smtClean="0"/>
              <a:t>A byte is the smallest possible </a:t>
            </a:r>
            <a:r>
              <a:rPr lang="en-US" sz="2400" i="1" dirty="0" smtClean="0"/>
              <a:t>addressable</a:t>
            </a:r>
            <a:r>
              <a:rPr lang="en-US" sz="2400" dirty="0" smtClean="0"/>
              <a:t> unit of computer storage.</a:t>
            </a:r>
          </a:p>
          <a:p>
            <a:pPr lvl="1"/>
            <a:r>
              <a:rPr lang="en-US" sz="2400" dirty="0" smtClean="0"/>
              <a:t>The term, “addressable,” means that a particular byte can be retrieved according to its location in memory.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5129F-EB64-466D-A860-ED6D4F314FB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A </a:t>
            </a:r>
            <a:r>
              <a:rPr lang="en-US" sz="2600" b="1" i="1" dirty="0" smtClean="0">
                <a:latin typeface="Arial" charset="0"/>
              </a:rPr>
              <a:t>word</a:t>
            </a:r>
            <a:r>
              <a:rPr lang="en-US" sz="2600" dirty="0" smtClean="0">
                <a:latin typeface="Arial" charset="0"/>
              </a:rPr>
              <a:t> is a contiguous group of bytes.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Words can be any number of bits or bytes.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Word sizes of 16, 32, or 64 bits are most common.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In a word-addressable system, a word is the smallest addressable unit of storage.</a:t>
            </a:r>
          </a:p>
          <a:p>
            <a:pPr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 group of four bits is called a </a:t>
            </a:r>
            <a:r>
              <a:rPr lang="en-US" sz="2600" b="1" i="1" dirty="0" smtClean="0">
                <a:latin typeface="Arial" charset="0"/>
              </a:rPr>
              <a:t>nibble</a:t>
            </a:r>
            <a:r>
              <a:rPr lang="en-US" sz="2600" dirty="0" smtClean="0">
                <a:latin typeface="Arial" charset="0"/>
              </a:rPr>
              <a:t> (or </a:t>
            </a:r>
            <a:r>
              <a:rPr lang="en-US" sz="2600" b="1" i="1" dirty="0" err="1" smtClean="0">
                <a:latin typeface="Arial" charset="0"/>
              </a:rPr>
              <a:t>nybble</a:t>
            </a:r>
            <a:r>
              <a:rPr lang="en-US" sz="2600" dirty="0" smtClean="0">
                <a:latin typeface="Arial" charset="0"/>
              </a:rPr>
              <a:t>).</a:t>
            </a:r>
            <a:endParaRPr lang="en-US" sz="2600" dirty="0" smtClean="0"/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Bytes, therefore, consist of two nibbles: a “high-order nibble,” and a “low-order” nibble.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CB3B69A-51C2-4D83-B1A8-2413096BD7C0}" type="slidenum">
              <a:rPr lang="en-US" sz="1400" baseline="0"/>
              <a:pPr algn="r">
                <a:spcBef>
                  <a:spcPct val="0"/>
                </a:spcBef>
              </a:pPr>
              <a:t>5</a:t>
            </a:fld>
            <a:endParaRPr lang="en-US" sz="1400" baseline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2.1 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485EB10-E417-4975-807D-0A93AB3AA3A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Chapter 2</a:t>
            </a:r>
            <a:endParaRPr lang="en-US" sz="34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924800" cy="44958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2600" dirty="0" smtClean="0">
                <a:latin typeface="Arial" charset="0"/>
              </a:rPr>
              <a:t>2.1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2.2	Positional Number Systems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2.3	Decimal to Binary Conversions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2.4	Signed Integer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2.5	Floating-Point Representation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Arial" charset="0"/>
              </a:rPr>
              <a:t>2.6	Character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9776C4-8679-42BE-8463-E3E9DA65735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Positional Numbering Systems</a:t>
            </a:r>
            <a:endParaRPr lang="en-US" sz="3400" smtClean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Bytes store numbers using the position of each bit to represent a power of 2.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The binary system is also called the base-2 system.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Our decimal system is the base-10 system.  It uses powers of 10 for each position in a number.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Any integer quantity can be represented exactly using any base (or </a:t>
            </a:r>
            <a:r>
              <a:rPr lang="en-US" sz="2400" i="1" smtClean="0"/>
              <a:t>radix</a:t>
            </a:r>
            <a:r>
              <a:rPr lang="en-US" sz="2400" smtClean="0"/>
              <a:t>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BF2ADE-3E04-40C1-88A1-49037784218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Positional Numbering Systems</a:t>
            </a:r>
            <a:endParaRPr lang="en-US" sz="3400" smtClean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sz="2600" dirty="0" smtClean="0">
                <a:latin typeface="Arial" charset="0"/>
              </a:rPr>
              <a:t>The decimal number 947 in powers of 10 </a:t>
            </a:r>
            <a:r>
              <a:rPr lang="en-US" sz="2600" dirty="0" smtClean="0">
                <a:latin typeface="Arial" charset="0"/>
              </a:rPr>
              <a:t>is:</a:t>
            </a:r>
          </a:p>
          <a:p>
            <a:pPr>
              <a:spcBef>
                <a:spcPts val="13800"/>
              </a:spcBef>
            </a:pPr>
            <a:r>
              <a:rPr lang="en-US" sz="2600" dirty="0" smtClean="0">
                <a:latin typeface="Arial" charset="0"/>
              </a:rPr>
              <a:t>The decimal number 5836.47 in powers of 10 is: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2400" dirty="0" smtClean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57200" y="44196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>
              <a:spcBef>
                <a:spcPct val="5000"/>
              </a:spcBef>
            </a:pPr>
            <a:r>
              <a:rPr lang="en-US" sz="2400" baseline="0" dirty="0">
                <a:solidFill>
                  <a:schemeClr val="accent2"/>
                </a:solidFill>
              </a:rPr>
              <a:t>5 </a:t>
            </a:r>
            <a:r>
              <a:rPr lang="en-US" sz="2400" baseline="0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sz="2400" baseline="0" dirty="0">
                <a:solidFill>
                  <a:schemeClr val="accent2"/>
                </a:solidFill>
              </a:rPr>
              <a:t> 10</a:t>
            </a:r>
            <a:r>
              <a:rPr lang="en-US" sz="2400" dirty="0">
                <a:solidFill>
                  <a:schemeClr val="accent2"/>
                </a:solidFill>
              </a:rPr>
              <a:t> 3</a:t>
            </a:r>
            <a:r>
              <a:rPr lang="en-US" sz="2400" baseline="0" dirty="0">
                <a:solidFill>
                  <a:schemeClr val="accent2"/>
                </a:solidFill>
              </a:rPr>
              <a:t> + 8 </a:t>
            </a:r>
            <a:r>
              <a:rPr lang="en-US" sz="2400" baseline="0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sz="2400" baseline="0" dirty="0">
                <a:solidFill>
                  <a:schemeClr val="accent2"/>
                </a:solidFill>
              </a:rPr>
              <a:t> 10</a:t>
            </a:r>
            <a:r>
              <a:rPr lang="en-US" sz="2400" dirty="0">
                <a:solidFill>
                  <a:schemeClr val="accent2"/>
                </a:solidFill>
              </a:rPr>
              <a:t> 2</a:t>
            </a:r>
            <a:r>
              <a:rPr lang="en-US" sz="2400" baseline="0" dirty="0">
                <a:solidFill>
                  <a:schemeClr val="accent2"/>
                </a:solidFill>
              </a:rPr>
              <a:t> + 3 </a:t>
            </a:r>
            <a:r>
              <a:rPr lang="en-US" sz="2400" baseline="0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sz="2400" baseline="0" dirty="0">
                <a:solidFill>
                  <a:schemeClr val="accent2"/>
                </a:solidFill>
              </a:rPr>
              <a:t> 10</a:t>
            </a:r>
            <a:r>
              <a:rPr lang="en-US" sz="2400" dirty="0">
                <a:solidFill>
                  <a:schemeClr val="accent2"/>
                </a:solidFill>
              </a:rPr>
              <a:t> 1 </a:t>
            </a:r>
            <a:r>
              <a:rPr lang="en-US" sz="2400" baseline="0" dirty="0">
                <a:solidFill>
                  <a:schemeClr val="accent2"/>
                </a:solidFill>
              </a:rPr>
              <a:t>+ 6 </a:t>
            </a:r>
            <a:r>
              <a:rPr lang="en-US" sz="2400" baseline="0" dirty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sz="2400" baseline="0" dirty="0">
                <a:solidFill>
                  <a:schemeClr val="accent2"/>
                </a:solidFill>
              </a:rPr>
              <a:t> 10</a:t>
            </a:r>
            <a:r>
              <a:rPr lang="en-US" sz="2400" dirty="0">
                <a:solidFill>
                  <a:schemeClr val="accent2"/>
                </a:solidFill>
              </a:rPr>
              <a:t> 0</a:t>
            </a:r>
            <a:r>
              <a:rPr lang="en-US" sz="2400" baseline="0" dirty="0"/>
              <a:t>  + </a:t>
            </a:r>
            <a:r>
              <a:rPr lang="en-US" sz="2400" baseline="0" dirty="0">
                <a:solidFill>
                  <a:srgbClr val="CC0000"/>
                </a:solidFill>
              </a:rPr>
              <a:t>4 </a:t>
            </a:r>
            <a:r>
              <a:rPr lang="en-US" sz="2400" baseline="0" dirty="0">
                <a:solidFill>
                  <a:srgbClr val="CC0000"/>
                </a:solidFill>
                <a:sym typeface="Symbol" pitchFamily="18" charset="2"/>
              </a:rPr>
              <a:t></a:t>
            </a:r>
            <a:r>
              <a:rPr lang="en-US" sz="2400" baseline="0" dirty="0">
                <a:solidFill>
                  <a:srgbClr val="CC0000"/>
                </a:solidFill>
              </a:rPr>
              <a:t> 10</a:t>
            </a:r>
            <a:r>
              <a:rPr lang="en-US" sz="2400" dirty="0">
                <a:solidFill>
                  <a:srgbClr val="CC0000"/>
                </a:solidFill>
              </a:rPr>
              <a:t> -1</a:t>
            </a:r>
            <a:r>
              <a:rPr lang="en-US" sz="2400" baseline="0" dirty="0">
                <a:solidFill>
                  <a:srgbClr val="CC0000"/>
                </a:solidFill>
              </a:rPr>
              <a:t> + 7 </a:t>
            </a:r>
            <a:r>
              <a:rPr lang="en-US" sz="2400" baseline="0" dirty="0">
                <a:solidFill>
                  <a:srgbClr val="CC0000"/>
                </a:solidFill>
                <a:sym typeface="Symbol" pitchFamily="18" charset="2"/>
              </a:rPr>
              <a:t></a:t>
            </a:r>
            <a:r>
              <a:rPr lang="en-US" sz="2400" baseline="0" dirty="0">
                <a:solidFill>
                  <a:srgbClr val="CC0000"/>
                </a:solidFill>
              </a:rPr>
              <a:t> 10</a:t>
            </a:r>
            <a:r>
              <a:rPr lang="en-US" sz="2400" dirty="0">
                <a:solidFill>
                  <a:srgbClr val="CC0000"/>
                </a:solidFill>
              </a:rPr>
              <a:t> -2</a:t>
            </a:r>
            <a:r>
              <a:rPr lang="en-US" baseline="0" dirty="0"/>
              <a:t> </a:t>
            </a:r>
            <a:endParaRPr lang="en-US" sz="2200" baseline="0" dirty="0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/>
            <a:r>
              <a:rPr lang="en-US" sz="2400" baseline="0"/>
              <a:t>9 </a:t>
            </a:r>
            <a:r>
              <a:rPr lang="en-US" sz="2400" baseline="0">
                <a:sym typeface="Symbol" pitchFamily="18" charset="2"/>
              </a:rPr>
              <a:t></a:t>
            </a:r>
            <a:r>
              <a:rPr lang="en-US" sz="2400" baseline="0"/>
              <a:t> 10</a:t>
            </a:r>
            <a:r>
              <a:rPr lang="en-US" sz="2400"/>
              <a:t> 2</a:t>
            </a:r>
            <a:r>
              <a:rPr lang="en-US" sz="2400" baseline="0"/>
              <a:t> + 4 </a:t>
            </a:r>
            <a:r>
              <a:rPr lang="en-US" sz="2400" baseline="0">
                <a:sym typeface="Symbol" pitchFamily="18" charset="2"/>
              </a:rPr>
              <a:t></a:t>
            </a:r>
            <a:r>
              <a:rPr lang="en-US" sz="2400" baseline="0"/>
              <a:t> 10</a:t>
            </a:r>
            <a:r>
              <a:rPr lang="en-US" sz="2400"/>
              <a:t> 1</a:t>
            </a:r>
            <a:r>
              <a:rPr lang="en-US" sz="2400" baseline="0"/>
              <a:t> + 7 </a:t>
            </a:r>
            <a:r>
              <a:rPr lang="en-US" sz="2400" baseline="0">
                <a:sym typeface="Symbol" pitchFamily="18" charset="2"/>
              </a:rPr>
              <a:t></a:t>
            </a:r>
            <a:r>
              <a:rPr lang="en-US" sz="2400" baseline="0"/>
              <a:t> 10</a:t>
            </a:r>
            <a:r>
              <a:rPr lang="en-US" sz="2400"/>
              <a:t> 0</a:t>
            </a:r>
            <a:r>
              <a:rPr lang="en-US"/>
              <a:t> </a:t>
            </a:r>
            <a:r>
              <a:rPr lang="en-US" baseline="0"/>
              <a:t> </a:t>
            </a:r>
            <a:endParaRPr lang="en-US" sz="2200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F9B66D-FE3D-4FB8-AF58-B120DB48FBF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Positional Numbering Systems</a:t>
            </a:r>
            <a:endParaRPr lang="en-US" sz="340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  <a:solidFill>
            <a:srgbClr val="E4F5FF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 smtClean="0">
                <a:latin typeface="Arial" charset="0"/>
              </a:rPr>
              <a:t>The binary number 11001 in powers of 2 </a:t>
            </a:r>
            <a:r>
              <a:rPr lang="en-US" sz="2600" dirty="0" smtClean="0">
                <a:latin typeface="Arial" charset="0"/>
              </a:rPr>
              <a:t>is:</a:t>
            </a:r>
          </a:p>
          <a:p>
            <a:pPr>
              <a:spcBef>
                <a:spcPts val="15000"/>
              </a:spcBef>
            </a:pPr>
            <a:r>
              <a:rPr lang="en-US" sz="2600" dirty="0" smtClean="0">
                <a:latin typeface="Arial" charset="0"/>
              </a:rPr>
              <a:t>When </a:t>
            </a:r>
            <a:r>
              <a:rPr lang="en-US" sz="2600" dirty="0" smtClean="0">
                <a:latin typeface="Arial" charset="0"/>
              </a:rPr>
              <a:t>the radix of a number is something other than 10, the base is denoted by a subscript.  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Sometimes, the subscript 10 is added for emphasis:</a:t>
            </a:r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sz="2400" dirty="0" smtClean="0"/>
              <a:t>                     11001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25</a:t>
            </a:r>
            <a:r>
              <a:rPr lang="en-US" sz="2400" baseline="-25000" dirty="0" smtClean="0"/>
              <a:t>10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90600" y="2209800"/>
            <a:ext cx="7086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lvl="1">
              <a:spcBef>
                <a:spcPct val="40000"/>
              </a:spcBef>
            </a:pPr>
            <a:r>
              <a:rPr lang="en-US" sz="2400" baseline="0" dirty="0"/>
              <a:t>    1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2</a:t>
            </a:r>
            <a:r>
              <a:rPr lang="en-US" sz="2400" dirty="0"/>
              <a:t> 4 </a:t>
            </a:r>
            <a:r>
              <a:rPr lang="en-US" sz="2400" baseline="0" dirty="0"/>
              <a:t>+ 1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2</a:t>
            </a:r>
            <a:r>
              <a:rPr lang="en-US" sz="2400" dirty="0"/>
              <a:t> 3</a:t>
            </a:r>
            <a:r>
              <a:rPr lang="en-US" sz="2400" baseline="0" dirty="0"/>
              <a:t> + 0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2</a:t>
            </a:r>
            <a:r>
              <a:rPr lang="en-US" sz="2400" dirty="0"/>
              <a:t> 2</a:t>
            </a:r>
            <a:r>
              <a:rPr lang="en-US" sz="2400" baseline="0" dirty="0"/>
              <a:t>  + 0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2</a:t>
            </a:r>
            <a:r>
              <a:rPr lang="en-US" sz="2400" dirty="0"/>
              <a:t> 1</a:t>
            </a:r>
            <a:r>
              <a:rPr lang="en-US" sz="2400" baseline="0" dirty="0"/>
              <a:t> + 1 </a:t>
            </a:r>
            <a:r>
              <a:rPr lang="en-US" sz="2400" baseline="0" dirty="0">
                <a:sym typeface="Symbol" pitchFamily="18" charset="2"/>
              </a:rPr>
              <a:t></a:t>
            </a:r>
            <a:r>
              <a:rPr lang="en-US" sz="2400" baseline="0" dirty="0"/>
              <a:t> 2</a:t>
            </a:r>
            <a:r>
              <a:rPr lang="en-US" sz="2400" dirty="0"/>
              <a:t> 0 </a:t>
            </a:r>
            <a:endParaRPr lang="en-US" sz="2400" baseline="0" dirty="0"/>
          </a:p>
          <a:p>
            <a:pPr lvl="1">
              <a:spcBef>
                <a:spcPct val="40000"/>
              </a:spcBef>
            </a:pPr>
            <a:r>
              <a:rPr lang="en-US" sz="2400" baseline="0" dirty="0"/>
              <a:t>=   16</a:t>
            </a:r>
            <a:r>
              <a:rPr lang="en-US" sz="2400" dirty="0"/>
              <a:t>  </a:t>
            </a:r>
            <a:r>
              <a:rPr lang="en-US" sz="2400" baseline="0" dirty="0"/>
              <a:t>    +    8   </a:t>
            </a:r>
            <a:r>
              <a:rPr lang="en-US" sz="2400" dirty="0"/>
              <a:t> </a:t>
            </a:r>
            <a:r>
              <a:rPr lang="en-US" sz="2400" baseline="0" dirty="0"/>
              <a:t>   +    0    </a:t>
            </a:r>
            <a:r>
              <a:rPr lang="en-US" sz="2400" dirty="0"/>
              <a:t> </a:t>
            </a:r>
            <a:r>
              <a:rPr lang="en-US" sz="2400" baseline="0" dirty="0"/>
              <a:t>  +     0   </a:t>
            </a:r>
            <a:r>
              <a:rPr lang="en-US" sz="2400" dirty="0"/>
              <a:t> </a:t>
            </a:r>
            <a:r>
              <a:rPr lang="en-US" sz="2400" baseline="0" dirty="0"/>
              <a:t>  +    1    =   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8201</TotalTime>
  <Words>450</Words>
  <Application>Microsoft Office PowerPoint</Application>
  <PresentationFormat>On-screen Show (4:3)</PresentationFormat>
  <Paragraphs>77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ECOA_Mstr</vt:lpstr>
      <vt:lpstr>Chapter 2</vt:lpstr>
      <vt:lpstr>Chapter 2</vt:lpstr>
      <vt:lpstr>Introduction</vt:lpstr>
      <vt:lpstr>Introduction</vt:lpstr>
      <vt:lpstr>Section 2.1 – End</vt:lpstr>
      <vt:lpstr>Chapter 2</vt:lpstr>
      <vt:lpstr>Positional Numbering Systems</vt:lpstr>
      <vt:lpstr>Positional Numbering Systems</vt:lpstr>
      <vt:lpstr>Positional Numbering Systems</vt:lpstr>
      <vt:lpstr>Exercise</vt:lpstr>
      <vt:lpstr>Section 2.2 – End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206</cp:revision>
  <dcterms:created xsi:type="dcterms:W3CDTF">2002-11-19T23:57:00Z</dcterms:created>
  <dcterms:modified xsi:type="dcterms:W3CDTF">2010-01-21T13:33:52Z</dcterms:modified>
</cp:coreProperties>
</file>