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sldIdLst>
    <p:sldId id="258" r:id="rId2"/>
    <p:sldId id="459" r:id="rId3"/>
    <p:sldId id="323" r:id="rId4"/>
    <p:sldId id="324" r:id="rId5"/>
    <p:sldId id="301" r:id="rId6"/>
    <p:sldId id="325" r:id="rId7"/>
    <p:sldId id="326" r:id="rId8"/>
    <p:sldId id="454" r:id="rId9"/>
    <p:sldId id="455" r:id="rId10"/>
    <p:sldId id="327" r:id="rId11"/>
    <p:sldId id="328" r:id="rId12"/>
    <p:sldId id="329" r:id="rId13"/>
    <p:sldId id="330" r:id="rId14"/>
    <p:sldId id="447" r:id="rId15"/>
    <p:sldId id="450" r:id="rId16"/>
    <p:sldId id="331" r:id="rId17"/>
    <p:sldId id="333" r:id="rId18"/>
    <p:sldId id="460" r:id="rId19"/>
    <p:sldId id="334" r:id="rId20"/>
    <p:sldId id="461" r:id="rId21"/>
    <p:sldId id="332" r:id="rId22"/>
    <p:sldId id="456" r:id="rId23"/>
    <p:sldId id="457" r:id="rId24"/>
    <p:sldId id="335" r:id="rId25"/>
    <p:sldId id="336" r:id="rId26"/>
    <p:sldId id="337" r:id="rId27"/>
    <p:sldId id="448" r:id="rId28"/>
    <p:sldId id="451" r:id="rId29"/>
    <p:sldId id="338" r:id="rId30"/>
    <p:sldId id="339" r:id="rId31"/>
    <p:sldId id="452" r:id="rId32"/>
    <p:sldId id="340" r:id="rId33"/>
    <p:sldId id="453" r:id="rId34"/>
    <p:sldId id="449" r:id="rId35"/>
    <p:sldId id="45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E2FED2"/>
    <a:srgbClr val="CC0000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4660"/>
  </p:normalViewPr>
  <p:slideViewPr>
    <p:cSldViewPr>
      <p:cViewPr>
        <p:scale>
          <a:sx n="54" d="100"/>
          <a:sy n="54" d="100"/>
        </p:scale>
        <p:origin x="-112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3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5C6905A4-C338-46EE-93C4-2386D16DE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068BF-E9A4-41DC-996E-16734D36D26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B3D7F-48CE-4694-A8C5-C3C21D1ED0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51102-D3D6-40C6-A929-1F5D0C8D9F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B559E-27FA-45B5-9383-84FCD12E8EF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4EEB-437A-4236-9594-42FEED20AC4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CC232-C2C1-4BC2-B20D-737A015CCFE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CDAA8-D92B-4710-8304-3700261892F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08695-C268-41FE-8BDF-7FFADB255CA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FD2C3-04DD-4F9A-B4CB-7164854CD8E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FD2C3-04DD-4F9A-B4CB-7164854CD8E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5139E-8AEC-4D84-8FA6-18A7D59513C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5139E-8AEC-4D84-8FA6-18A7D59513C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DAA31-3A1B-4A92-83FD-545333E5F1D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8A6C1-2024-40F7-85E7-76929131090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F4BBD-8559-4180-982E-74B5BBFD766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BC3E0-B61A-45AB-AE17-F52936985D9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D6425-951A-479A-8A49-FDF4B2641C4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5EE5C-CB4C-451B-B2E8-9BEF840A6A3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8A6C1-2024-40F7-85E7-76929131090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F4BBD-8559-4180-982E-74B5BBFD766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72B01-29F8-419D-A324-AF4901234A7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DDF26-D7F5-4A1D-B810-9C9800C728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69CF3-10ED-4051-B75E-99BCCF4B4D5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811F2-C25A-474D-BC79-5137F62D9F6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35E85-AAD3-46FE-98EC-56A309947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717A8-BD23-4800-9B8C-42883306646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C2A86-DEAC-460F-9702-6BC8BAA5638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35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AE26A-CA70-41A9-96F1-D599EF7810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524A-1B81-4FFA-97D1-06199E732CC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9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C12DE-0EB0-4BBC-ACEA-CC0634A7981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A4B6A-35B5-42AC-B20B-EFF5E658A3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CC232-C2C1-4BC2-B20D-737A015CCFE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CDAA8-D92B-4710-8304-3700261892F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F95A-70A9-4D42-8EC9-A1FE2477D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D1B47-A986-43AE-B1E1-AE16C4D7F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A6C-1FF9-432B-8E94-3ACEF6EB4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6551-2042-47EB-93F1-9C6FA768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37B9-C9AC-4AC4-A9E9-2BDDED40C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1453F-7D69-4AC3-AABC-B960A8352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0680-6955-48AD-A158-76844AABD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E13D9-5E24-43A4-BC61-9920D63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F458-70AD-4670-A584-E3AEB4F79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534-8D40-4286-92EA-F9879BCDC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33D99-9CDE-4D23-A1F3-50D2A5FD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DAE4-2003-40C6-B7CD-6C934B049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34844978-056A-41FF-86FB-B18F4D12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3048000" y="3810000"/>
            <a:ext cx="1447800" cy="3048000"/>
          </a:xfrm>
          <a:prstGeom prst="rect">
            <a:avLst/>
          </a:prstGeom>
          <a:solidFill>
            <a:srgbClr val="C7C3DA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648200"/>
            <a:ext cx="5867400" cy="1447800"/>
          </a:xfrm>
          <a:solidFill>
            <a:srgbClr val="C7C3DA"/>
          </a:solidFill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Data Representation in Computer Systems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00600" y="3657600"/>
            <a:ext cx="40386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2</a:t>
            </a: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37A57B-712A-42C0-9484-7E01B13E5EF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Division Method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4958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Another method of converting integers from decimal to some other radix uses division.</a:t>
            </a:r>
            <a:endParaRPr lang="en-US" sz="2800" baseline="-25000" dirty="0" smtClean="0"/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This method is mechanical and easy.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It employs the idea that successive division by a base is equivalent to successive subtraction by powers of the base.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Let’s use the division remainder method to again convert 190 in decimal to base 3.</a:t>
            </a:r>
            <a:endParaRPr lang="en-US" sz="2800" baseline="-25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697F8-CF8D-4224-9D56-620FA6BFCBF9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5363" name="Picture 6" descr="2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676400"/>
            <a:ext cx="31956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419600" cy="48768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First we take the number that we wish to convert and divide it by the radix in which we want to express our result.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In this case, 3 divides 190   63 times, with a remainder of 1.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Record the quotient and the remainder.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Division Method: 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18DFA-A743-4B3A-91F1-AEB8BC7A72CF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6387" name="Picture 6" descr="2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676400"/>
            <a:ext cx="3198813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343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63 is evenly divisible by 3.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Our remainder is zero, and the quotient is 21.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Division Method: 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92B153-AA3C-42F5-BA43-1FAACB47DA35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7411" name="Picture 6" descr="2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676400"/>
            <a:ext cx="3198813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4958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Continue in this way until the quotient is zero.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In the final calculation, we note that 3 divides 2 zero times with a remainder of 2.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Our result, reading from bottom to top is: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200" dirty="0" smtClean="0"/>
              <a:t>                 </a:t>
            </a:r>
            <a:r>
              <a:rPr lang="en-US" dirty="0" smtClean="0"/>
              <a:t>190</a:t>
            </a:r>
            <a:r>
              <a:rPr lang="en-US" baseline="-25000" dirty="0" smtClean="0"/>
              <a:t>10</a:t>
            </a:r>
            <a:r>
              <a:rPr lang="en-US" dirty="0" smtClean="0"/>
              <a:t> = 21001</a:t>
            </a:r>
            <a:r>
              <a:rPr lang="en-US" baseline="-25000" dirty="0" smtClean="0"/>
              <a:t>3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Division Method: 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1E0DA2-E854-47E2-BF20-997624A3178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</a:t>
            </a:r>
            <a:endParaRPr lang="en-US" sz="3400" smtClean="0">
              <a:latin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 smtClean="0"/>
              <a:t>Perform the following base conversions using the division method: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2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3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8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16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6771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1518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7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4401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8848E-DC96-4063-9970-49B33E7CFEE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 (Solutions)</a:t>
            </a:r>
            <a:endParaRPr lang="en-US" sz="3400" smtClean="0">
              <a:latin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 smtClean="0"/>
              <a:t>Perform the following base conversions using the division method: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111001010</a:t>
            </a:r>
            <a:r>
              <a:rPr lang="en-US" sz="2400" baseline="-25000" dirty="0" smtClean="0"/>
              <a:t>2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121222</a:t>
            </a:r>
            <a:r>
              <a:rPr lang="en-US" sz="2400" baseline="-25000" dirty="0" smtClean="0"/>
              <a:t>3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712</a:t>
            </a:r>
            <a:r>
              <a:rPr lang="en-US" sz="2400" baseline="-25000" dirty="0" smtClean="0"/>
              <a:t>8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1CA</a:t>
            </a:r>
            <a:r>
              <a:rPr lang="en-US" sz="2400" baseline="-25000" dirty="0" smtClean="0"/>
              <a:t>16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6771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10202</a:t>
            </a:r>
            <a:r>
              <a:rPr lang="en-US" sz="2400" baseline="-25000" dirty="0" smtClean="0"/>
              <a:t>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1518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4266</a:t>
            </a:r>
            <a:r>
              <a:rPr lang="en-US" sz="2400" baseline="-25000" dirty="0" smtClean="0"/>
              <a:t>7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4401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6030</a:t>
            </a:r>
            <a:r>
              <a:rPr lang="en-US" sz="2400" baseline="-25000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F4661-92C1-4151-8B85-192FC262900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What About Fractions?</a:t>
            </a:r>
            <a:endParaRPr lang="en-US" sz="3400" smtClean="0">
              <a:latin typeface="Arial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  <a:solidFill>
            <a:srgbClr val="E4F5FF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Fractional values can be approximated in all base systems.</a:t>
            </a:r>
            <a:endParaRPr lang="en-US" baseline="-25000" dirty="0" smtClean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3100" dirty="0" smtClean="0">
                <a:latin typeface="Arial" charset="0"/>
              </a:rPr>
              <a:t>Unlike integer values, fractions do not necessarily have exact representations under all radices</a:t>
            </a:r>
            <a:r>
              <a:rPr lang="en-US" sz="3100" dirty="0" smtClean="0">
                <a:latin typeface="Arial" charset="0"/>
              </a:rPr>
              <a:t>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3000" dirty="0" smtClean="0">
                <a:latin typeface="Arial" charset="0"/>
              </a:rPr>
              <a:t>Fractions that contain repeating strings of digits to the right of the radix point in one base system may not necessarily have a repeating sequence of digits in another base</a:t>
            </a:r>
            <a:endParaRPr lang="en-US" sz="3000" dirty="0" smtClean="0">
              <a:latin typeface="Arial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3100" dirty="0" smtClean="0">
                <a:latin typeface="Arial" charset="0"/>
              </a:rPr>
              <a:t>The </a:t>
            </a:r>
            <a:r>
              <a:rPr lang="en-US" sz="3100" dirty="0" smtClean="0">
                <a:latin typeface="Arial" charset="0"/>
              </a:rPr>
              <a:t>quantity </a:t>
            </a:r>
            <a:r>
              <a:rPr lang="en-US" sz="3500" dirty="0" smtClean="0">
                <a:latin typeface="Arial" charset="0"/>
              </a:rPr>
              <a:t>⅓</a:t>
            </a:r>
            <a:r>
              <a:rPr lang="en-US" sz="3100" dirty="0" smtClean="0">
                <a:latin typeface="Arial" charset="0"/>
              </a:rPr>
              <a:t>  </a:t>
            </a:r>
            <a:r>
              <a:rPr lang="en-US" sz="3100" dirty="0" smtClean="0">
                <a:latin typeface="Arial" charset="0"/>
              </a:rPr>
              <a:t>is </a:t>
            </a:r>
            <a:r>
              <a:rPr lang="en-US" sz="3100" dirty="0" smtClean="0">
                <a:latin typeface="Arial" charset="0"/>
              </a:rPr>
              <a:t>a repeating decimal fraction, but in the </a:t>
            </a:r>
            <a:r>
              <a:rPr lang="en-US" sz="3100" dirty="0" smtClean="0">
                <a:latin typeface="Arial" charset="0"/>
              </a:rPr>
              <a:t>ternary (base 3) numbering </a:t>
            </a:r>
            <a:r>
              <a:rPr lang="en-US" sz="3100" dirty="0" smtClean="0">
                <a:latin typeface="Arial" charset="0"/>
              </a:rPr>
              <a:t>system it terminates as 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0.1</a:t>
            </a:r>
            <a:r>
              <a:rPr lang="en-US" baseline="-25000" dirty="0" smtClean="0">
                <a:solidFill>
                  <a:srgbClr val="000000"/>
                </a:solidFill>
                <a:ea typeface="+mn-ea"/>
                <a:cs typeface="+mn-cs"/>
              </a:rPr>
              <a:t>3</a:t>
            </a:r>
            <a:r>
              <a:rPr lang="en-US" sz="3100" dirty="0" smtClean="0">
                <a:latin typeface="Arial" charset="0"/>
              </a:rPr>
              <a:t>. </a:t>
            </a:r>
            <a:r>
              <a:rPr lang="en-US" sz="3100" i="1" dirty="0" smtClean="0">
                <a:solidFill>
                  <a:srgbClr val="CC0000"/>
                </a:solidFill>
                <a:latin typeface="Arial" charset="0"/>
              </a:rPr>
              <a:t>Why</a:t>
            </a:r>
            <a:r>
              <a:rPr lang="en-US" sz="3100" dirty="0" smtClean="0">
                <a:solidFill>
                  <a:srgbClr val="CC0000"/>
                </a:solidFill>
                <a:latin typeface="Arial" charset="0"/>
              </a:rPr>
              <a:t>?</a:t>
            </a:r>
            <a:endParaRPr lang="en-US" sz="3100" dirty="0" smtClean="0">
              <a:latin typeface="Arial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3100" dirty="0" smtClean="0">
                <a:latin typeface="Arial" charset="0"/>
              </a:rPr>
              <a:t>The </a:t>
            </a:r>
            <a:r>
              <a:rPr lang="en-US" sz="3100" dirty="0" smtClean="0">
                <a:latin typeface="Arial" charset="0"/>
              </a:rPr>
              <a:t>quantity </a:t>
            </a:r>
            <a:r>
              <a:rPr lang="en-US" sz="3500" dirty="0" smtClean="0">
                <a:latin typeface="Arial" charset="0"/>
              </a:rPr>
              <a:t>½</a:t>
            </a:r>
            <a:r>
              <a:rPr lang="en-US" sz="3100" dirty="0" smtClean="0">
                <a:latin typeface="Arial" charset="0"/>
              </a:rPr>
              <a:t>  is exactly </a:t>
            </a:r>
            <a:r>
              <a:rPr lang="en-US" sz="3100" dirty="0" err="1" smtClean="0">
                <a:latin typeface="Arial" charset="0"/>
              </a:rPr>
              <a:t>representable</a:t>
            </a:r>
            <a:r>
              <a:rPr lang="en-US" sz="3100" dirty="0" smtClean="0">
                <a:latin typeface="Arial" charset="0"/>
              </a:rPr>
              <a:t> </a:t>
            </a:r>
            <a:r>
              <a:rPr lang="en-US" sz="3100" dirty="0" smtClean="0">
                <a:latin typeface="Arial" charset="0"/>
              </a:rPr>
              <a:t>in the binary and decimal systems, but is not in the </a:t>
            </a:r>
            <a:r>
              <a:rPr lang="en-US" sz="3100" dirty="0" smtClean="0">
                <a:latin typeface="Arial" charset="0"/>
              </a:rPr>
              <a:t>ternary system</a:t>
            </a:r>
            <a:r>
              <a:rPr lang="en-US" sz="3100" dirty="0" smtClean="0">
                <a:latin typeface="Arial" charset="0"/>
              </a:rPr>
              <a:t>. </a:t>
            </a:r>
            <a:r>
              <a:rPr lang="en-US" sz="3100" i="1" dirty="0" smtClean="0">
                <a:solidFill>
                  <a:srgbClr val="CC0000"/>
                </a:solidFill>
                <a:latin typeface="Arial" charset="0"/>
              </a:rPr>
              <a:t>Why</a:t>
            </a:r>
            <a:r>
              <a:rPr lang="en-US" sz="3100" dirty="0" smtClean="0">
                <a:solidFill>
                  <a:srgbClr val="CC0000"/>
                </a:solidFill>
                <a:latin typeface="Arial" charset="0"/>
              </a:rPr>
              <a:t>?</a:t>
            </a:r>
            <a:endParaRPr lang="en-US" baseline="-25000" dirty="0" smtClean="0">
              <a:solidFill>
                <a:srgbClr val="CC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4BEB4-DD48-4BE2-8036-5C2C479509C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Fractions &amp; Radix Point</a:t>
            </a:r>
            <a:endParaRPr lang="en-US" sz="3400" smtClean="0">
              <a:latin typeface="Arial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Fractional decimal values have nonzero digits to the right of the decimal point.</a:t>
            </a:r>
            <a:endParaRPr lang="en-US" sz="2800" baseline="-25000" dirty="0" smtClean="0"/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Fractional values of other radix systems have nonzero digits to the right of the </a:t>
            </a:r>
            <a:r>
              <a:rPr lang="en-US" sz="2600" b="1" i="1" dirty="0" smtClean="0">
                <a:latin typeface="Arial" charset="0"/>
              </a:rPr>
              <a:t>radix point</a:t>
            </a:r>
            <a:r>
              <a:rPr lang="en-US" sz="2600" dirty="0" smtClean="0">
                <a:latin typeface="Arial" charset="0"/>
              </a:rPr>
              <a:t>.</a:t>
            </a:r>
            <a:endParaRPr lang="en-US" sz="26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4BEB4-DD48-4BE2-8036-5C2C479509C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Fractions &amp; Radix Point</a:t>
            </a:r>
            <a:endParaRPr lang="en-US" sz="3400" smtClean="0">
              <a:latin typeface="Arial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  <a:solidFill>
            <a:srgbClr val="E4F5FF"/>
          </a:solidFill>
        </p:spPr>
        <p:txBody>
          <a:bodyPr/>
          <a:lstStyle/>
          <a:p>
            <a:r>
              <a:rPr lang="en-US" sz="2600" dirty="0" smtClean="0">
                <a:latin typeface="Arial" charset="0"/>
              </a:rPr>
              <a:t>Numerals </a:t>
            </a:r>
            <a:r>
              <a:rPr lang="en-US" sz="2600" dirty="0" smtClean="0">
                <a:latin typeface="Arial" charset="0"/>
              </a:rPr>
              <a:t>to the right of a radix point represent negative powers of the radix:</a:t>
            </a:r>
            <a:endParaRPr lang="en-US" sz="2800" baseline="-25000" dirty="0" smtClean="0"/>
          </a:p>
        </p:txBody>
      </p:sp>
      <p:sp>
        <p:nvSpPr>
          <p:cNvPr id="21509" name="Text Box 1028"/>
          <p:cNvSpPr txBox="1">
            <a:spLocks noChangeArrowheads="1"/>
          </p:cNvSpPr>
          <p:nvPr/>
        </p:nvSpPr>
        <p:spPr bwMode="auto">
          <a:xfrm>
            <a:off x="1524000" y="2895600"/>
            <a:ext cx="5943600" cy="214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baseline="0" dirty="0"/>
              <a:t>0.47</a:t>
            </a:r>
            <a:r>
              <a:rPr lang="en-US" sz="2400" baseline="-25000" dirty="0"/>
              <a:t>10</a:t>
            </a:r>
            <a:r>
              <a:rPr lang="en-US" sz="2400" baseline="0" dirty="0"/>
              <a:t> =  4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10</a:t>
            </a:r>
            <a:r>
              <a:rPr lang="en-US" sz="2400" dirty="0"/>
              <a:t> -1</a:t>
            </a:r>
            <a:r>
              <a:rPr lang="en-US" sz="2400" baseline="0" dirty="0"/>
              <a:t> + 7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10</a:t>
            </a:r>
            <a:r>
              <a:rPr lang="en-US" sz="2400" dirty="0"/>
              <a:t> -2</a:t>
            </a:r>
            <a:r>
              <a:rPr lang="en-US" baseline="0" dirty="0"/>
              <a:t> </a:t>
            </a:r>
            <a:endParaRPr lang="en-US" baseline="0" dirty="0" smtClean="0"/>
          </a:p>
          <a:p>
            <a:pPr lvl="1">
              <a:spcBef>
                <a:spcPct val="20000"/>
              </a:spcBef>
            </a:pPr>
            <a:endParaRPr lang="en-US" baseline="0" dirty="0"/>
          </a:p>
          <a:p>
            <a:pPr lvl="1">
              <a:spcBef>
                <a:spcPct val="20000"/>
              </a:spcBef>
            </a:pPr>
            <a:r>
              <a:rPr lang="en-US" sz="2400" baseline="0" dirty="0"/>
              <a:t>0.11</a:t>
            </a:r>
            <a:r>
              <a:rPr lang="en-US" sz="2400" baseline="-25000" dirty="0"/>
              <a:t>2</a:t>
            </a:r>
            <a:r>
              <a:rPr lang="en-US" sz="2400" baseline="0" dirty="0"/>
              <a:t>  =  1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-1</a:t>
            </a:r>
            <a:r>
              <a:rPr lang="en-US" sz="2400" baseline="0" dirty="0"/>
              <a:t> + 1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-2  </a:t>
            </a:r>
          </a:p>
          <a:p>
            <a:pPr lvl="1">
              <a:spcBef>
                <a:spcPct val="5000"/>
              </a:spcBef>
            </a:pPr>
            <a:r>
              <a:rPr lang="en-US" sz="2400" baseline="0" dirty="0"/>
              <a:t>          =     </a:t>
            </a:r>
            <a:r>
              <a:rPr lang="en-US" sz="3000" baseline="0" dirty="0"/>
              <a:t>½    </a:t>
            </a:r>
            <a:r>
              <a:rPr lang="en-US" sz="2400" baseline="0" dirty="0"/>
              <a:t>+</a:t>
            </a:r>
            <a:r>
              <a:rPr lang="en-US" sz="3000" baseline="0" dirty="0"/>
              <a:t>   ¼</a:t>
            </a:r>
            <a:r>
              <a:rPr lang="en-US" baseline="0" dirty="0"/>
              <a:t> </a:t>
            </a:r>
            <a:endParaRPr lang="en-US" sz="2400" dirty="0"/>
          </a:p>
          <a:p>
            <a:pPr lvl="1">
              <a:spcBef>
                <a:spcPct val="5000"/>
              </a:spcBef>
            </a:pPr>
            <a:r>
              <a:rPr lang="en-US" sz="2400" dirty="0"/>
              <a:t>              </a:t>
            </a:r>
            <a:r>
              <a:rPr lang="en-US" sz="2400" baseline="0" dirty="0"/>
              <a:t> =    0.5</a:t>
            </a:r>
            <a:r>
              <a:rPr lang="en-US" sz="2400" baseline="-25000" dirty="0"/>
              <a:t>      </a:t>
            </a:r>
            <a:r>
              <a:rPr lang="en-US" sz="2400" baseline="0" dirty="0"/>
              <a:t>+    0.25 =  0.75</a:t>
            </a:r>
            <a:endParaRPr lang="en-US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2D247-72BD-4AA6-9F3C-837F779AE2B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Fraction Conversions</a:t>
            </a:r>
            <a:endParaRPr lang="en-US" sz="3400" smtClean="0">
              <a:latin typeface="Arial" charset="0"/>
            </a:endParaRP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As with whole-number conversions, you can use either of two methods: a </a:t>
            </a:r>
            <a:r>
              <a:rPr lang="en-US" sz="2600" b="1" i="1" dirty="0" smtClean="0">
                <a:latin typeface="Arial" charset="0"/>
              </a:rPr>
              <a:t>subtraction method</a:t>
            </a:r>
            <a:r>
              <a:rPr lang="en-US" sz="2600" dirty="0" smtClean="0">
                <a:latin typeface="Arial" charset="0"/>
              </a:rPr>
              <a:t> and an easy </a:t>
            </a:r>
            <a:r>
              <a:rPr lang="en-US" sz="2600" b="1" i="1" dirty="0" smtClean="0">
                <a:latin typeface="Arial" charset="0"/>
              </a:rPr>
              <a:t>multiplication method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subtraction method for fractions is identical to the subtraction method for whole numbers. Instead of subtracting positive powers of the target radix, we subtract negative powers of the radix.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We always start with the largest value first, </a:t>
            </a:r>
            <a:r>
              <a:rPr lang="en-US" sz="2600" i="1" dirty="0" smtClean="0">
                <a:latin typeface="Arial" charset="0"/>
              </a:rPr>
              <a:t>n </a:t>
            </a:r>
            <a:r>
              <a:rPr lang="en-US" sz="2600" baseline="30000" dirty="0" smtClean="0">
                <a:latin typeface="Arial" charset="0"/>
              </a:rPr>
              <a:t>-1</a:t>
            </a:r>
            <a:r>
              <a:rPr lang="en-US" sz="2600" dirty="0" smtClean="0">
                <a:latin typeface="Arial" charset="0"/>
              </a:rPr>
              <a:t>, where </a:t>
            </a:r>
            <a:r>
              <a:rPr lang="en-US" sz="2600" i="1" dirty="0" smtClean="0">
                <a:latin typeface="Arial" charset="0"/>
              </a:rPr>
              <a:t>n</a:t>
            </a:r>
            <a:r>
              <a:rPr lang="en-US" sz="2600" dirty="0" smtClean="0">
                <a:latin typeface="Arial" charset="0"/>
              </a:rPr>
              <a:t> is our radix, and work our way along using larger negative exponents.</a:t>
            </a:r>
            <a:endParaRPr lang="en-US" sz="2800" baseline="-25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2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2.2	Positional Number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2.3	Decimal to Binary Conversions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2.4	Signed Integer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2.5	Floating-Point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2.6	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2D247-72BD-4AA6-9F3C-837F779AE2B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Some Useful Negative Powers of 2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3600"/>
              </a:spcBef>
              <a:buNone/>
            </a:pPr>
            <a:r>
              <a:rPr lang="en-US" sz="2600" i="1" dirty="0" smtClean="0">
                <a:latin typeface="Arial" charset="0"/>
              </a:rPr>
              <a:t>	</a:t>
            </a:r>
            <a:r>
              <a:rPr lang="en-US" sz="2800" i="1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-1</a:t>
            </a:r>
            <a:r>
              <a:rPr lang="en-US" sz="2800" dirty="0" smtClean="0">
                <a:latin typeface="Arial" charset="0"/>
              </a:rPr>
              <a:t>		=	0.5</a:t>
            </a:r>
          </a:p>
          <a:p>
            <a:pPr>
              <a:spcBef>
                <a:spcPts val="3600"/>
              </a:spcBef>
              <a:buNone/>
            </a:pPr>
            <a:r>
              <a:rPr lang="en-US" sz="2800" i="1" dirty="0" smtClean="0">
                <a:latin typeface="Arial" charset="0"/>
              </a:rPr>
              <a:t>	2</a:t>
            </a:r>
            <a:r>
              <a:rPr lang="en-US" sz="2800" baseline="30000" dirty="0" smtClean="0">
                <a:latin typeface="Arial" charset="0"/>
              </a:rPr>
              <a:t>-2</a:t>
            </a:r>
            <a:r>
              <a:rPr lang="en-US" sz="2800" dirty="0" smtClean="0">
                <a:latin typeface="Arial" charset="0"/>
              </a:rPr>
              <a:t>		=	</a:t>
            </a:r>
            <a:r>
              <a:rPr lang="en-US" sz="2800" dirty="0" smtClean="0">
                <a:latin typeface="Arial" charset="0"/>
              </a:rPr>
              <a:t>0.25</a:t>
            </a:r>
          </a:p>
          <a:p>
            <a:pPr>
              <a:spcBef>
                <a:spcPts val="3600"/>
              </a:spcBef>
              <a:buNone/>
            </a:pPr>
            <a:r>
              <a:rPr lang="en-US" sz="2800" i="1" dirty="0" smtClean="0">
                <a:latin typeface="Arial" charset="0"/>
              </a:rPr>
              <a:t>	2</a:t>
            </a:r>
            <a:r>
              <a:rPr lang="en-US" sz="2800" baseline="30000" dirty="0" smtClean="0">
                <a:latin typeface="Arial" charset="0"/>
              </a:rPr>
              <a:t>-3</a:t>
            </a:r>
            <a:r>
              <a:rPr lang="en-US" sz="2800" dirty="0" smtClean="0">
                <a:latin typeface="Arial" charset="0"/>
              </a:rPr>
              <a:t>		=	</a:t>
            </a:r>
            <a:r>
              <a:rPr lang="en-US" sz="2800" dirty="0" smtClean="0">
                <a:latin typeface="Arial" charset="0"/>
              </a:rPr>
              <a:t>0.125</a:t>
            </a:r>
          </a:p>
          <a:p>
            <a:pPr>
              <a:spcBef>
                <a:spcPts val="3600"/>
              </a:spcBef>
              <a:buNone/>
            </a:pPr>
            <a:r>
              <a:rPr lang="en-US" sz="2800" i="1" dirty="0" smtClean="0">
                <a:latin typeface="Arial" charset="0"/>
              </a:rPr>
              <a:t>	2</a:t>
            </a:r>
            <a:r>
              <a:rPr lang="en-US" sz="2800" baseline="30000" dirty="0" smtClean="0">
                <a:latin typeface="Arial" charset="0"/>
              </a:rPr>
              <a:t>-4</a:t>
            </a:r>
            <a:r>
              <a:rPr lang="en-US" sz="2800" dirty="0" smtClean="0">
                <a:latin typeface="Arial" charset="0"/>
              </a:rPr>
              <a:t>		=	</a:t>
            </a:r>
            <a:r>
              <a:rPr lang="en-US" sz="2800" dirty="0" smtClean="0">
                <a:latin typeface="Arial" charset="0"/>
              </a:rPr>
              <a:t>0.0625</a:t>
            </a:r>
          </a:p>
          <a:p>
            <a:pPr>
              <a:spcBef>
                <a:spcPts val="3600"/>
              </a:spcBef>
              <a:buNone/>
            </a:pPr>
            <a:r>
              <a:rPr lang="en-US" sz="2800" baseline="-25000" dirty="0" smtClean="0">
                <a:latin typeface="Arial" charset="0"/>
              </a:rPr>
              <a:t>	</a:t>
            </a:r>
            <a:r>
              <a:rPr lang="en-US" sz="2800" i="1" dirty="0" smtClean="0">
                <a:latin typeface="Arial" charset="0"/>
              </a:rPr>
              <a:t> </a:t>
            </a:r>
            <a:r>
              <a:rPr lang="en-US" sz="2800" i="1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-5</a:t>
            </a:r>
            <a:r>
              <a:rPr lang="en-US" sz="2800" dirty="0" smtClean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=</a:t>
            </a:r>
            <a:r>
              <a:rPr lang="en-US" sz="2800" dirty="0" smtClean="0">
                <a:latin typeface="Arial" charset="0"/>
              </a:rPr>
              <a:t>	</a:t>
            </a:r>
            <a:r>
              <a:rPr lang="en-US" sz="2800" dirty="0" smtClean="0">
                <a:latin typeface="Arial" charset="0"/>
              </a:rPr>
              <a:t>0.03125</a:t>
            </a:r>
          </a:p>
          <a:p>
            <a:pPr>
              <a:spcBef>
                <a:spcPts val="3600"/>
              </a:spcBef>
              <a:buNone/>
            </a:pPr>
            <a:r>
              <a:rPr lang="en-US" sz="2800" baseline="-25000" dirty="0" smtClean="0">
                <a:latin typeface="Arial" charset="0"/>
              </a:rPr>
              <a:t>	</a:t>
            </a:r>
            <a:r>
              <a:rPr lang="en-US" sz="2800" i="1" dirty="0" smtClean="0">
                <a:latin typeface="Arial" charset="0"/>
              </a:rPr>
              <a:t> </a:t>
            </a:r>
            <a:r>
              <a:rPr lang="en-US" sz="2800" i="1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-6</a:t>
            </a:r>
            <a:r>
              <a:rPr lang="en-US" sz="2800" dirty="0" smtClean="0">
                <a:latin typeface="Arial" charset="0"/>
              </a:rPr>
              <a:t>		=	</a:t>
            </a:r>
            <a:r>
              <a:rPr lang="en-US" sz="2800" dirty="0" smtClean="0">
                <a:latin typeface="Arial" charset="0"/>
              </a:rPr>
              <a:t>0.015625</a:t>
            </a:r>
            <a:endParaRPr lang="en-US" sz="2800" baseline="-25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4A75A-4ABA-4943-8BFF-BF3AB156710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3962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The calculation to the right is an example of using the subtraction method to convert the decimal 0.8125 to binary.</a:t>
            </a:r>
            <a:endParaRPr lang="en-US" sz="2600" dirty="0" smtClean="0"/>
          </a:p>
          <a:p>
            <a:pPr lvl="1">
              <a:spcBef>
                <a:spcPct val="40000"/>
              </a:spcBef>
            </a:pPr>
            <a:r>
              <a:rPr lang="en-US" dirty="0" smtClean="0"/>
              <a:t>Our result, reading from </a:t>
            </a:r>
            <a:r>
              <a:rPr lang="en-US" u="sng" dirty="0" smtClean="0"/>
              <a:t>top to bottom</a:t>
            </a:r>
            <a:r>
              <a:rPr lang="en-US" dirty="0" smtClean="0"/>
              <a:t> is: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dirty="0" smtClean="0"/>
              <a:t>         0.8125</a:t>
            </a:r>
            <a:r>
              <a:rPr lang="en-US" baseline="-25000" dirty="0" smtClean="0"/>
              <a:t>10</a:t>
            </a:r>
            <a:r>
              <a:rPr lang="en-US" dirty="0" smtClean="0"/>
              <a:t> = 0.1101</a:t>
            </a:r>
            <a:r>
              <a:rPr lang="en-US" baseline="-25000" dirty="0" smtClean="0"/>
              <a:t>2</a:t>
            </a:r>
            <a:endParaRPr lang="en-US" b="1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dirty="0" smtClean="0"/>
              <a:t>Of course, this method works with any base, not just binary.</a:t>
            </a:r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Subtraction Method: Example</a:t>
            </a:r>
            <a:endParaRPr lang="en-US" sz="3400" smtClean="0">
              <a:latin typeface="Arial" charset="0"/>
            </a:endParaRPr>
          </a:p>
        </p:txBody>
      </p:sp>
      <p:pic>
        <p:nvPicPr>
          <p:cNvPr id="23557" name="Picture 1030" descr="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677988"/>
            <a:ext cx="3821113" cy="43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725E3-DA76-4C89-935A-98182B88A2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600" dirty="0" smtClean="0"/>
              <a:t>Use the subtraction method to convert the following decimal fractions to binary with a maximum of six places to the right of the binary point: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26.78125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194.03125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298.796875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16.1240234375</a:t>
            </a:r>
            <a:endParaRPr lang="en-US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E2D097-1A8E-47ED-BF5F-09F89297E26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 (Solutions)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600" dirty="0" smtClean="0"/>
              <a:t>Use the subtraction method to convert the following decimal fractions to binary with a maximum of six places to the right of the binary point: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26.78125 = 11010.11001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194.03125 = 11000010.00001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298.796875 = 100101010.110011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16.1240234375 = 10000.000111</a:t>
            </a:r>
            <a:endParaRPr lang="en-US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30A0-0877-4371-9EFB-FC2F186F51A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910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smtClean="0">
                <a:latin typeface="Arial" charset="0"/>
              </a:rPr>
              <a:t>Using the multiplication method to convert the decimal 0.8125 to binary, we multiply by the radix 2.</a:t>
            </a:r>
            <a:endParaRPr lang="en-US" sz="2600" smtClean="0"/>
          </a:p>
          <a:p>
            <a:pPr lvl="1">
              <a:spcBef>
                <a:spcPct val="40000"/>
              </a:spcBef>
            </a:pPr>
            <a:r>
              <a:rPr lang="en-US" smtClean="0"/>
              <a:t>The first product carries into the units place.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Multiplication Method: Example</a:t>
            </a:r>
            <a:endParaRPr lang="en-US" sz="3400" smtClean="0">
              <a:latin typeface="Arial" charset="0"/>
            </a:endParaRPr>
          </a:p>
        </p:txBody>
      </p:sp>
      <p:pic>
        <p:nvPicPr>
          <p:cNvPr id="24581" name="Picture 5" descr="5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570038"/>
            <a:ext cx="314483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5311B-2515-47E4-94D7-21DDD7A69720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25603" name="Picture 1029" descr="5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571625"/>
            <a:ext cx="3135313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724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smtClean="0">
                <a:latin typeface="Arial" charset="0"/>
              </a:rPr>
              <a:t>Converting 0.8125 to binary . . .</a:t>
            </a:r>
          </a:p>
          <a:p>
            <a:pPr lvl="1"/>
            <a:r>
              <a:rPr lang="en-US" smtClean="0"/>
              <a:t>Ignoring the value in the units place at each step, continue multiplying each fractional part by the radix.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Multiplication Method: 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E4313A-1B7F-4AB7-A4BF-4FB5337A3DD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26627" name="Picture 1029" descr="5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4625" y="1571625"/>
            <a:ext cx="3135313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724400" cy="47244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smtClean="0">
                <a:latin typeface="Arial" charset="0"/>
              </a:rPr>
              <a:t>Converting 0.8125 to binary . . .</a:t>
            </a:r>
          </a:p>
          <a:p>
            <a:pPr lvl="1"/>
            <a:r>
              <a:rPr lang="en-US" smtClean="0"/>
              <a:t>You are finished when the product is zero, or until you have reached the desired number of binary places.</a:t>
            </a:r>
          </a:p>
          <a:p>
            <a:pPr lvl="1"/>
            <a:r>
              <a:rPr lang="en-US" smtClean="0"/>
              <a:t>Our result, reading from top to bottom is:</a:t>
            </a:r>
          </a:p>
          <a:p>
            <a:pPr lvl="1">
              <a:buFontTx/>
              <a:buNone/>
            </a:pPr>
            <a:r>
              <a:rPr lang="en-US" sz="2200" smtClean="0"/>
              <a:t>        </a:t>
            </a:r>
            <a:r>
              <a:rPr lang="en-US" smtClean="0"/>
              <a:t>0.8125</a:t>
            </a:r>
            <a:r>
              <a:rPr lang="en-US" baseline="-25000" smtClean="0"/>
              <a:t>10</a:t>
            </a:r>
            <a:r>
              <a:rPr lang="en-US" smtClean="0"/>
              <a:t> = 0.1101</a:t>
            </a:r>
            <a:r>
              <a:rPr lang="en-US" baseline="-25000" smtClean="0"/>
              <a:t>2</a:t>
            </a:r>
          </a:p>
          <a:p>
            <a:pPr lvl="1"/>
            <a:r>
              <a:rPr lang="en-US" smtClean="0"/>
              <a:t>This method also works with any base. Just use the target radix as the multiplier.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sz="2200" baseline="-25000" smtClean="0"/>
          </a:p>
        </p:txBody>
      </p:sp>
      <p:sp>
        <p:nvSpPr>
          <p:cNvPr id="2662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Multiplication Method: 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725E3-DA76-4C89-935A-98182B88A2E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600" dirty="0" smtClean="0"/>
              <a:t>Use the multiplication method to convert the following decimal fractions to binary with a maximum of six places to the right of the binary point: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26.78125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194.03125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298.796875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16.1240234375</a:t>
            </a:r>
            <a:endParaRPr lang="en-US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E2D097-1A8E-47ED-BF5F-09F89297E26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 (Solutions)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600" dirty="0" smtClean="0"/>
              <a:t>Use the multiplication method to convert the following decimal fractions to binary with a maximum of six places to the right of the binary point: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26.78125 = 11010.11001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194.03125 = 11000010.00001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298.796875 = 100101010.110011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dirty="0" smtClean="0"/>
              <a:t>16.1240234375 = 10000.000111</a:t>
            </a:r>
            <a:endParaRPr lang="en-US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F3F94-62E8-426F-B16F-A59B9BE8921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Converting Between Power of 2 Radices</a:t>
            </a:r>
            <a:endParaRPr lang="en-US" sz="3400" smtClean="0">
              <a:latin typeface="Arial" charset="0"/>
            </a:endParaRP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binary numbering system is the most important radix system for digital computers.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However, it is difficult to read long strings of binary numbers-- and even a modestly-sized decimal number becomes a very long binary number.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For example:    11010100011011</a:t>
            </a:r>
            <a:r>
              <a:rPr lang="en-US" sz="2400" baseline="-25000" smtClean="0"/>
              <a:t>2</a:t>
            </a:r>
            <a:r>
              <a:rPr lang="en-US" sz="2400" smtClean="0"/>
              <a:t> = 13595</a:t>
            </a:r>
            <a:r>
              <a:rPr lang="en-US" sz="2400" baseline="-25000" smtClean="0"/>
              <a:t>10</a:t>
            </a:r>
            <a:endParaRPr lang="en-US" sz="2400" smtClean="0"/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For compactness and ease of reading, binary values are usually expressed using the </a:t>
            </a:r>
            <a:r>
              <a:rPr lang="en-US" sz="2600" i="1" smtClean="0">
                <a:latin typeface="Arial" charset="0"/>
              </a:rPr>
              <a:t>hexadecimal</a:t>
            </a:r>
            <a:r>
              <a:rPr lang="en-US" sz="2600" smtClean="0">
                <a:latin typeface="Arial" charset="0"/>
              </a:rPr>
              <a:t>, or base-16, and octal, or base-8, numbering systems.</a:t>
            </a:r>
            <a:endParaRPr lang="en-US" sz="2800" baseline="-250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C96F92-0ED1-4DB1-ACF2-28D602FFEA1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Decimal to Binary Conversions</a:t>
            </a:r>
            <a:endParaRPr lang="en-US" sz="3400" smtClean="0"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2672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Because binary numbers are the basis for all data representation in digital computer systems, it is important that you become proficient with this radix system.</a:t>
            </a:r>
            <a:endParaRPr lang="en-US" sz="2800" baseline="-25000" dirty="0" smtClean="0"/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Your knowledge of the binary numbering system will enable you to understand the operation of all computer components as well as the design of instruction set architectures.</a:t>
            </a:r>
            <a:endParaRPr lang="en-US" sz="2800" baseline="-25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71F4E-571A-4F2B-9286-577728B1BE6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Hexadecimal Number System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3100" smtClean="0">
                <a:latin typeface="Arial" charset="0"/>
              </a:rPr>
              <a:t>There are 16 digits in the hexadecimal numbering system: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3100" smtClean="0">
                <a:latin typeface="Arial" charset="0"/>
              </a:rPr>
              <a:t>	0	1	2	3	4	5	6	7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3100" smtClean="0">
                <a:latin typeface="Arial" charset="0"/>
              </a:rPr>
              <a:t>	8	9 	A 	B	C	D	E	F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31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3100" smtClean="0">
                <a:latin typeface="Arial" charset="0"/>
              </a:rPr>
              <a:t>Thus, the base of the hexadecimal numbering system is 16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sz="31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3100" smtClean="0">
                <a:latin typeface="Arial" charset="0"/>
              </a:rPr>
              <a:t>Examples: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400" smtClean="0">
                <a:latin typeface="Arial" charset="0"/>
              </a:rPr>
              <a:t>The decimal number 12 is C</a:t>
            </a:r>
            <a:r>
              <a:rPr lang="en-US" sz="2400" baseline="-25000" smtClean="0">
                <a:latin typeface="Arial" charset="0"/>
              </a:rPr>
              <a:t>16</a:t>
            </a:r>
            <a:endParaRPr lang="en-US" sz="2400" smtClean="0">
              <a:latin typeface="Arial" charset="0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400" smtClean="0">
                <a:latin typeface="Arial" charset="0"/>
              </a:rPr>
              <a:t>The decimal number 26 is 1A</a:t>
            </a:r>
            <a:r>
              <a:rPr lang="en-US" sz="2400" baseline="-25000" smtClean="0">
                <a:latin typeface="Arial" charset="0"/>
              </a:rPr>
              <a:t>16</a:t>
            </a:r>
            <a:endParaRPr lang="en-US" sz="2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E4BBB8-C8AF-4CF7-BB42-852F54C1674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Binary to Hex Conversions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It is easy to convert between base 16 and base 2, because 16 = 2</a:t>
            </a:r>
            <a:r>
              <a:rPr lang="en-US" sz="2600" baseline="30000" smtClean="0">
                <a:latin typeface="Arial" charset="0"/>
              </a:rPr>
              <a:t>4</a:t>
            </a:r>
            <a:r>
              <a:rPr lang="en-US" sz="2600" smtClean="0">
                <a:latin typeface="Arial" charset="0"/>
              </a:rPr>
              <a:t>.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6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Thus, to convert from binary to hexadecimal, all we need to do is group the binary digits into groups of four</a:t>
            </a:r>
            <a:r>
              <a:rPr lang="en-US" sz="2600" smtClean="0"/>
              <a:t>.</a:t>
            </a:r>
          </a:p>
          <a:p>
            <a:pPr>
              <a:spcBef>
                <a:spcPct val="10000"/>
              </a:spcBef>
            </a:pPr>
            <a:endParaRPr lang="en-US" sz="2800" baseline="-250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A9960-6110-42FA-8483-A118729970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Binary to Hex Conversions: Example</a:t>
            </a:r>
            <a:endParaRPr lang="en-US" sz="3400" smtClean="0">
              <a:latin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binary number </a:t>
            </a:r>
          </a:p>
          <a:p>
            <a:pPr algn="ctr"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11010100011011</a:t>
            </a:r>
            <a:r>
              <a:rPr lang="en-US" sz="2600" baseline="-25000" smtClean="0">
                <a:latin typeface="Arial" charset="0"/>
              </a:rPr>
              <a:t>2</a:t>
            </a:r>
            <a:r>
              <a:rPr lang="en-US" sz="2600" smtClean="0">
                <a:latin typeface="Arial" charset="0"/>
              </a:rPr>
              <a:t>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600" smtClean="0"/>
              <a:t>	</a:t>
            </a:r>
            <a:r>
              <a:rPr lang="en-US" sz="2600" smtClean="0">
                <a:latin typeface="Arial" charset="0"/>
              </a:rPr>
              <a:t>(which is 13595</a:t>
            </a:r>
            <a:r>
              <a:rPr lang="en-US" sz="2600" baseline="-25000" smtClean="0">
                <a:latin typeface="Arial" charset="0"/>
              </a:rPr>
              <a:t>10</a:t>
            </a:r>
            <a:r>
              <a:rPr lang="en-US" sz="2600" smtClean="0">
                <a:latin typeface="Arial" charset="0"/>
              </a:rPr>
              <a:t>)</a:t>
            </a:r>
          </a:p>
          <a:p>
            <a:pPr>
              <a:spcBef>
                <a:spcPct val="40000"/>
              </a:spcBef>
              <a:buFontTx/>
              <a:buNone/>
            </a:pPr>
            <a:endParaRPr lang="en-US" sz="2600" smtClean="0">
              <a:latin typeface="Arial" charset="0"/>
            </a:endParaRPr>
          </a:p>
          <a:p>
            <a:pPr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 in hexadecimal is:</a:t>
            </a:r>
          </a:p>
          <a:p>
            <a:pPr>
              <a:spcBef>
                <a:spcPct val="40000"/>
              </a:spcBef>
            </a:pPr>
            <a:endParaRPr lang="en-US" sz="2600" smtClean="0">
              <a:latin typeface="Arial" charset="0"/>
            </a:endParaRPr>
          </a:p>
          <a:p>
            <a:pPr>
              <a:spcBef>
                <a:spcPct val="40000"/>
              </a:spcBef>
            </a:pPr>
            <a:endParaRPr lang="en-US" sz="2600" smtClean="0">
              <a:latin typeface="Arial" charset="0"/>
            </a:endParaRPr>
          </a:p>
        </p:txBody>
      </p:sp>
      <p:pic>
        <p:nvPicPr>
          <p:cNvPr id="32773" name="Picture 5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876800"/>
            <a:ext cx="3665538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F7028-183D-4ED0-B2D8-73756AE96BE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800" b="1" smtClean="0">
                <a:solidFill>
                  <a:srgbClr val="FFFFFF"/>
                </a:solidFill>
                <a:latin typeface="Arial" charset="0"/>
              </a:rPr>
              <a:t>The Octal Number System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700" smtClean="0">
                <a:latin typeface="Arial" charset="0"/>
              </a:rPr>
              <a:t>There are 8 digits in the octal number system: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700" smtClean="0">
                <a:latin typeface="Arial" charset="0"/>
              </a:rPr>
              <a:t>	0	1	2	3	4	5	6	7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700" smtClean="0">
                <a:latin typeface="Arial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700" smtClean="0">
                <a:latin typeface="Arial" charset="0"/>
              </a:rPr>
              <a:t>Thus, the base of the hexadecimal numbering system is 8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sz="270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700" smtClean="0">
                <a:latin typeface="Arial" charset="0"/>
              </a:rPr>
              <a:t>Examples: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smtClean="0">
                <a:latin typeface="Arial" charset="0"/>
              </a:rPr>
              <a:t>The decimal number 12 is 14</a:t>
            </a:r>
            <a:r>
              <a:rPr lang="en-US" sz="2000" baseline="-25000" smtClean="0">
                <a:latin typeface="Arial" charset="0"/>
              </a:rPr>
              <a:t>8</a:t>
            </a:r>
            <a:endParaRPr lang="en-US" sz="200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smtClean="0">
                <a:latin typeface="Arial" charset="0"/>
              </a:rPr>
              <a:t>The decimal number 26 is 32</a:t>
            </a:r>
            <a:r>
              <a:rPr lang="en-US" sz="2000" baseline="-25000" smtClean="0">
                <a:latin typeface="Arial" charset="0"/>
              </a:rPr>
              <a:t>8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000" baseline="-2500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 smtClean="0">
                <a:latin typeface="Arial" charset="0"/>
              </a:rPr>
              <a:t>Octal was very useful when computers used six-bit words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A7182-5C9A-441A-B28E-BF1A0D535F7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Binary to Octal Conversions</a:t>
            </a:r>
            <a:endParaRPr lang="en-US" sz="3400" smtClean="0">
              <a:latin typeface="Arial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Octal (base 8) values are derived from binary by using groups of three bits (8 = 2</a:t>
            </a:r>
            <a:r>
              <a:rPr lang="en-US" sz="2600" baseline="30000" smtClean="0">
                <a:latin typeface="Arial" charset="0"/>
              </a:rPr>
              <a:t>3</a:t>
            </a:r>
            <a:r>
              <a:rPr lang="en-US" sz="2600" smtClean="0">
                <a:latin typeface="Arial" charset="0"/>
              </a:rPr>
              <a:t>):</a:t>
            </a:r>
          </a:p>
        </p:txBody>
      </p:sp>
      <p:pic>
        <p:nvPicPr>
          <p:cNvPr id="34821" name="Picture 6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276600"/>
            <a:ext cx="36385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35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2.3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B10B5-F2FC-41B9-A778-0FD0E81588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Decimal to Binary Conversions</a:t>
            </a:r>
            <a:endParaRPr lang="en-US" sz="3400" smtClean="0">
              <a:latin typeface="Arial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98612"/>
            <a:ext cx="8001000" cy="4268787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In </a:t>
            </a:r>
            <a:r>
              <a:rPr lang="en-US" sz="2600" dirty="0" smtClean="0">
                <a:latin typeface="Arial" charset="0"/>
              </a:rPr>
              <a:t>the previous section, </a:t>
            </a:r>
            <a:r>
              <a:rPr lang="en-US" sz="2600" dirty="0" smtClean="0">
                <a:latin typeface="Arial" charset="0"/>
              </a:rPr>
              <a:t>we said that every integer value can be represented exactly using any radix system.</a:t>
            </a:r>
            <a:endParaRPr lang="en-US" sz="2800" baseline="-25000" dirty="0" smtClean="0"/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You can use either of two methods for radix conversion: the </a:t>
            </a:r>
            <a:r>
              <a:rPr lang="en-US" sz="2600" b="1" i="1" dirty="0" smtClean="0">
                <a:latin typeface="Arial" charset="0"/>
              </a:rPr>
              <a:t>subtraction method</a:t>
            </a:r>
            <a:r>
              <a:rPr lang="en-US" sz="2600" dirty="0" smtClean="0">
                <a:latin typeface="Arial" charset="0"/>
              </a:rPr>
              <a:t> and the </a:t>
            </a:r>
            <a:r>
              <a:rPr lang="en-US" sz="2600" b="1" i="1" dirty="0" smtClean="0">
                <a:latin typeface="Arial" charset="0"/>
              </a:rPr>
              <a:t>division remainder method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subtraction method is more intuitive, but cumbersome.  It does, however reinforce the ideas behind radix mathematics.</a:t>
            </a:r>
            <a:endParaRPr lang="en-US" sz="2800" baseline="-25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203F8C-C0FA-4622-AE3C-B1D893031D39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1267" name="Picture 13" descr="1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6225" y="1676400"/>
            <a:ext cx="318135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343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Suppose we want to convert the decimal number 190 to base 3.</a:t>
            </a:r>
          </a:p>
          <a:p>
            <a:pPr lvl="1">
              <a:spcBef>
                <a:spcPct val="40000"/>
              </a:spcBef>
            </a:pPr>
            <a:r>
              <a:rPr lang="en-US" sz="2200" dirty="0" smtClean="0"/>
              <a:t>We know that 3</a:t>
            </a:r>
            <a:r>
              <a:rPr lang="en-US" sz="2200" baseline="30000" dirty="0" smtClean="0"/>
              <a:t> 5</a:t>
            </a:r>
            <a:r>
              <a:rPr lang="en-US" sz="2200" dirty="0" smtClean="0"/>
              <a:t>  = 243 so our result will be less than six digits wide.  The largest power of 3 that we need is therefore 3</a:t>
            </a:r>
            <a:r>
              <a:rPr lang="en-US" sz="2200" baseline="30000" dirty="0" smtClean="0"/>
              <a:t> 4</a:t>
            </a:r>
            <a:r>
              <a:rPr lang="en-US" sz="2200" dirty="0" smtClean="0"/>
              <a:t> = 81, and          81 </a:t>
            </a:r>
            <a:r>
              <a:rPr lang="en-US" sz="2200" dirty="0" smtClean="0">
                <a:sym typeface="Symbol" pitchFamily="18" charset="2"/>
              </a:rPr>
              <a:t> 2 = 162.</a:t>
            </a:r>
            <a:endParaRPr lang="en-US" sz="2200" dirty="0" smtClean="0"/>
          </a:p>
          <a:p>
            <a:pPr lvl="1">
              <a:spcBef>
                <a:spcPts val="2400"/>
              </a:spcBef>
            </a:pPr>
            <a:r>
              <a:rPr lang="en-US" sz="2200" dirty="0" smtClean="0"/>
              <a:t>Write down the 2 and subtract 162 from 190, giving 28.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Subtraction Method: Example</a:t>
            </a:r>
            <a:endParaRPr lang="en-US" sz="3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91F8F-7B2D-4DC4-9793-763A56F0DE3B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12291" name="Picture 1029" descr="1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3050" y="1676400"/>
            <a:ext cx="318135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343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2200" dirty="0" smtClean="0"/>
              <a:t>The next power of 3 is           3</a:t>
            </a:r>
            <a:r>
              <a:rPr lang="en-US" sz="2200" baseline="30000" dirty="0" smtClean="0"/>
              <a:t> 3</a:t>
            </a:r>
            <a:r>
              <a:rPr lang="en-US" sz="2200" dirty="0" smtClean="0"/>
              <a:t>  = 27.  We’ll need one of these, so we subtract 27 and write down the numeral 1 in our result. </a:t>
            </a:r>
          </a:p>
          <a:p>
            <a:pPr lvl="1">
              <a:spcBef>
                <a:spcPts val="2400"/>
              </a:spcBef>
            </a:pPr>
            <a:r>
              <a:rPr lang="en-US" sz="2200" dirty="0" smtClean="0"/>
              <a:t>The next power of 3, 3</a:t>
            </a:r>
            <a:r>
              <a:rPr lang="en-US" sz="2200" baseline="30000" dirty="0" smtClean="0"/>
              <a:t> 2 </a:t>
            </a:r>
            <a:r>
              <a:rPr lang="en-US" sz="2200" dirty="0" smtClean="0"/>
              <a:t>= 9, is too large, but we have to assign a placeholder of zero and carry down the 1.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Subtraction Method: Example</a:t>
            </a:r>
          </a:p>
        </p:txBody>
      </p:sp>
      <p:sp>
        <p:nvSpPr>
          <p:cNvPr id="12294" name="Rectangle 1032"/>
          <p:cNvSpPr>
            <a:spLocks noChangeArrowheads="1"/>
          </p:cNvSpPr>
          <p:nvPr/>
        </p:nvSpPr>
        <p:spPr bwMode="auto">
          <a:xfrm>
            <a:off x="5334000" y="1676400"/>
            <a:ext cx="3200400" cy="12954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D4AEAC-15CA-4FDD-8F60-F2823A7ECCD9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3315" name="Picture 1041" descr="1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6225" y="1676400"/>
            <a:ext cx="318135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/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Subtraction Method: Example</a:t>
            </a:r>
          </a:p>
        </p:txBody>
      </p:sp>
      <p:sp>
        <p:nvSpPr>
          <p:cNvPr id="13317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343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b="1" dirty="0" smtClean="0">
                <a:latin typeface="Arial" charset="0"/>
              </a:rPr>
              <a:t>Converting 190 to base 3...</a:t>
            </a:r>
          </a:p>
          <a:p>
            <a:pPr lvl="1">
              <a:spcBef>
                <a:spcPct val="40000"/>
              </a:spcBef>
            </a:pPr>
            <a:r>
              <a:rPr lang="en-US" sz="2200" dirty="0" smtClean="0"/>
              <a:t>3</a:t>
            </a:r>
            <a:r>
              <a:rPr lang="en-US" sz="2200" baseline="30000" dirty="0" smtClean="0"/>
              <a:t> 1</a:t>
            </a:r>
            <a:r>
              <a:rPr lang="en-US" sz="2200" dirty="0" smtClean="0"/>
              <a:t>  = 3  is again too large, so we assign a zero placeholder.</a:t>
            </a:r>
          </a:p>
          <a:p>
            <a:pPr lvl="1">
              <a:spcBef>
                <a:spcPts val="2400"/>
              </a:spcBef>
            </a:pPr>
            <a:r>
              <a:rPr lang="en-US" sz="2200" dirty="0" smtClean="0"/>
              <a:t>The last power of 3,  3</a:t>
            </a:r>
            <a:r>
              <a:rPr lang="en-US" sz="2200" baseline="30000" dirty="0" smtClean="0"/>
              <a:t> 0</a:t>
            </a:r>
            <a:r>
              <a:rPr lang="en-US" sz="2200" dirty="0" smtClean="0"/>
              <a:t> = 1, is our last choice, and it gives us a difference of zero.</a:t>
            </a:r>
          </a:p>
          <a:p>
            <a:pPr lvl="1">
              <a:spcBef>
                <a:spcPts val="2400"/>
              </a:spcBef>
            </a:pPr>
            <a:r>
              <a:rPr lang="en-US" sz="2200" dirty="0" smtClean="0"/>
              <a:t>Our result, reading from top to bottom is: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200" dirty="0" smtClean="0"/>
              <a:t>       190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 = 21001</a:t>
            </a:r>
            <a:r>
              <a:rPr lang="en-US" sz="2200" baseline="-25000" dirty="0" smtClean="0"/>
              <a:t>3</a:t>
            </a:r>
            <a:endParaRPr lang="en-US" sz="2200" dirty="0" smtClean="0"/>
          </a:p>
        </p:txBody>
      </p:sp>
      <p:sp>
        <p:nvSpPr>
          <p:cNvPr id="13318" name="Rectangle 1037"/>
          <p:cNvSpPr>
            <a:spLocks noChangeArrowheads="1"/>
          </p:cNvSpPr>
          <p:nvPr/>
        </p:nvSpPr>
        <p:spPr bwMode="auto">
          <a:xfrm>
            <a:off x="5334000" y="1676400"/>
            <a:ext cx="2514600" cy="25908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9" name="Rectangle 1040"/>
          <p:cNvSpPr>
            <a:spLocks noChangeArrowheads="1"/>
          </p:cNvSpPr>
          <p:nvPr/>
        </p:nvSpPr>
        <p:spPr bwMode="auto">
          <a:xfrm>
            <a:off x="8153400" y="1676400"/>
            <a:ext cx="381000" cy="25908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0" name="Rectangle 1043"/>
          <p:cNvSpPr>
            <a:spLocks noChangeArrowheads="1"/>
          </p:cNvSpPr>
          <p:nvPr/>
        </p:nvSpPr>
        <p:spPr bwMode="auto">
          <a:xfrm>
            <a:off x="7772400" y="1676400"/>
            <a:ext cx="381000" cy="6096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1E0DA2-E854-47E2-BF20-997624A3178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</a:t>
            </a:r>
            <a:endParaRPr lang="en-US" sz="3400" smtClean="0">
              <a:latin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 smtClean="0"/>
              <a:t>Perform the following base conversions using the subtraction method: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2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3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8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16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6771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1518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7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4401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X</a:t>
            </a:r>
            <a:r>
              <a:rPr lang="en-US" sz="2400" baseline="-25000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8848E-DC96-4063-9970-49B33E7CFEE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 (Solutions)</a:t>
            </a:r>
            <a:endParaRPr lang="en-US" sz="3400" smtClean="0">
              <a:latin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 smtClean="0"/>
              <a:t>Perform the following base conversions using the subtraction method: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111001010</a:t>
            </a:r>
            <a:r>
              <a:rPr lang="en-US" sz="2400" baseline="-25000" dirty="0" smtClean="0"/>
              <a:t>2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121222</a:t>
            </a:r>
            <a:r>
              <a:rPr lang="en-US" sz="2400" baseline="-25000" dirty="0" smtClean="0"/>
              <a:t>3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712</a:t>
            </a:r>
            <a:r>
              <a:rPr lang="en-US" sz="2400" baseline="-25000" dirty="0" smtClean="0"/>
              <a:t>8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458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1CA</a:t>
            </a:r>
            <a:r>
              <a:rPr lang="en-US" sz="2400" baseline="-25000" dirty="0" smtClean="0"/>
              <a:t>16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6771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10202</a:t>
            </a:r>
            <a:r>
              <a:rPr lang="en-US" sz="2400" baseline="-25000" dirty="0" smtClean="0"/>
              <a:t>5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1518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4266</a:t>
            </a:r>
            <a:r>
              <a:rPr lang="en-US" sz="2400" baseline="-25000" dirty="0" smtClean="0"/>
              <a:t>7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/>
              <a:t>4401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6030</a:t>
            </a:r>
            <a:r>
              <a:rPr lang="en-US" sz="2400" baseline="-25000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8246</TotalTime>
  <Words>1562</Words>
  <Application>Microsoft Office PowerPoint</Application>
  <PresentationFormat>On-screen Show (4:3)</PresentationFormat>
  <Paragraphs>262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ECOA_Mstr</vt:lpstr>
      <vt:lpstr>Chapter 2</vt:lpstr>
      <vt:lpstr>Chapter 2</vt:lpstr>
      <vt:lpstr>Decimal to Binary Conversions</vt:lpstr>
      <vt:lpstr>Decimal to Binary Conversions</vt:lpstr>
      <vt:lpstr>The Subtraction Method: Example</vt:lpstr>
      <vt:lpstr>The Subtraction Method: Example</vt:lpstr>
      <vt:lpstr>The Subtraction Method: Example</vt:lpstr>
      <vt:lpstr>Exercise</vt:lpstr>
      <vt:lpstr>Exercise (Solutions)</vt:lpstr>
      <vt:lpstr>The Division Method</vt:lpstr>
      <vt:lpstr>The Division Method: Example</vt:lpstr>
      <vt:lpstr>The Division Method: Example</vt:lpstr>
      <vt:lpstr>The Division Method: Example</vt:lpstr>
      <vt:lpstr>Exercise</vt:lpstr>
      <vt:lpstr>Exercise (Solutions)</vt:lpstr>
      <vt:lpstr>What About Fractions?</vt:lpstr>
      <vt:lpstr>Fractions &amp; Radix Point</vt:lpstr>
      <vt:lpstr>Fractions &amp; Radix Point</vt:lpstr>
      <vt:lpstr>Fraction Conversions</vt:lpstr>
      <vt:lpstr>Some Useful Negative Powers of 2</vt:lpstr>
      <vt:lpstr>The Subtraction Method: Example</vt:lpstr>
      <vt:lpstr>Exercise</vt:lpstr>
      <vt:lpstr>Exercise (Solutions)</vt:lpstr>
      <vt:lpstr>The Multiplication Method: Example</vt:lpstr>
      <vt:lpstr>The Multiplication Method: Example</vt:lpstr>
      <vt:lpstr>The Multiplication Method: Example</vt:lpstr>
      <vt:lpstr>Exercise</vt:lpstr>
      <vt:lpstr>Exercise (Solutions)</vt:lpstr>
      <vt:lpstr>Converting Between Power of 2 Radices</vt:lpstr>
      <vt:lpstr>The Hexadecimal Number System</vt:lpstr>
      <vt:lpstr>Binary to Hex Conversions</vt:lpstr>
      <vt:lpstr>Binary to Hex Conversions: Example</vt:lpstr>
      <vt:lpstr>The Octal Number System</vt:lpstr>
      <vt:lpstr>Binary to Octal Conversions</vt:lpstr>
      <vt:lpstr>Section 2.3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211</cp:revision>
  <dcterms:created xsi:type="dcterms:W3CDTF">2002-11-19T23:57:00Z</dcterms:created>
  <dcterms:modified xsi:type="dcterms:W3CDTF">2010-01-21T14:04:34Z</dcterms:modified>
</cp:coreProperties>
</file>