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theme/themeOverride30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4.xml" ContentType="application/vnd.openxmlformats-officedocument.themeOverr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Override13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theme/themeOverride20.xml" ContentType="application/vnd.openxmlformats-officedocument.themeOverr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theme/themeOverride29.xml" ContentType="application/vnd.openxmlformats-officedocument.themeOverr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theme/themeOverride25.xml" ContentType="application/vnd.openxmlformats-officedocument.themeOverr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Override10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theme/themeOverride26.xml" ContentType="application/vnd.openxmlformats-officedocument.themeOverr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Override22.xml" ContentType="application/vnd.openxmlformats-officedocument.themeOverr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1"/>
  </p:notesMasterIdLst>
  <p:sldIdLst>
    <p:sldId id="258" r:id="rId2"/>
    <p:sldId id="473" r:id="rId3"/>
    <p:sldId id="341" r:id="rId4"/>
    <p:sldId id="475" r:id="rId5"/>
    <p:sldId id="343" r:id="rId6"/>
    <p:sldId id="344" r:id="rId7"/>
    <p:sldId id="455" r:id="rId8"/>
    <p:sldId id="476" r:id="rId9"/>
    <p:sldId id="461" r:id="rId10"/>
    <p:sldId id="468" r:id="rId11"/>
    <p:sldId id="454" r:id="rId12"/>
    <p:sldId id="345" r:id="rId13"/>
    <p:sldId id="342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456" r:id="rId22"/>
    <p:sldId id="353" r:id="rId23"/>
    <p:sldId id="477" r:id="rId24"/>
    <p:sldId id="478" r:id="rId25"/>
    <p:sldId id="460" r:id="rId26"/>
    <p:sldId id="355" r:id="rId27"/>
    <p:sldId id="469" r:id="rId28"/>
    <p:sldId id="457" r:id="rId29"/>
    <p:sldId id="356" r:id="rId30"/>
    <p:sldId id="470" r:id="rId31"/>
    <p:sldId id="358" r:id="rId32"/>
    <p:sldId id="360" r:id="rId33"/>
    <p:sldId id="459" r:id="rId34"/>
    <p:sldId id="472" r:id="rId35"/>
    <p:sldId id="361" r:id="rId36"/>
    <p:sldId id="471" r:id="rId37"/>
    <p:sldId id="362" r:id="rId38"/>
    <p:sldId id="363" r:id="rId39"/>
    <p:sldId id="437" r:id="rId40"/>
    <p:sldId id="438" r:id="rId41"/>
    <p:sldId id="465" r:id="rId42"/>
    <p:sldId id="466" r:id="rId43"/>
    <p:sldId id="464" r:id="rId44"/>
    <p:sldId id="439" r:id="rId45"/>
    <p:sldId id="440" r:id="rId46"/>
    <p:sldId id="467" r:id="rId47"/>
    <p:sldId id="441" r:id="rId48"/>
    <p:sldId id="442" r:id="rId49"/>
    <p:sldId id="474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9FF"/>
    <a:srgbClr val="FFFF99"/>
    <a:srgbClr val="FFCCCC"/>
    <a:srgbClr val="93B9DF"/>
    <a:srgbClr val="B9C0F5"/>
    <a:srgbClr val="E2FED2"/>
    <a:srgbClr val="CC0000"/>
    <a:srgbClr val="66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13" autoAdjust="0"/>
    <p:restoredTop sz="94660"/>
  </p:normalViewPr>
  <p:slideViewPr>
    <p:cSldViewPr>
      <p:cViewPr>
        <p:scale>
          <a:sx n="54" d="100"/>
          <a:sy n="54" d="100"/>
        </p:scale>
        <p:origin x="-1128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83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fld id="{5C6905A4-C338-46EE-93C4-2386D16DE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D068BF-E9A4-41DC-996E-16734D36D26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538E-63E1-4AC3-AF56-24E26CF9446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299A4D-76E0-46ED-BF00-D6CC5931CD9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F1359F-3E36-4C80-9998-F67F87934AF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108C34-2CA9-41E5-8EFD-DF86E63016D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39192E-1870-44D6-8C5E-829F54F110F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1593E3-68F1-4619-9540-BA1493C1926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697A93-AA82-4227-99FC-F0544EDCD1E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FE87D-6BEC-44A1-A551-CB65D5FF884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3AA613-E979-4F03-8AFE-E48BB07E78C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A1A9BD-CCDA-4760-B0CD-E60D7F89BC0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6EF4432B-1A41-4A72-BC7A-AF9CAC3AB8E0}" type="slidenum">
              <a:rPr lang="en-US" sz="1200" kern="120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200" kern="1200">
              <a:solidFill>
                <a:prstClr val="black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EC2C4-AF6F-40CE-9914-AC8B1043DD1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D81740-8FD6-4289-801B-90A581B1AD6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7E9A6-250E-4774-B981-0A69B20EC20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8B460C-6B6E-4794-8247-92732DF4F52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925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8B460C-6B6E-4794-8247-92732DF4F52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925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1CA623-82B9-4AA6-83BC-79E80AD93B9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EEF9AC-AD2E-4FC8-A433-7CFB8DD0CFA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90055-6660-4635-86FE-FD75F8B6FA2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1F1496-DC05-49F5-B53B-479C2BE1ACE0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F6905D-7954-4A2D-8DEA-234F3E8EBD5B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976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E5DC5-5A67-49ED-BF6C-45870570DDD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7E72FC-95B2-4080-B39A-D37CAC6590F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9CDDF8-6DE4-4446-8911-656488D0D66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DC584C-BDF1-426E-BEEA-02F6AA4D814A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00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281C47-7298-4A8F-A45D-E0905E5EC63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B24AD-AC58-4F67-BD52-13D200B6AF5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9B0E91-3F1F-4438-A2E7-A20AD6C82622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203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A6760-FBA3-4DD3-B82C-92507AFC298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A1632-A0C3-46C8-8B3B-137607C2D28F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B44DB4-332B-4806-A425-0E2D28860718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D1167-3816-4D45-A23A-6B4BECB157CD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E5DC5-5A67-49ED-BF6C-45870570DDD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EE25BF-B71C-4332-89FB-14CC85A96B09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1C65A-233C-4A30-9536-77D52048B05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07845A-C7B2-48E1-AF94-EC78A6AB6123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D4456-3A68-4990-A2A8-7C5E89898497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FF3CC6-1791-4A12-8D8C-386D66B6CBEC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7B4ED-F643-49B2-BD0F-7398D5AF6367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581776-8841-4C75-B539-BCF1789B185A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C55805-9F4E-44CC-84EC-C2913F074238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D87C4-5392-4FD0-AC8E-FD4D97C9FF50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F7F2C3E-FAAF-4186-9D91-5978877E4F02}" type="slidenum">
              <a:rPr lang="en-US" sz="1200" baseline="0"/>
              <a:pPr algn="r">
                <a:spcBef>
                  <a:spcPct val="0"/>
                </a:spcBef>
              </a:pPr>
              <a:t>49</a:t>
            </a:fld>
            <a:endParaRPr lang="en-US" sz="1200" baseline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E8210-82D6-407C-B509-E4E481DB1B3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06E29-3C1C-48CB-BBD8-1C83A127E6A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EE3432-514E-4E80-87E1-6AAE11BB2D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06E29-3C1C-48CB-BBD8-1C83A127E6A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7FBF8F-744E-4250-9EC4-1B496A3FB0B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CF95A-70A9-4D42-8EC9-A1FE2477D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D1B47-A986-43AE-B1E1-AE16C4D7F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85A6C-1FF9-432B-8E94-3ACEF6EB4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66551-2042-47EB-93F1-9C6FA7683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937B9-C9AC-4AC4-A9E9-2BDDED40C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1453F-7D69-4AC3-AABC-B960A8352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40680-6955-48AD-A158-76844AABDC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E13D9-5E24-43A4-BC61-9920D63B9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8F458-70AD-4670-A584-E3AEB4F79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1B534-8D40-4286-92EA-F9879BCDC8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33D99-9CDE-4D23-A1F3-50D2A5FD6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ADAE4-2003-40C6-B7CD-6C934B049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fld id="{34844978-056A-41FF-86FB-B18F4D12A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3048000" y="3810000"/>
            <a:ext cx="1447800" cy="3048000"/>
          </a:xfrm>
          <a:prstGeom prst="rect">
            <a:avLst/>
          </a:prstGeom>
          <a:solidFill>
            <a:srgbClr val="C7C3DA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4648200"/>
            <a:ext cx="5867400" cy="1447800"/>
          </a:xfrm>
          <a:solidFill>
            <a:srgbClr val="C7C3DA"/>
          </a:solidFill>
        </p:spPr>
        <p:txBody>
          <a:bodyPr/>
          <a:lstStyle/>
          <a:p>
            <a:pPr algn="r"/>
            <a:r>
              <a:rPr lang="en-US" sz="4000" smtClean="0">
                <a:latin typeface="Arial" charset="0"/>
              </a:rPr>
              <a:t>Data Representation in Computer Systems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00600" y="3657600"/>
            <a:ext cx="4038600" cy="838200"/>
          </a:xfrm>
        </p:spPr>
        <p:txBody>
          <a:bodyPr/>
          <a:lstStyle/>
          <a:p>
            <a:pPr algn="r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Chapter 2</a:t>
            </a:r>
            <a:endParaRPr lang="en-US" sz="60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660DE0-77A8-4C41-95F8-869DB8E1535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Signed Magnitude Representation: Exercise</a:t>
            </a:r>
            <a:endParaRPr lang="en-US" sz="3400" smtClean="0">
              <a:latin typeface="Arial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5720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3100" smtClean="0">
                <a:latin typeface="Arial" charset="0"/>
              </a:rPr>
              <a:t>Express 23, -23, and -9 in 8-bit Signed Magnitude representation</a:t>
            </a:r>
          </a:p>
          <a:p>
            <a:pPr>
              <a:spcBef>
                <a:spcPct val="40000"/>
              </a:spcBef>
            </a:pPr>
            <a:r>
              <a:rPr lang="en-US" sz="3100" smtClean="0">
                <a:latin typeface="Arial" charset="0"/>
              </a:rPr>
              <a:t>Convert the following signed magnitude integers to decimal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600" smtClean="0">
                <a:latin typeface="Courier New" pitchFamily="49" charset="0"/>
              </a:rPr>
              <a:t> 00010111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600" smtClean="0">
                <a:latin typeface="Courier New" pitchFamily="49" charset="0"/>
              </a:rPr>
              <a:t> 10010000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600" smtClean="0">
                <a:latin typeface="Courier New" pitchFamily="49" charset="0"/>
              </a:rPr>
              <a:t> 11110001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600" smtClean="0">
                <a:latin typeface="Courier New" pitchFamily="49" charset="0"/>
              </a:rPr>
              <a:t> 11101001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1DCF27-4CD9-4624-BEBE-8C0A9D277DF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Signed Magnitude Arithmetic</a:t>
            </a:r>
            <a:endParaRPr lang="en-US" sz="3400" smtClean="0">
              <a:latin typeface="Arial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239000" cy="4572000"/>
          </a:xfrm>
          <a:solidFill>
            <a:srgbClr val="E4F5FF"/>
          </a:solidFill>
        </p:spPr>
        <p:txBody>
          <a:bodyPr/>
          <a:lstStyle/>
          <a:p>
            <a:r>
              <a:rPr lang="en-US" sz="2800" smtClean="0">
                <a:latin typeface="Arial" charset="0"/>
              </a:rPr>
              <a:t>Computers perform arithmetic operations on signed magnitude numbers in much the same way as humans carry out pencil and paper arithmetic.</a:t>
            </a:r>
          </a:p>
          <a:p>
            <a:pPr>
              <a:buFontTx/>
              <a:buNone/>
            </a:pPr>
            <a:endParaRPr lang="en-US" sz="2800" smtClean="0">
              <a:latin typeface="Arial" charset="0"/>
            </a:endParaRPr>
          </a:p>
          <a:p>
            <a:pPr lvl="1"/>
            <a:r>
              <a:rPr lang="en-US" sz="2400" smtClean="0"/>
              <a:t>Humans often ignore the signs of the operands while performing a calculation, applying the appropriate sign after the calculation is complete.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C0A3E6-40E8-4F8E-9DF6-FD1CD0FDC60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Signed Magnitude Arithmetic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620000" cy="4495800"/>
          </a:xfrm>
          <a:solidFill>
            <a:srgbClr val="E4F5FF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3100" smtClean="0">
                <a:latin typeface="Arial" charset="0"/>
              </a:rPr>
              <a:t>Binary addition is as easy as it gets. You need to know only four rules</a:t>
            </a:r>
            <a:r>
              <a:rPr lang="en-US" sz="3100" smtClean="0"/>
              <a:t>:	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en-US" sz="3100" smtClean="0"/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700" smtClean="0">
                <a:latin typeface="Courier New" pitchFamily="49" charset="0"/>
              </a:rPr>
              <a:t>	0 + 0 =  0	   0 + 1 =  1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700" smtClean="0">
                <a:latin typeface="Courier New" pitchFamily="49" charset="0"/>
              </a:rPr>
              <a:t>	1 + 0 =  1	   1 + 1 = 10</a:t>
            </a:r>
          </a:p>
          <a:p>
            <a:pPr>
              <a:lnSpc>
                <a:spcPct val="90000"/>
              </a:lnSpc>
            </a:pPr>
            <a:endParaRPr lang="en-US" sz="310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3100" smtClean="0">
                <a:latin typeface="Arial" charset="0"/>
              </a:rPr>
              <a:t>The simplicity of this system makes it possible for digital circuits to carry out arithmetic operations.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284400-2BBB-4E09-B76C-A28FA8209EE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Signed Magnitude Arithmetic: Example 1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648200" cy="4419600"/>
          </a:xfrm>
          <a:solidFill>
            <a:srgbClr val="E4F5FF"/>
          </a:solidFill>
        </p:spPr>
        <p:txBody>
          <a:bodyPr/>
          <a:lstStyle/>
          <a:p>
            <a:r>
              <a:rPr lang="en-US" sz="2800" smtClean="0"/>
              <a:t>Using signed magnitude binary arithmetic, find the sum of 75 and 46.</a:t>
            </a:r>
          </a:p>
          <a:p>
            <a:pPr>
              <a:buFontTx/>
              <a:buNone/>
            </a:pPr>
            <a:endParaRPr lang="en-US" sz="2800" smtClean="0"/>
          </a:p>
          <a:p>
            <a:pPr lvl="1"/>
            <a:r>
              <a:rPr lang="en-US" sz="2000" smtClean="0">
                <a:latin typeface="Arial" charset="0"/>
              </a:rPr>
              <a:t>First, convert 75 and 46 to binary, and arrange as a sum, but separate the (positive) sign bits from the magnitude bits.</a:t>
            </a:r>
          </a:p>
        </p:txBody>
      </p:sp>
      <p:pic>
        <p:nvPicPr>
          <p:cNvPr id="44037" name="Picture 5" descr="8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8475" y="2284413"/>
            <a:ext cx="2879725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0E672-CD78-496C-85F5-44701575A7EF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45059" name="Picture 6" descr="8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5300" y="2284413"/>
            <a:ext cx="2879725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Signed Magnitude Arithmetic: Example 1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648200" cy="3505200"/>
          </a:xfrm>
          <a:solidFill>
            <a:srgbClr val="E4F5FF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Using signed magnitude binary arithmetic, find the sum of 75 and 46.</a:t>
            </a:r>
          </a:p>
          <a:p>
            <a:pPr lvl="1">
              <a:lnSpc>
                <a:spcPct val="90000"/>
              </a:lnSpc>
            </a:pPr>
            <a:endParaRPr lang="en-US" sz="240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Arial" charset="0"/>
              </a:rPr>
              <a:t>Just as in decimal arithmetic, we find the sum starting with the rightmost bit and work left.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FEC605-79AD-41F3-AEDF-2AE4D94274DD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46083" name="Picture 1029" descr="8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5300" y="2284413"/>
            <a:ext cx="2879725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4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Signed Magnitude Arithmetic: Example 1</a:t>
            </a:r>
          </a:p>
        </p:txBody>
      </p:sp>
      <p:sp>
        <p:nvSpPr>
          <p:cNvPr id="46085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648200" cy="3505200"/>
          </a:xfrm>
          <a:solidFill>
            <a:srgbClr val="E4F5FF"/>
          </a:solidFill>
        </p:spPr>
        <p:txBody>
          <a:bodyPr/>
          <a:lstStyle/>
          <a:p>
            <a:r>
              <a:rPr lang="en-US" sz="2800" smtClean="0"/>
              <a:t>Using signed magnitude binary arithmetic, find the sum of 75 and 46.</a:t>
            </a:r>
          </a:p>
          <a:p>
            <a:endParaRPr lang="en-US" sz="2400" smtClean="0">
              <a:latin typeface="Arial" charset="0"/>
            </a:endParaRPr>
          </a:p>
          <a:p>
            <a:pPr lvl="1"/>
            <a:r>
              <a:rPr lang="en-US" sz="2000" smtClean="0">
                <a:latin typeface="Arial" charset="0"/>
              </a:rPr>
              <a:t>In the second bit, we have a carry, so we note it above the third bit.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70FFCD-B727-4097-B333-9F45DAD5B4FE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47107" name="Picture 1030" descr="8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5300" y="2284413"/>
            <a:ext cx="2879725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Signed Magnitude Arithmetic: Example 1</a:t>
            </a:r>
          </a:p>
        </p:txBody>
      </p:sp>
      <p:sp>
        <p:nvSpPr>
          <p:cNvPr id="47109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648200" cy="3505200"/>
          </a:xfrm>
          <a:solidFill>
            <a:srgbClr val="E4F5FF"/>
          </a:solidFill>
        </p:spPr>
        <p:txBody>
          <a:bodyPr/>
          <a:lstStyle/>
          <a:p>
            <a:r>
              <a:rPr lang="en-US" sz="2800" smtClean="0"/>
              <a:t>Using signed magnitude binary arithmetic, find the sum of 75 and 46.</a:t>
            </a:r>
          </a:p>
          <a:p>
            <a:endParaRPr lang="en-US" sz="2400" smtClean="0">
              <a:latin typeface="Arial" charset="0"/>
            </a:endParaRPr>
          </a:p>
          <a:p>
            <a:pPr lvl="1"/>
            <a:r>
              <a:rPr lang="en-US" sz="2000" smtClean="0">
                <a:latin typeface="Arial" charset="0"/>
              </a:rPr>
              <a:t>The third and fourth bits also give us carries.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FAB1D-3A14-445D-BE1A-6CCE65BC49FB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48131" name="Picture 5" descr="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5300" y="2286000"/>
            <a:ext cx="2879725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Signed Magnitude Arithmetic: Example 1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876800" cy="3505200"/>
          </a:xfrm>
          <a:solidFill>
            <a:srgbClr val="E4F5FF"/>
          </a:solidFill>
        </p:spPr>
        <p:txBody>
          <a:bodyPr/>
          <a:lstStyle/>
          <a:p>
            <a:r>
              <a:rPr lang="en-US" sz="2800" smtClean="0"/>
              <a:t>Using signed magnitude binary arithmetic, find the sum of 75 and 46.</a:t>
            </a:r>
          </a:p>
          <a:p>
            <a:endParaRPr lang="en-US" sz="2400" smtClean="0">
              <a:latin typeface="Arial" charset="0"/>
            </a:endParaRPr>
          </a:p>
          <a:p>
            <a:pPr lvl="1"/>
            <a:r>
              <a:rPr lang="en-US" sz="2000" smtClean="0">
                <a:latin typeface="Arial" charset="0"/>
              </a:rPr>
              <a:t>Once we have worked our way through all eight bits, we are done.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990600" y="4724400"/>
            <a:ext cx="7467600" cy="1219200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200" b="1" baseline="0">
                <a:solidFill>
                  <a:srgbClr val="CC3300"/>
                </a:solidFill>
              </a:rPr>
              <a:t>	In this example, we were careful to pick two values whose sum would fit into seven bits.  If that is not the case, we have a problem.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7F6665-3631-47AD-B395-198854603AB8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49155" name="Picture 1030" descr="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2057400"/>
            <a:ext cx="32353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Signed Magnitude Arithmetic: Example 2</a:t>
            </a:r>
          </a:p>
        </p:txBody>
      </p:sp>
      <p:sp>
        <p:nvSpPr>
          <p:cNvPr id="49157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876800" cy="4495800"/>
          </a:xfrm>
          <a:solidFill>
            <a:srgbClr val="E4F5FF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latin typeface="Arial" charset="0"/>
              </a:rPr>
              <a:t>Using signed magnitude binary arithmetic, find the sum of 107 and 46.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latin typeface="Arial" charset="0"/>
              </a:rPr>
              <a:t>We see that the carry from the 7</a:t>
            </a:r>
            <a:r>
              <a:rPr lang="en-US" sz="2800" baseline="30000" smtClean="0">
                <a:latin typeface="Arial" charset="0"/>
              </a:rPr>
              <a:t>th</a:t>
            </a:r>
            <a:r>
              <a:rPr lang="en-US" sz="2800" smtClean="0">
                <a:latin typeface="Arial" charset="0"/>
              </a:rPr>
              <a:t> bit </a:t>
            </a:r>
            <a:r>
              <a:rPr lang="en-US" sz="2800" i="1" smtClean="0">
                <a:latin typeface="Arial" charset="0"/>
              </a:rPr>
              <a:t>overflows</a:t>
            </a:r>
            <a:r>
              <a:rPr lang="en-US" sz="2800" smtClean="0">
                <a:latin typeface="Arial" charset="0"/>
              </a:rPr>
              <a:t> and is discarded, giving us the erroneous result: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>
                <a:latin typeface="Arial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>
                <a:latin typeface="Arial" charset="0"/>
              </a:rPr>
              <a:t>	107 + 46 = 25.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0A26F3-4E6C-4A63-8820-21DA5F01E66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Signed Magnitude Arithmetic: Example 3</a:t>
            </a:r>
          </a:p>
        </p:txBody>
      </p:sp>
      <p:sp>
        <p:nvSpPr>
          <p:cNvPr id="50180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800600" cy="2895600"/>
          </a:xfrm>
          <a:solidFill>
            <a:srgbClr val="E4F5FF"/>
          </a:solidFill>
        </p:spPr>
        <p:txBody>
          <a:bodyPr/>
          <a:lstStyle/>
          <a:p>
            <a:r>
              <a:rPr lang="en-US" sz="2600" smtClean="0">
                <a:latin typeface="Arial" charset="0"/>
              </a:rPr>
              <a:t>The signs in signed magnitude representation work just like the signs in pencil and paper arithmetic.</a:t>
            </a:r>
          </a:p>
          <a:p>
            <a:pPr lvl="1"/>
            <a:r>
              <a:rPr lang="en-US" sz="2400" smtClean="0">
                <a:latin typeface="Arial" charset="0"/>
              </a:rPr>
              <a:t>Example</a:t>
            </a:r>
            <a:r>
              <a:rPr lang="en-US" sz="2400" b="1" smtClean="0">
                <a:latin typeface="Arial" charset="0"/>
              </a:rPr>
              <a:t>:</a:t>
            </a:r>
            <a:r>
              <a:rPr lang="en-US" sz="2400" smtClean="0"/>
              <a:t> Using signed magnitude binary arithmetic, find the sum of - 46 and - 25.</a:t>
            </a:r>
            <a:endParaRPr lang="en-US" sz="2000" smtClean="0">
              <a:latin typeface="Arial" charset="0"/>
            </a:endParaRPr>
          </a:p>
        </p:txBody>
      </p:sp>
      <p:sp>
        <p:nvSpPr>
          <p:cNvPr id="50181" name="Rectangle 1029"/>
          <p:cNvSpPr>
            <a:spLocks noChangeArrowheads="1"/>
          </p:cNvSpPr>
          <p:nvPr/>
        </p:nvSpPr>
        <p:spPr bwMode="auto">
          <a:xfrm>
            <a:off x="609600" y="4876800"/>
            <a:ext cx="7467600" cy="1295400"/>
          </a:xfrm>
          <a:prstGeom prst="rect">
            <a:avLst/>
          </a:prstGeom>
          <a:solidFill>
            <a:srgbClr val="E4F5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aseline="0">
                <a:latin typeface="Arial" charset="0"/>
              </a:rPr>
              <a:t>Because the signs are the same, all we do is add the numbers and supply the negative sign when we are done.</a:t>
            </a:r>
            <a:endParaRPr lang="en-US" sz="2400" baseline="0">
              <a:latin typeface="Arial" charset="0"/>
            </a:endParaRPr>
          </a:p>
        </p:txBody>
      </p:sp>
      <p:pic>
        <p:nvPicPr>
          <p:cNvPr id="50182" name="Picture 1030" descr="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5300" y="2286000"/>
            <a:ext cx="2879725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485EB10-E417-4975-807D-0A93AB3AA3AD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5715000" cy="547688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Chapter 2</a:t>
            </a:r>
            <a:endParaRPr lang="en-US" sz="3400" b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924800" cy="4495800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2.1	Introduction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2.2	Positional Number Systems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2.3	Decimal to Binary Conversions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2600" dirty="0" smtClean="0">
                <a:latin typeface="Arial" charset="0"/>
              </a:rPr>
              <a:t>2.4	Signed Integer Representation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Arial" charset="0"/>
              </a:rPr>
              <a:t>2.5	Floating-Point Representation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Arial" charset="0"/>
              </a:rPr>
              <a:t>2.6	Character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278F0F-B9D0-4AC2-9F5B-CBB97578FD22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51203" name="Picture 8" descr="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5300" y="2286000"/>
            <a:ext cx="2852738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Signed Magnitude Arithmetic: Example 4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800600" cy="2743200"/>
          </a:xfrm>
          <a:solidFill>
            <a:srgbClr val="E4F5FF"/>
          </a:solidFill>
        </p:spPr>
        <p:txBody>
          <a:bodyPr/>
          <a:lstStyle/>
          <a:p>
            <a:r>
              <a:rPr lang="en-US" sz="2600" smtClean="0">
                <a:latin typeface="Arial" charset="0"/>
              </a:rPr>
              <a:t>Mixed sign addition  (or subtraction) is done the same way.</a:t>
            </a:r>
          </a:p>
          <a:p>
            <a:pPr lvl="1"/>
            <a:r>
              <a:rPr lang="en-US" sz="2400" smtClean="0">
                <a:latin typeface="Arial" charset="0"/>
              </a:rPr>
              <a:t>Example</a:t>
            </a:r>
            <a:r>
              <a:rPr lang="en-US" sz="2400" b="1" smtClean="0">
                <a:latin typeface="Arial" charset="0"/>
              </a:rPr>
              <a:t>:</a:t>
            </a:r>
            <a:r>
              <a:rPr lang="en-US" sz="2400" smtClean="0"/>
              <a:t> Using signed magnitude binary arithmetic, find the sum of  46 and - 25.</a:t>
            </a:r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609600" y="4343400"/>
            <a:ext cx="7924800" cy="1600200"/>
          </a:xfrm>
          <a:prstGeom prst="rect">
            <a:avLst/>
          </a:prstGeom>
          <a:solidFill>
            <a:srgbClr val="E4F5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aseline="0">
                <a:latin typeface="Arial" charset="0"/>
              </a:rPr>
              <a:t>The sign of the result gets the sign of the number that is larger.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aseline="0"/>
              <a:t>Note the “borrows” from the second and sixth bits.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9C1EE6-AFC1-47B7-922E-27F407F8FAE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800" b="1" smtClean="0">
                <a:solidFill>
                  <a:srgbClr val="FFFFFF"/>
                </a:solidFill>
                <a:latin typeface="Arial" charset="0"/>
              </a:rPr>
              <a:t>Signed Magnitude Arithmetic: Exercise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315200" cy="41148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mtClean="0"/>
              <a:t>Perform the following operations using signed magnitude arithmetic: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mtClean="0"/>
              <a:t> 01001111 + 00100011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mtClean="0"/>
              <a:t> 01001111 + 01100011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mtClean="0"/>
              <a:t> 10010011 + 00001101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mtClean="0"/>
              <a:t> 01100011 – 01001111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mtClean="0"/>
              <a:t> 10101011 – 10011000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56D482-0846-466E-8A8C-F7CC9E5691D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32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Signed Magnitude Arithmetic: Summary</a:t>
            </a:r>
          </a:p>
        </p:txBody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315200" cy="41148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Signed magnitude representation is easy for people to understand, but it requires complicated computer hardware.</a:t>
            </a:r>
            <a:endParaRPr lang="en-US" sz="2600" smtClean="0">
              <a:latin typeface="Courier New" pitchFamily="49" charset="0"/>
            </a:endParaRP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Another disadvantage of signed magnitude is that it allows two different representations for zero: positive zero and negative zero.</a:t>
            </a: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For these reasons (among others) computers systems employ </a:t>
            </a:r>
            <a:r>
              <a:rPr lang="en-US" sz="2600" i="1" smtClean="0">
                <a:latin typeface="Arial" charset="0"/>
              </a:rPr>
              <a:t>complement systems</a:t>
            </a:r>
            <a:r>
              <a:rPr lang="en-US" sz="2600" smtClean="0">
                <a:latin typeface="Arial" charset="0"/>
              </a:rPr>
              <a:t> for numeric value representation.</a:t>
            </a:r>
            <a:endParaRPr lang="en-US" sz="280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424D8C-7EA9-4272-9156-89D45ECEFED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427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Complement Systems</a:t>
            </a:r>
            <a:endParaRPr lang="en-US" sz="3400" smtClean="0">
              <a:latin typeface="Arial" charset="0"/>
            </a:endParaRPr>
          </a:p>
        </p:txBody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191000"/>
          </a:xfrm>
          <a:solidFill>
            <a:srgbClr val="E4F5FF"/>
          </a:solidFill>
        </p:spPr>
        <p:txBody>
          <a:bodyPr/>
          <a:lstStyle/>
          <a:p>
            <a:r>
              <a:rPr lang="en-US" sz="2600" smtClean="0">
                <a:latin typeface="Arial" charset="0"/>
              </a:rPr>
              <a:t>In complement systems, negative values are represented by some difference between a number and its base.</a:t>
            </a:r>
            <a:endParaRPr lang="en-US" sz="2600" smtClean="0">
              <a:latin typeface="Courier New" pitchFamily="49" charset="0"/>
            </a:endParaRPr>
          </a:p>
          <a:p>
            <a:r>
              <a:rPr lang="en-US" sz="2600" smtClean="0">
                <a:latin typeface="Arial" charset="0"/>
              </a:rPr>
              <a:t>In </a:t>
            </a:r>
            <a:r>
              <a:rPr lang="en-US" sz="2600" i="1" smtClean="0">
                <a:latin typeface="Arial" charset="0"/>
              </a:rPr>
              <a:t>diminished radix complement</a:t>
            </a:r>
            <a:r>
              <a:rPr lang="en-US" sz="2600" smtClean="0">
                <a:latin typeface="Arial" charset="0"/>
              </a:rPr>
              <a:t> systems, a negative value is given by the difference between the absolute value of a number and one less than its base.</a:t>
            </a:r>
          </a:p>
          <a:p>
            <a:r>
              <a:rPr lang="en-US" sz="2600" smtClean="0">
                <a:latin typeface="Arial" charset="0"/>
              </a:rPr>
              <a:t>In the binary system, this gives us </a:t>
            </a:r>
            <a:r>
              <a:rPr lang="en-US" sz="2600" i="1" smtClean="0">
                <a:latin typeface="Arial" charset="0"/>
              </a:rPr>
              <a:t>one’s complement</a:t>
            </a:r>
            <a:r>
              <a:rPr lang="en-US" sz="2600" smtClean="0">
                <a:latin typeface="Arial" charset="0"/>
              </a:rPr>
              <a:t>. It amounts to little more than flipping the bits of a binary number.</a:t>
            </a:r>
            <a:endParaRPr lang="en-US" sz="280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424D8C-7EA9-4272-9156-89D45ECEFED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427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Diminished Radix Complement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191000"/>
          </a:xfrm>
          <a:solidFill>
            <a:srgbClr val="E4F5FF"/>
          </a:solidFill>
        </p:spPr>
        <p:txBody>
          <a:bodyPr/>
          <a:lstStyle/>
          <a:p>
            <a:r>
              <a:rPr lang="en-US" sz="2600" dirty="0" smtClean="0">
                <a:latin typeface="Arial" charset="0"/>
              </a:rPr>
              <a:t>Given an integer </a:t>
            </a:r>
            <a:r>
              <a:rPr lang="en-US" sz="2600" b="1" i="1" dirty="0" smtClean="0">
                <a:latin typeface="Arial" charset="0"/>
              </a:rPr>
              <a:t>N</a:t>
            </a:r>
            <a:r>
              <a:rPr lang="en-US" sz="2600" dirty="0" smtClean="0">
                <a:latin typeface="Arial" charset="0"/>
              </a:rPr>
              <a:t> </a:t>
            </a:r>
            <a:r>
              <a:rPr lang="en-US" sz="2600" dirty="0" smtClean="0">
                <a:latin typeface="Arial" charset="0"/>
              </a:rPr>
              <a:t>in base (radix) </a:t>
            </a:r>
            <a:r>
              <a:rPr lang="en-US" sz="2600" b="1" i="1" dirty="0" smtClean="0">
                <a:latin typeface="Arial" charset="0"/>
              </a:rPr>
              <a:t>r</a:t>
            </a:r>
            <a:r>
              <a:rPr lang="en-US" sz="2600" dirty="0" smtClean="0">
                <a:latin typeface="Arial" charset="0"/>
              </a:rPr>
              <a:t> having </a:t>
            </a:r>
            <a:r>
              <a:rPr lang="en-US" sz="2600" b="1" i="1" dirty="0" smtClean="0">
                <a:latin typeface="Arial" charset="0"/>
              </a:rPr>
              <a:t>d</a:t>
            </a:r>
            <a:r>
              <a:rPr lang="en-US" sz="2600" dirty="0" smtClean="0">
                <a:latin typeface="Arial" charset="0"/>
              </a:rPr>
              <a:t> digits, the </a:t>
            </a:r>
            <a:r>
              <a:rPr lang="en-US" sz="2600" i="1" dirty="0" smtClean="0">
                <a:latin typeface="Arial" charset="0"/>
              </a:rPr>
              <a:t>diminished radix complement </a:t>
            </a:r>
            <a:r>
              <a:rPr lang="en-US" sz="2600" dirty="0" smtClean="0">
                <a:latin typeface="Arial" charset="0"/>
              </a:rPr>
              <a:t>of the integer </a:t>
            </a:r>
            <a:r>
              <a:rPr lang="en-US" sz="2600" b="1" i="1" dirty="0" smtClean="0">
                <a:latin typeface="Arial" charset="0"/>
              </a:rPr>
              <a:t>N</a:t>
            </a:r>
            <a:r>
              <a:rPr lang="en-US" sz="2600" dirty="0" smtClean="0">
                <a:latin typeface="Arial" charset="0"/>
              </a:rPr>
              <a:t> is given by</a:t>
            </a:r>
            <a:endParaRPr lang="en-US" sz="2800" dirty="0" smtClean="0"/>
          </a:p>
        </p:txBody>
      </p:sp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41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3505200"/>
            <a:ext cx="5252357" cy="1143000"/>
          </a:xfrm>
          <a:prstGeom prst="rect">
            <a:avLst/>
          </a:prstGeom>
          <a:noFill/>
        </p:spPr>
      </p:pic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38EADA-AF18-4049-AE1A-B54C9F47EBA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800" b="1" smtClean="0">
                <a:solidFill>
                  <a:srgbClr val="FFFFFF"/>
                </a:solidFill>
                <a:latin typeface="Arial" charset="0"/>
              </a:rPr>
              <a:t>One’s Complement Representation</a:t>
            </a:r>
          </a:p>
        </p:txBody>
      </p:sp>
      <p:graphicFrame>
        <p:nvGraphicFramePr>
          <p:cNvPr id="449539" name="Group 3"/>
          <p:cNvGraphicFramePr>
            <a:graphicFrameLocks noGrp="1"/>
          </p:cNvGraphicFramePr>
          <p:nvPr>
            <p:ph idx="1"/>
          </p:nvPr>
        </p:nvGraphicFramePr>
        <p:xfrm>
          <a:off x="762000" y="1447800"/>
          <a:ext cx="7772400" cy="5212080"/>
        </p:xfrm>
        <a:graphic>
          <a:graphicData uri="http://schemas.openxmlformats.org/drawingml/2006/table">
            <a:tbl>
              <a:tblPr/>
              <a:tblGrid>
                <a:gridCol w="1554163"/>
                <a:gridCol w="1554162"/>
                <a:gridCol w="1555750"/>
                <a:gridCol w="1554163"/>
                <a:gridCol w="1554162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1’s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2’sC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D6CC2D-ADA2-43CC-9420-6BC219FC529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One’s Complement Representation</a:t>
            </a:r>
            <a:endParaRPr lang="en-US" sz="3400" smtClean="0">
              <a:latin typeface="Arial" charset="0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467600" cy="4343400"/>
          </a:xfrm>
          <a:solidFill>
            <a:srgbClr val="E4F5FF"/>
          </a:solidFill>
        </p:spPr>
        <p:txBody>
          <a:bodyPr/>
          <a:lstStyle/>
          <a:p>
            <a:r>
              <a:rPr lang="en-US" sz="3500" smtClean="0">
                <a:latin typeface="Arial" charset="0"/>
              </a:rPr>
              <a:t>In 8-bit one’s complement, </a:t>
            </a:r>
          </a:p>
          <a:p>
            <a:pPr>
              <a:buFontTx/>
              <a:buNone/>
            </a:pPr>
            <a:r>
              <a:rPr lang="en-US" sz="3500" smtClean="0">
                <a:latin typeface="Arial" charset="0"/>
              </a:rPr>
              <a:t>	positive 3 is</a:t>
            </a:r>
            <a:r>
              <a:rPr lang="en-US" sz="3500" smtClean="0"/>
              <a:t>:	</a:t>
            </a:r>
            <a:r>
              <a:rPr lang="en-US" sz="3500" smtClean="0">
                <a:latin typeface="Courier New" pitchFamily="49" charset="0"/>
              </a:rPr>
              <a:t>00000011</a:t>
            </a:r>
          </a:p>
          <a:p>
            <a:r>
              <a:rPr lang="en-US" sz="3500" smtClean="0">
                <a:latin typeface="Arial" charset="0"/>
              </a:rPr>
              <a:t>Negative 3 is:</a:t>
            </a:r>
            <a:r>
              <a:rPr lang="en-US" sz="3500" smtClean="0"/>
              <a:t>	</a:t>
            </a:r>
            <a:r>
              <a:rPr lang="en-US" sz="3500" smtClean="0">
                <a:latin typeface="Courier New" pitchFamily="49" charset="0"/>
              </a:rPr>
              <a:t>11111100</a:t>
            </a:r>
            <a:endParaRPr lang="en-US" sz="3500" smtClean="0">
              <a:latin typeface="Arial" charset="0"/>
            </a:endParaRPr>
          </a:p>
          <a:p>
            <a:r>
              <a:rPr lang="en-US" sz="3500" smtClean="0">
                <a:latin typeface="Arial" charset="0"/>
              </a:rPr>
              <a:t>In one’s complement, as with signed magnitude, negative values are indicated by a 1 in the high order bit.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314B81-3A5A-48BB-9824-B51A4DB9733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One’s Complement Representation: Exercise</a:t>
            </a:r>
            <a:endParaRPr lang="en-US" sz="3400" smtClean="0">
              <a:latin typeface="Arial" charset="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5720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3100" smtClean="0">
                <a:latin typeface="Arial" charset="0"/>
              </a:rPr>
              <a:t>Express 23, -23, and -9 in 8-bit one’s complement representation</a:t>
            </a:r>
          </a:p>
          <a:p>
            <a:pPr>
              <a:spcBef>
                <a:spcPct val="40000"/>
              </a:spcBef>
            </a:pPr>
            <a:r>
              <a:rPr lang="en-US" sz="3100" smtClean="0">
                <a:latin typeface="Arial" charset="0"/>
              </a:rPr>
              <a:t>Convert the following one’s complement integers to decimal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600" smtClean="0">
                <a:latin typeface="Courier New" pitchFamily="49" charset="0"/>
              </a:rPr>
              <a:t> 00010111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600" smtClean="0">
                <a:latin typeface="Courier New" pitchFamily="49" charset="0"/>
              </a:rPr>
              <a:t> 10010000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600" smtClean="0">
                <a:latin typeface="Courier New" pitchFamily="49" charset="0"/>
              </a:rPr>
              <a:t> 11110001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600" smtClean="0">
                <a:latin typeface="Courier New" pitchFamily="49" charset="0"/>
              </a:rPr>
              <a:t> 11101001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36BC19-72C7-4147-86EA-434BAC3D645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One’s Complement Arithmetic</a:t>
            </a:r>
            <a:endParaRPr lang="en-US" sz="3400" smtClean="0">
              <a:latin typeface="Arial" charset="0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467600" cy="4343400"/>
          </a:xfrm>
          <a:solidFill>
            <a:srgbClr val="E4F5FF"/>
          </a:solidFill>
        </p:spPr>
        <p:txBody>
          <a:bodyPr/>
          <a:lstStyle/>
          <a:p>
            <a:r>
              <a:rPr lang="en-US" sz="3500" smtClean="0">
                <a:latin typeface="Arial" charset="0"/>
              </a:rPr>
              <a:t>Complement systems are useful because they eliminate the need for subtraction:</a:t>
            </a:r>
          </a:p>
          <a:p>
            <a:pPr>
              <a:buFontTx/>
              <a:buNone/>
            </a:pPr>
            <a:r>
              <a:rPr lang="en-US" sz="3500" smtClean="0">
                <a:latin typeface="Arial" charset="0"/>
              </a:rPr>
              <a:t>	</a:t>
            </a:r>
            <a:r>
              <a:rPr lang="en-US" sz="3500" i="1" smtClean="0">
                <a:latin typeface="Arial" charset="0"/>
              </a:rPr>
              <a:t>The difference of two values is found by adding the minuend to the complement of the subtrahend</a:t>
            </a:r>
            <a:r>
              <a:rPr lang="en-US" sz="3500" smtClean="0">
                <a:latin typeface="Arial" charset="0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4B95E3-54D2-40A9-9B2A-87FE0B92A600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59395" name="Picture 7" descr="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1752600"/>
            <a:ext cx="3482975" cy="276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One’s Complement Arithmetic: Example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800600" cy="2895600"/>
          </a:xfrm>
          <a:solidFill>
            <a:srgbClr val="E4F5FF"/>
          </a:solidFill>
        </p:spPr>
        <p:txBody>
          <a:bodyPr/>
          <a:lstStyle/>
          <a:p>
            <a:r>
              <a:rPr lang="en-US" sz="2600" smtClean="0">
                <a:latin typeface="Arial" charset="0"/>
              </a:rPr>
              <a:t>With one’s complement addition, the carry bit is “carried around” and added to the sum.</a:t>
            </a:r>
          </a:p>
          <a:p>
            <a:pPr lvl="1"/>
            <a:r>
              <a:rPr lang="en-US" sz="2400" smtClean="0">
                <a:latin typeface="Arial" charset="0"/>
              </a:rPr>
              <a:t>Example</a:t>
            </a:r>
            <a:r>
              <a:rPr lang="en-US" sz="2400" b="1" smtClean="0">
                <a:latin typeface="Arial" charset="0"/>
              </a:rPr>
              <a:t>:</a:t>
            </a:r>
            <a:r>
              <a:rPr lang="en-US" sz="2400" smtClean="0"/>
              <a:t> Using one’s complement binary arithmetic, find the sum of 48 and - 19</a:t>
            </a:r>
            <a:endParaRPr lang="en-US" sz="2000" smtClean="0">
              <a:latin typeface="Arial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219200" y="47244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vl="1">
              <a:spcBef>
                <a:spcPct val="0"/>
              </a:spcBef>
            </a:pPr>
            <a:r>
              <a:rPr lang="en-US" sz="2200" baseline="0">
                <a:solidFill>
                  <a:srgbClr val="CC3300"/>
                </a:solidFill>
              </a:rPr>
              <a:t>We note that 19 in one’s complement is</a:t>
            </a:r>
            <a:r>
              <a:rPr lang="en-US" sz="1800" baseline="0">
                <a:solidFill>
                  <a:srgbClr val="CC3300"/>
                </a:solidFill>
                <a:latin typeface="Arial" charset="0"/>
              </a:rPr>
              <a:t> </a:t>
            </a:r>
            <a:r>
              <a:rPr lang="en-US" sz="1800" baseline="0">
                <a:solidFill>
                  <a:srgbClr val="CC3300"/>
                </a:solidFill>
                <a:latin typeface="Courier New" pitchFamily="49" charset="0"/>
              </a:rPr>
              <a:t>00010011</a:t>
            </a:r>
            <a:r>
              <a:rPr lang="en-US" sz="1800" baseline="0">
                <a:solidFill>
                  <a:srgbClr val="CC3300"/>
                </a:solidFill>
                <a:latin typeface="Arial" charset="0"/>
              </a:rPr>
              <a:t>, </a:t>
            </a:r>
            <a:r>
              <a:rPr lang="en-US" sz="2200" baseline="0">
                <a:solidFill>
                  <a:srgbClr val="CC3300"/>
                </a:solidFill>
              </a:rPr>
              <a:t>so -19 in one’s complement is:</a:t>
            </a:r>
            <a:r>
              <a:rPr lang="en-US" sz="1800" baseline="0">
                <a:solidFill>
                  <a:srgbClr val="CC3300"/>
                </a:solidFill>
                <a:latin typeface="Courier New" pitchFamily="49" charset="0"/>
              </a:rPr>
              <a:t> 	   11101100.</a:t>
            </a:r>
            <a:endParaRPr lang="en-US" sz="1800" baseline="0">
              <a:solidFill>
                <a:srgbClr val="CC3300"/>
              </a:solidFill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1633A0-FD30-4E42-B3BC-21A0958311E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58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Unsigned Integers: Remark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5720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conversions we have so far presented have involved only positive numbers.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If the integer is unsigned, all bits are used to represent the magnitude of the integer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range of unsigned integers that can be represented using </a:t>
            </a:r>
            <a:r>
              <a:rPr lang="en-US" sz="2600" b="1" i="1" dirty="0" smtClean="0">
                <a:latin typeface="Arial" charset="0"/>
              </a:rPr>
              <a:t>N</a:t>
            </a:r>
            <a:r>
              <a:rPr lang="en-US" sz="2600" dirty="0" smtClean="0">
                <a:latin typeface="Arial" charset="0"/>
              </a:rPr>
              <a:t> </a:t>
            </a:r>
            <a:r>
              <a:rPr lang="en-US" sz="2600" dirty="0" smtClean="0">
                <a:latin typeface="Arial" charset="0"/>
              </a:rPr>
              <a:t>bits is: </a:t>
            </a:r>
            <a:endParaRPr lang="en-US" sz="2600" dirty="0" smtClean="0">
              <a:latin typeface="Arial" charset="0"/>
            </a:endParaRPr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61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5181600"/>
            <a:ext cx="2374280" cy="695325"/>
          </a:xfrm>
          <a:prstGeom prst="rect">
            <a:avLst/>
          </a:prstGeom>
          <a:noFill/>
        </p:spPr>
      </p:pic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6A6A95-6D30-4984-9ACC-AEE8062484C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800" b="1" smtClean="0">
                <a:solidFill>
                  <a:srgbClr val="FFFFFF"/>
                </a:solidFill>
                <a:latin typeface="Arial" charset="0"/>
              </a:rPr>
              <a:t>One’s Complement Arithmetic: Exercise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1148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mtClean="0"/>
              <a:t>Perform the following operations using one’s complement arithmetic: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mtClean="0"/>
              <a:t> 01001111 + 00100011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mtClean="0"/>
              <a:t> 01001111 + 01100011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mtClean="0"/>
              <a:t> 10010011 + 00001101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mtClean="0"/>
              <a:t> 00010111 + 11110110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mtClean="0"/>
              <a:t> 00001001 + 11101000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919AAE-229C-45CC-91EC-6872C12EE0EA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Radix Complement Representation</a:t>
            </a:r>
            <a:endParaRPr lang="en-US" sz="3400" smtClean="0">
              <a:latin typeface="Arial" charset="0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239000" cy="41148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Although the “end carry around” adds some complexity, one’s complement is simpler to implement than signed magnitude.</a:t>
            </a:r>
            <a:endParaRPr lang="en-US" sz="2600" smtClean="0">
              <a:latin typeface="Courier New" pitchFamily="49" charset="0"/>
            </a:endParaRP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But it still has the disadvantage of having two different representations for zero: positive zero (00000000) and negative zero (11111111).</a:t>
            </a:r>
          </a:p>
          <a:p>
            <a:pPr>
              <a:spcBef>
                <a:spcPct val="40000"/>
              </a:spcBef>
            </a:pPr>
            <a:r>
              <a:rPr lang="en-US" sz="2600" i="1" smtClean="0">
                <a:latin typeface="Arial" charset="0"/>
              </a:rPr>
              <a:t>Two’s complement</a:t>
            </a:r>
            <a:r>
              <a:rPr lang="en-US" sz="2600" smtClean="0">
                <a:latin typeface="Arial" charset="0"/>
              </a:rPr>
              <a:t> solves this problem.</a:t>
            </a: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Two’s complement is the </a:t>
            </a:r>
            <a:r>
              <a:rPr lang="en-US" sz="2600" i="1" smtClean="0">
                <a:latin typeface="Arial" charset="0"/>
              </a:rPr>
              <a:t>radix complement</a:t>
            </a:r>
            <a:r>
              <a:rPr lang="en-US" sz="2600" smtClean="0">
                <a:latin typeface="Arial" charset="0"/>
              </a:rPr>
              <a:t> of the binary numbering system.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F2EFA8-AA98-4850-8023-341B3866789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Two’s Complement Representation</a:t>
            </a:r>
            <a:endParaRPr lang="en-US" sz="3400" smtClean="0">
              <a:latin typeface="Arial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343400"/>
          </a:xfrm>
          <a:solidFill>
            <a:srgbClr val="E4F5FF"/>
          </a:solidFill>
        </p:spPr>
        <p:txBody>
          <a:bodyPr/>
          <a:lstStyle/>
          <a:p>
            <a:r>
              <a:rPr lang="en-US" sz="2600" smtClean="0">
                <a:latin typeface="Arial" charset="0"/>
              </a:rPr>
              <a:t>To express a value in two’s complement:</a:t>
            </a:r>
          </a:p>
          <a:p>
            <a:pPr lvl="1"/>
            <a:r>
              <a:rPr lang="en-US" sz="2400" smtClean="0"/>
              <a:t>If the number is positive, just convert it to binary and you’re done.</a:t>
            </a:r>
          </a:p>
          <a:p>
            <a:pPr lvl="1"/>
            <a:r>
              <a:rPr lang="en-US" sz="2400" smtClean="0"/>
              <a:t>If the number is negative, find the one’s complement of the number and then add 1.</a:t>
            </a:r>
          </a:p>
          <a:p>
            <a:r>
              <a:rPr lang="en-US" sz="2600" smtClean="0">
                <a:latin typeface="Arial" charset="0"/>
              </a:rPr>
              <a:t>Example:</a:t>
            </a:r>
            <a:r>
              <a:rPr lang="en-US" sz="2200" smtClean="0">
                <a:latin typeface="Arial" charset="0"/>
              </a:rPr>
              <a:t> </a:t>
            </a:r>
          </a:p>
          <a:p>
            <a:pPr lvl="1"/>
            <a:r>
              <a:rPr lang="en-US" sz="2200" smtClean="0"/>
              <a:t>In 8-bit one’s complement, positive 3 is: </a:t>
            </a:r>
            <a:r>
              <a:rPr lang="en-US" sz="2000" smtClean="0">
                <a:latin typeface="Courier New" pitchFamily="49" charset="0"/>
              </a:rPr>
              <a:t>00000011</a:t>
            </a:r>
          </a:p>
          <a:p>
            <a:pPr lvl="1"/>
            <a:r>
              <a:rPr lang="en-US" sz="2200" smtClean="0"/>
              <a:t>Negative 3 in one’s complement is:</a:t>
            </a:r>
            <a:r>
              <a:rPr lang="en-US" sz="2000" smtClean="0">
                <a:latin typeface="Arial" charset="0"/>
              </a:rPr>
              <a:t>         </a:t>
            </a:r>
            <a:r>
              <a:rPr lang="en-US" sz="2000" smtClean="0">
                <a:latin typeface="Courier New" pitchFamily="49" charset="0"/>
              </a:rPr>
              <a:t>11111100</a:t>
            </a:r>
          </a:p>
          <a:p>
            <a:pPr lvl="1"/>
            <a:r>
              <a:rPr lang="en-US" sz="2200" smtClean="0"/>
              <a:t>Adding 1 gives us -3 in two’s complement form:</a:t>
            </a:r>
            <a:r>
              <a:rPr lang="en-US" sz="2000" smtClean="0">
                <a:latin typeface="Arial" charset="0"/>
              </a:rPr>
              <a:t> </a:t>
            </a:r>
            <a:r>
              <a:rPr lang="en-US" sz="2000" smtClean="0">
                <a:latin typeface="Courier New" pitchFamily="49" charset="0"/>
              </a:rPr>
              <a:t>11111101</a:t>
            </a:r>
            <a:r>
              <a:rPr lang="en-US" sz="2000" smtClean="0">
                <a:latin typeface="Arial" charset="0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E9BEE1-3883-4B32-9B19-182BD94AAE9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800" b="1" smtClean="0">
                <a:solidFill>
                  <a:srgbClr val="FFFFFF"/>
                </a:solidFill>
                <a:latin typeface="Arial" charset="0"/>
              </a:rPr>
              <a:t>Signed Integers Representation</a:t>
            </a:r>
          </a:p>
        </p:txBody>
      </p:sp>
      <p:graphicFrame>
        <p:nvGraphicFramePr>
          <p:cNvPr id="447491" name="Group 3"/>
          <p:cNvGraphicFramePr>
            <a:graphicFrameLocks noGrp="1"/>
          </p:cNvGraphicFramePr>
          <p:nvPr>
            <p:ph idx="1"/>
          </p:nvPr>
        </p:nvGraphicFramePr>
        <p:xfrm>
          <a:off x="762000" y="1447800"/>
          <a:ext cx="7772400" cy="5212080"/>
        </p:xfrm>
        <a:graphic>
          <a:graphicData uri="http://schemas.openxmlformats.org/drawingml/2006/table">
            <a:tbl>
              <a:tblPr/>
              <a:tblGrid>
                <a:gridCol w="1554163"/>
                <a:gridCol w="1554162"/>
                <a:gridCol w="1555750"/>
                <a:gridCol w="1554163"/>
                <a:gridCol w="1554162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1’s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2’sC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E0A268-D033-4D03-9A55-7D2CEEC7CBF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Two’s Complement Representation: Exercise</a:t>
            </a:r>
            <a:endParaRPr lang="en-US" sz="3400" smtClean="0">
              <a:latin typeface="Arial" charset="0"/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572000"/>
          </a:xfrm>
          <a:solidFill>
            <a:srgbClr val="E4F5FF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3100" smtClean="0">
                <a:latin typeface="Arial" charset="0"/>
              </a:rPr>
              <a:t>Express 23, -23, and -9 in 8-bit two’s complement representation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3100" smtClean="0">
                <a:latin typeface="Arial" charset="0"/>
              </a:rPr>
              <a:t>Convert the following two’s complement integers to decimal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600" smtClean="0">
                <a:latin typeface="Courier New" pitchFamily="49" charset="0"/>
              </a:rPr>
              <a:t> 00010111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600" smtClean="0">
                <a:latin typeface="Courier New" pitchFamily="49" charset="0"/>
              </a:rPr>
              <a:t> 10010000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600" smtClean="0">
                <a:latin typeface="Courier New" pitchFamily="49" charset="0"/>
              </a:rPr>
              <a:t> 11110001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600" smtClean="0">
                <a:latin typeface="Courier New" pitchFamily="49" charset="0"/>
              </a:rPr>
              <a:t> 11101001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600" smtClean="0">
                <a:latin typeface="Courier New" pitchFamily="49" charset="0"/>
              </a:rPr>
              <a:t> 11110111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6CBEC1-423B-4EA2-8EC3-C789D36D060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Two’s Complement Arithmetic: Example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77200" cy="3124200"/>
          </a:xfrm>
          <a:solidFill>
            <a:srgbClr val="E4F5FF"/>
          </a:solidFill>
        </p:spPr>
        <p:txBody>
          <a:bodyPr/>
          <a:lstStyle/>
          <a:p>
            <a:r>
              <a:rPr lang="en-US" sz="2600" smtClean="0">
                <a:latin typeface="Arial" charset="0"/>
              </a:rPr>
              <a:t>With two’s complement arithmetic, all we do is add our two binary numbers. Just discard any carries emitting from the high order bit.</a:t>
            </a:r>
            <a:endParaRPr lang="en-US" sz="2800" smtClean="0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762000" y="5105400"/>
            <a:ext cx="65532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vl="1">
              <a:spcBef>
                <a:spcPct val="0"/>
              </a:spcBef>
            </a:pPr>
            <a:r>
              <a:rPr lang="en-US" sz="2200" baseline="0">
                <a:solidFill>
                  <a:srgbClr val="CC3300"/>
                </a:solidFill>
              </a:rPr>
              <a:t>We note that 19 in one’s complement is:</a:t>
            </a:r>
            <a:r>
              <a:rPr lang="en-US" sz="1800" baseline="0">
                <a:solidFill>
                  <a:srgbClr val="CC3300"/>
                </a:solidFill>
                <a:latin typeface="Arial" charset="0"/>
              </a:rPr>
              <a:t> </a:t>
            </a:r>
            <a:r>
              <a:rPr lang="en-US" sz="1800" baseline="0">
                <a:solidFill>
                  <a:srgbClr val="CC3300"/>
                </a:solidFill>
                <a:latin typeface="Courier New" pitchFamily="49" charset="0"/>
              </a:rPr>
              <a:t>00010011</a:t>
            </a:r>
            <a:r>
              <a:rPr lang="en-US" sz="1800" baseline="0">
                <a:solidFill>
                  <a:srgbClr val="CC3300"/>
                </a:solidFill>
                <a:latin typeface="Arial" charset="0"/>
              </a:rPr>
              <a:t>, </a:t>
            </a:r>
            <a:r>
              <a:rPr lang="en-US" sz="2200" baseline="0">
                <a:solidFill>
                  <a:srgbClr val="CC3300"/>
                </a:solidFill>
              </a:rPr>
              <a:t>so -19 in one’s complement is:</a:t>
            </a:r>
            <a:r>
              <a:rPr lang="en-US" sz="1800" baseline="0">
                <a:solidFill>
                  <a:srgbClr val="CC3300"/>
                </a:solidFill>
                <a:latin typeface="Courier New" pitchFamily="49" charset="0"/>
              </a:rPr>
              <a:t> 	   11101100</a:t>
            </a:r>
            <a:r>
              <a:rPr lang="en-US" sz="2200" baseline="0">
                <a:solidFill>
                  <a:srgbClr val="CC3300"/>
                </a:solidFill>
              </a:rPr>
              <a:t>,</a:t>
            </a:r>
          </a:p>
          <a:p>
            <a:pPr lvl="1">
              <a:spcBef>
                <a:spcPct val="0"/>
              </a:spcBef>
            </a:pPr>
            <a:r>
              <a:rPr lang="en-US" sz="2200" baseline="0">
                <a:solidFill>
                  <a:srgbClr val="CC3300"/>
                </a:solidFill>
              </a:rPr>
              <a:t>and -19 in two’s complement is:</a:t>
            </a:r>
            <a:r>
              <a:rPr lang="en-US" sz="1800" baseline="0">
                <a:solidFill>
                  <a:srgbClr val="CC3300"/>
                </a:solidFill>
                <a:latin typeface="Courier New" pitchFamily="49" charset="0"/>
              </a:rPr>
              <a:t>	   11101101</a:t>
            </a:r>
            <a:r>
              <a:rPr lang="en-US" sz="2200" baseline="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65542" name="Rectangle 7"/>
          <p:cNvSpPr>
            <a:spLocks noChangeArrowheads="1"/>
          </p:cNvSpPr>
          <p:nvPr/>
        </p:nvSpPr>
        <p:spPr bwMode="auto">
          <a:xfrm>
            <a:off x="762000" y="3124200"/>
            <a:ext cx="403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–"/>
            </a:pPr>
            <a:r>
              <a:rPr lang="en-US" sz="2400" baseline="0">
                <a:latin typeface="Arial" charset="0"/>
              </a:rPr>
              <a:t>Example</a:t>
            </a:r>
            <a:r>
              <a:rPr lang="en-US" sz="2400" b="1" baseline="0">
                <a:latin typeface="Arial" charset="0"/>
              </a:rPr>
              <a:t>:</a:t>
            </a:r>
            <a:r>
              <a:rPr lang="en-US" sz="2400" baseline="0"/>
              <a:t> Using one’s complement binary arithmetic, find the sum of 48 and - 19.</a:t>
            </a:r>
          </a:p>
        </p:txBody>
      </p:sp>
      <p:pic>
        <p:nvPicPr>
          <p:cNvPr id="65543" name="Picture 8" descr="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048000"/>
            <a:ext cx="30353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AEE5DA-DE5A-4BCF-86C7-5F56CCAA99CB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800" b="1" smtClean="0">
                <a:solidFill>
                  <a:srgbClr val="FFFFFF"/>
                </a:solidFill>
                <a:latin typeface="Arial" charset="0"/>
              </a:rPr>
              <a:t>Two’s Complement Arithmetic: Exercise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1148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800" smtClean="0"/>
              <a:t>Perform the following operations using two’s complement arithmetic: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400" smtClean="0"/>
              <a:t> 01001111 + 00100011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400" smtClean="0"/>
              <a:t> 01001111 + 01100011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400" smtClean="0"/>
              <a:t> 10010011 + 00001101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400" smtClean="0"/>
              <a:t> 00010111 + 11110111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400" smtClean="0"/>
              <a:t> 00001001 + 11101001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400" smtClean="0"/>
              <a:t> 01111110 + 00001000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B9A48B-7786-47A9-B3B3-90E5423F2C4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Two’s Complement and Overflow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620000" cy="41148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When we use any finite number of bits to represent a number, we always run the risk of the result of our calculations becoming too large to be stored in the computer.</a:t>
            </a: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While we can’t always prevent overflow, we can always </a:t>
            </a:r>
            <a:r>
              <a:rPr lang="en-US" sz="2600" i="1" smtClean="0">
                <a:latin typeface="Arial" charset="0"/>
              </a:rPr>
              <a:t>detect</a:t>
            </a:r>
            <a:r>
              <a:rPr lang="en-US" sz="2600" smtClean="0">
                <a:latin typeface="Arial" charset="0"/>
              </a:rPr>
              <a:t> overflow.</a:t>
            </a: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In complement arithmetic, an overflow condition is easy to detect.</a:t>
            </a:r>
            <a:endParaRPr lang="en-US" sz="280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B57E23-1F09-4B5A-8FBE-39E897B721DA}" type="slidenum">
              <a:rPr lang="en-US" smtClean="0"/>
              <a:pPr/>
              <a:t>38</a:t>
            </a:fld>
            <a:endParaRPr lang="en-US" smtClean="0"/>
          </a:p>
        </p:txBody>
      </p:sp>
      <p:pic>
        <p:nvPicPr>
          <p:cNvPr id="68611" name="Picture 5" descr="15"/>
          <p:cNvPicPr>
            <a:picLocks noChangeAspect="1" noChangeArrowheads="1"/>
          </p:cNvPicPr>
          <p:nvPr/>
        </p:nvPicPr>
        <p:blipFill>
          <a:blip r:embed="rId4"/>
          <a:srcRect r="7114"/>
          <a:stretch>
            <a:fillRect/>
          </a:stretch>
        </p:blipFill>
        <p:spPr bwMode="auto">
          <a:xfrm>
            <a:off x="5943600" y="2133600"/>
            <a:ext cx="281940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2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Two’s Complement and Overflow</a:t>
            </a:r>
          </a:p>
        </p:txBody>
      </p:sp>
      <p:sp>
        <p:nvSpPr>
          <p:cNvPr id="686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5181600" cy="3505200"/>
          </a:xfrm>
          <a:noFill/>
        </p:spPr>
        <p:txBody>
          <a:bodyPr/>
          <a:lstStyle/>
          <a:p>
            <a:r>
              <a:rPr lang="en-US" sz="2600" smtClean="0">
                <a:latin typeface="Arial" charset="0"/>
              </a:rPr>
              <a:t>Example:</a:t>
            </a:r>
          </a:p>
          <a:p>
            <a:pPr lvl="1"/>
            <a:r>
              <a:rPr lang="en-US" sz="2400" smtClean="0"/>
              <a:t>Using two’s complement binary arithmetic, find the sum of 107 and 46.</a:t>
            </a:r>
          </a:p>
          <a:p>
            <a:r>
              <a:rPr lang="en-US" sz="2400" smtClean="0">
                <a:latin typeface="Arial" charset="0"/>
              </a:rPr>
              <a:t>We see that the nonzero carry from the seventh bit </a:t>
            </a:r>
            <a:r>
              <a:rPr lang="en-US" sz="2400" i="1" smtClean="0">
                <a:latin typeface="Arial" charset="0"/>
              </a:rPr>
              <a:t>overflows </a:t>
            </a:r>
            <a:r>
              <a:rPr lang="en-US" sz="2400" smtClean="0">
                <a:latin typeface="Arial" charset="0"/>
              </a:rPr>
              <a:t>into the sign bit, giving us the erroneous result: 107 + 46 = -103. 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685800" y="5029200"/>
            <a:ext cx="8001000" cy="1066800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200" b="1" baseline="0">
                <a:solidFill>
                  <a:srgbClr val="CC3300"/>
                </a:solidFill>
              </a:rPr>
              <a:t>    </a:t>
            </a:r>
            <a:r>
              <a:rPr lang="en-US" sz="2200" b="1" u="sng" baseline="0">
                <a:solidFill>
                  <a:srgbClr val="CC3300"/>
                </a:solidFill>
              </a:rPr>
              <a:t>Rule for detecting signed two’s complement overflow:</a:t>
            </a:r>
            <a:r>
              <a:rPr lang="en-US" sz="2200" b="1" baseline="0">
                <a:solidFill>
                  <a:srgbClr val="CC3300"/>
                </a:solidFill>
              </a:rPr>
              <a:t>  When the “carry in” and the “carry out” of the sign bit differ, overflow has occurred.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E6F349-D124-4F08-A91A-9826BBE96788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Signed Integers Representation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4267200"/>
          </a:xfrm>
          <a:noFill/>
        </p:spPr>
        <p:txBody>
          <a:bodyPr/>
          <a:lstStyle/>
          <a:p>
            <a:r>
              <a:rPr lang="en-US" sz="2600" smtClean="0">
                <a:latin typeface="Arial" charset="0"/>
              </a:rPr>
              <a:t>Signed and unsigned numbers are both useful.</a:t>
            </a:r>
          </a:p>
          <a:p>
            <a:pPr lvl="1">
              <a:spcBef>
                <a:spcPct val="30000"/>
              </a:spcBef>
              <a:spcAft>
                <a:spcPct val="10000"/>
              </a:spcAft>
            </a:pPr>
            <a:r>
              <a:rPr lang="en-US" sz="2400" smtClean="0"/>
              <a:t>For example, memory addresses are always unsigned.</a:t>
            </a:r>
          </a:p>
          <a:p>
            <a:r>
              <a:rPr lang="en-US" sz="2600" smtClean="0">
                <a:latin typeface="Arial" charset="0"/>
              </a:rPr>
              <a:t>Using the same number of bits, unsigned integers can express twice as many values as signed numbers.</a:t>
            </a:r>
          </a:p>
          <a:p>
            <a:r>
              <a:rPr lang="en-US" sz="2600" smtClean="0">
                <a:latin typeface="Arial" charset="0"/>
              </a:rPr>
              <a:t>Trouble arises if an unsigned value “wraps around.”</a:t>
            </a:r>
          </a:p>
          <a:p>
            <a:pPr lvl="1"/>
            <a:r>
              <a:rPr lang="en-US" sz="2400" smtClean="0"/>
              <a:t>In four bits: 1111 + 1 = 0000.</a:t>
            </a:r>
            <a:endParaRPr lang="en-US" sz="2200" smtClean="0">
              <a:latin typeface="Arial" charset="0"/>
            </a:endParaRPr>
          </a:p>
          <a:p>
            <a:r>
              <a:rPr lang="en-US" sz="2600" smtClean="0">
                <a:latin typeface="Arial" charset="0"/>
              </a:rPr>
              <a:t>Good programmers stay alert for this kind of problem.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1633A0-FD30-4E42-B3BC-21A0958311E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58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Signed Integer Representation</a:t>
            </a:r>
            <a:endParaRPr lang="en-US" sz="3400" smtClean="0">
              <a:latin typeface="Arial" charset="0"/>
            </a:endParaRPr>
          </a:p>
        </p:txBody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572000"/>
          </a:xfrm>
          <a:solidFill>
            <a:srgbClr val="E4F5FF"/>
          </a:solidFill>
        </p:spPr>
        <p:txBody>
          <a:bodyPr/>
          <a:lstStyle/>
          <a:p>
            <a:r>
              <a:rPr lang="en-US" sz="2600" dirty="0" smtClean="0">
                <a:latin typeface="Arial" charset="0"/>
              </a:rPr>
              <a:t>To </a:t>
            </a:r>
            <a:r>
              <a:rPr lang="en-US" sz="2600" dirty="0" smtClean="0">
                <a:latin typeface="Arial" charset="0"/>
              </a:rPr>
              <a:t>represent negative values, computer systems allocate the </a:t>
            </a:r>
            <a:r>
              <a:rPr lang="en-US" sz="2600" i="1" dirty="0" smtClean="0">
                <a:latin typeface="Arial" charset="0"/>
              </a:rPr>
              <a:t>high-order bit</a:t>
            </a:r>
            <a:r>
              <a:rPr lang="en-US" sz="2600" dirty="0" smtClean="0">
                <a:latin typeface="Arial" charset="0"/>
              </a:rPr>
              <a:t> to indicate the sign of a value.</a:t>
            </a:r>
          </a:p>
          <a:p>
            <a:pPr lvl="1"/>
            <a:r>
              <a:rPr lang="en-US" sz="2400" dirty="0" smtClean="0"/>
              <a:t>The high-order bit is the leftmost bit in a byte.  It is also called the </a:t>
            </a:r>
            <a:r>
              <a:rPr lang="en-US" sz="2400" i="1" dirty="0" smtClean="0"/>
              <a:t>most significant bit</a:t>
            </a:r>
            <a:r>
              <a:rPr lang="en-US" sz="2400" dirty="0" smtClean="0"/>
              <a:t>.</a:t>
            </a:r>
          </a:p>
          <a:p>
            <a:pPr lvl="1">
              <a:buFontTx/>
              <a:buNone/>
            </a:pPr>
            <a:endParaRPr lang="en-US" sz="2200" dirty="0" smtClean="0">
              <a:latin typeface="Arial" charset="0"/>
            </a:endParaRPr>
          </a:p>
          <a:p>
            <a:r>
              <a:rPr lang="en-US" sz="2600" dirty="0" smtClean="0">
                <a:latin typeface="Arial" charset="0"/>
              </a:rPr>
              <a:t>The remaining bits contain the value of the number.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524B5E-6C5C-4D2E-AFEF-B1C22C36D7FD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Signed Integer Arithmetic</a:t>
            </a:r>
            <a:endParaRPr lang="en-US" sz="3400" smtClean="0">
              <a:latin typeface="Arial" charset="0"/>
            </a:endParaRP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2672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Research into finding better arithmetic algorithms has continued apace for over 50 years.</a:t>
            </a: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One of the many interesting products of this work is Booth’s algorithm.</a:t>
            </a: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In most cases, Booth’s algorithm carries out multiplication faster and more accurately than naïve pencil-and-paper methods.</a:t>
            </a: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The general idea is to replace arithmetic operations with bit shifting to the extent possible.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8E819D-DB59-4EEB-A05D-1345D066379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Signed Integer Arithmetic: Example</a:t>
            </a:r>
            <a:endParaRPr lang="en-US" sz="3400" smtClean="0">
              <a:latin typeface="Arial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2672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3500" smtClean="0">
                <a:latin typeface="Arial" charset="0"/>
              </a:rPr>
              <a:t>Perform the following operations assuming unsigned integers: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3100" smtClean="0">
                <a:latin typeface="Arial" charset="0"/>
              </a:rPr>
              <a:t>0011 </a:t>
            </a:r>
            <a:r>
              <a:rPr lang="en-US" sz="3100" smtClean="0">
                <a:latin typeface="Arial" charset="0"/>
                <a:cs typeface="Arial" charset="0"/>
              </a:rPr>
              <a:t>× 0110 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3100" smtClean="0">
                <a:latin typeface="Arial" charset="0"/>
                <a:cs typeface="Arial" charset="0"/>
              </a:rPr>
              <a:t>1001 × 0011 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3100" smtClean="0">
                <a:latin typeface="Arial" charset="0"/>
                <a:cs typeface="Arial" charset="0"/>
              </a:rPr>
              <a:t>11111101 × 00000101 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3100" smtClean="0">
                <a:latin typeface="Arial" charset="0"/>
                <a:cs typeface="Arial" charset="0"/>
              </a:rPr>
              <a:t>101101 / 101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E5D03D-2362-47DA-95B9-B6F81195E7F8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Signed Integer Arithmetic: Example</a:t>
            </a:r>
            <a:endParaRPr lang="en-US" sz="3400" smtClean="0">
              <a:latin typeface="Arial" charset="0"/>
            </a:endParaRP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2672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3500" smtClean="0">
                <a:latin typeface="Arial" charset="0"/>
              </a:rPr>
              <a:t>Perform the following operations assuming </a:t>
            </a:r>
            <a:r>
              <a:rPr lang="en-US" sz="3500" b="1" i="1" smtClean="0">
                <a:latin typeface="Arial" charset="0"/>
              </a:rPr>
              <a:t>signed</a:t>
            </a:r>
            <a:r>
              <a:rPr lang="en-US" sz="3500" smtClean="0">
                <a:latin typeface="Arial" charset="0"/>
              </a:rPr>
              <a:t> integers: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3100" smtClean="0">
                <a:latin typeface="Arial" charset="0"/>
              </a:rPr>
              <a:t>0011 </a:t>
            </a:r>
            <a:r>
              <a:rPr lang="en-US" sz="3100" smtClean="0">
                <a:latin typeface="Arial" charset="0"/>
                <a:cs typeface="Arial" charset="0"/>
              </a:rPr>
              <a:t>× 0110 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3100" smtClean="0">
                <a:latin typeface="Arial" charset="0"/>
                <a:cs typeface="Arial" charset="0"/>
              </a:rPr>
              <a:t>1001 × 0011 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3100" smtClean="0">
                <a:latin typeface="Arial" charset="0"/>
                <a:cs typeface="Arial" charset="0"/>
              </a:rPr>
              <a:t>11111101 × 00000101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B19293-14C9-46BC-B03D-B0F3E139118B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Booth’s Algorithm</a:t>
            </a:r>
            <a:endParaRPr lang="en-US" sz="3400" smtClean="0">
              <a:latin typeface="Arial" charset="0"/>
            </a:endParaRP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2672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If the current multiplicand bit is 1 and the preceding bit was 0, we are at the beginning of a string of ones, so subtract the multiplicand from the product (or add the opposite)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If the current multiplicand bit is 0 and the preceding bit was 1, we are at the end of a string of ones, so we add the multiplicand to the product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If it is a 00, or a 11 pair, do no arithmetic operation (we are in the middle of a string of zeros or a string of ones). Simply shift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DAEBDB-F5C0-4EC8-AD0A-DFF6DB40B046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Booth’s Algorithm: Example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419600" cy="4267200"/>
          </a:xfrm>
          <a:noFill/>
        </p:spPr>
        <p:txBody>
          <a:bodyPr/>
          <a:lstStyle/>
          <a:p>
            <a:r>
              <a:rPr lang="en-US" sz="2600" smtClean="0">
                <a:latin typeface="Arial" charset="0"/>
              </a:rPr>
              <a:t>In Booth’s algorithm, the first 1 in a string of 1s in the multiplier is replaced with a subtraction of the multiplicand.</a:t>
            </a:r>
          </a:p>
          <a:p>
            <a:r>
              <a:rPr lang="en-US" sz="2600" smtClean="0">
                <a:latin typeface="Arial" charset="0"/>
              </a:rPr>
              <a:t>Shift the partial sums until the last 1 of the string is detected.</a:t>
            </a:r>
          </a:p>
          <a:p>
            <a:r>
              <a:rPr lang="en-US" sz="2600" smtClean="0">
                <a:latin typeface="Arial" charset="0"/>
              </a:rPr>
              <a:t>Then add the multiplicand.</a:t>
            </a: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5410200" y="1895475"/>
            <a:ext cx="27432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latin typeface="Courier New" pitchFamily="49" charset="0"/>
              </a:rPr>
              <a:t>     0011</a:t>
            </a:r>
          </a:p>
          <a:p>
            <a:pPr>
              <a:spcBef>
                <a:spcPct val="50000"/>
              </a:spcBef>
            </a:pPr>
            <a:r>
              <a:rPr lang="en-US" sz="3600" b="1">
                <a:latin typeface="Courier New" pitchFamily="49" charset="0"/>
                <a:sym typeface="Symbol" pitchFamily="18" charset="2"/>
              </a:rPr>
              <a:t>   </a:t>
            </a:r>
            <a:r>
              <a:rPr lang="en-US" sz="3600" b="1" u="sng">
                <a:latin typeface="Courier New" pitchFamily="49" charset="0"/>
                <a:sym typeface="Symbol" pitchFamily="18" charset="2"/>
              </a:rPr>
              <a:t>x </a:t>
            </a:r>
            <a:r>
              <a:rPr lang="en-US" sz="3600" b="1" u="sng">
                <a:latin typeface="Courier New" pitchFamily="49" charset="0"/>
              </a:rPr>
              <a:t>0110</a:t>
            </a:r>
            <a:endParaRPr lang="en-US" sz="3600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3600" b="1">
                <a:latin typeface="Courier New" pitchFamily="49" charset="0"/>
              </a:rPr>
              <a:t>   + 0000</a:t>
            </a:r>
          </a:p>
          <a:p>
            <a:pPr>
              <a:spcBef>
                <a:spcPct val="50000"/>
              </a:spcBef>
            </a:pPr>
            <a:r>
              <a:rPr lang="en-US" sz="3600" b="1">
                <a:latin typeface="Courier New" pitchFamily="49" charset="0"/>
              </a:rPr>
              <a:t>  - 0011</a:t>
            </a:r>
          </a:p>
          <a:p>
            <a:pPr>
              <a:spcBef>
                <a:spcPct val="50000"/>
              </a:spcBef>
            </a:pPr>
            <a:r>
              <a:rPr lang="en-US" sz="3600" b="1">
                <a:latin typeface="Courier New" pitchFamily="49" charset="0"/>
              </a:rPr>
              <a:t> + 0000</a:t>
            </a:r>
          </a:p>
          <a:p>
            <a:pPr>
              <a:spcBef>
                <a:spcPct val="50000"/>
              </a:spcBef>
            </a:pPr>
            <a:r>
              <a:rPr lang="en-US" sz="3600" b="1" u="sng">
                <a:latin typeface="Courier New" pitchFamily="49" charset="0"/>
              </a:rPr>
              <a:t>+ 0011____</a:t>
            </a:r>
          </a:p>
          <a:p>
            <a:pPr>
              <a:spcBef>
                <a:spcPct val="50000"/>
              </a:spcBef>
            </a:pPr>
            <a:r>
              <a:rPr lang="en-US" sz="3600" b="1">
                <a:latin typeface="Courier New" pitchFamily="49" charset="0"/>
              </a:rPr>
              <a:t>  00010010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380322-AEE4-4F45-923B-173F27E677EB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75779" name="Oval 6"/>
          <p:cNvSpPr>
            <a:spLocks noChangeArrowheads="1"/>
          </p:cNvSpPr>
          <p:nvPr/>
        </p:nvSpPr>
        <p:spPr bwMode="auto">
          <a:xfrm>
            <a:off x="3962400" y="5715000"/>
            <a:ext cx="685800" cy="457200"/>
          </a:xfrm>
          <a:prstGeom prst="ellipse">
            <a:avLst/>
          </a:prstGeom>
          <a:solidFill>
            <a:srgbClr val="E2FED2"/>
          </a:solidFill>
          <a:ln w="6350">
            <a:solidFill>
              <a:srgbClr val="99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Booth’s Algorithm: Example 2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2971800" cy="1295400"/>
          </a:xfrm>
          <a:noFill/>
        </p:spPr>
        <p:txBody>
          <a:bodyPr/>
          <a:lstStyle/>
          <a:p>
            <a:r>
              <a:rPr lang="en-US" sz="2600" smtClean="0">
                <a:latin typeface="Arial" charset="0"/>
              </a:rPr>
              <a:t>Here is a larger example. </a:t>
            </a:r>
          </a:p>
        </p:txBody>
      </p:sp>
      <p:sp>
        <p:nvSpPr>
          <p:cNvPr id="75782" name="Text Box 4"/>
          <p:cNvSpPr txBox="1">
            <a:spLocks noChangeArrowheads="1"/>
          </p:cNvSpPr>
          <p:nvPr/>
        </p:nvSpPr>
        <p:spPr bwMode="auto">
          <a:xfrm>
            <a:off x="4114800" y="1524000"/>
            <a:ext cx="46482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anchor="b">
            <a:spAutoFit/>
          </a:bodyPr>
          <a:lstStyle/>
          <a:p>
            <a:r>
              <a:rPr lang="en-US" sz="3600" b="1">
                <a:latin typeface="Courier New" pitchFamily="49" charset="0"/>
              </a:rPr>
              <a:t>          00110101</a:t>
            </a:r>
          </a:p>
          <a:p>
            <a:r>
              <a:rPr lang="en-US" sz="3600" b="1">
                <a:latin typeface="Courier New" pitchFamily="49" charset="0"/>
                <a:sym typeface="Symbol" pitchFamily="18" charset="2"/>
              </a:rPr>
              <a:t>  </a:t>
            </a:r>
            <a:r>
              <a:rPr lang="en-US" sz="3600" b="1" u="sng">
                <a:latin typeface="Courier New" pitchFamily="49" charset="0"/>
                <a:sym typeface="Symbol" pitchFamily="18" charset="2"/>
              </a:rPr>
              <a:t>x       </a:t>
            </a:r>
            <a:r>
              <a:rPr lang="en-US" sz="3600" b="1" u="sng">
                <a:latin typeface="Courier New" pitchFamily="49" charset="0"/>
              </a:rPr>
              <a:t>01111110</a:t>
            </a:r>
            <a:endParaRPr lang="en-US" sz="3600" b="1">
              <a:latin typeface="Courier New" pitchFamily="49" charset="0"/>
            </a:endParaRPr>
          </a:p>
          <a:p>
            <a:r>
              <a:rPr lang="en-US" sz="3600" b="1">
                <a:latin typeface="Courier New" pitchFamily="49" charset="0"/>
              </a:rPr>
              <a:t>+ 0000000000000000</a:t>
            </a:r>
          </a:p>
          <a:p>
            <a:r>
              <a:rPr lang="en-US" sz="3600" b="1">
                <a:latin typeface="Courier New" pitchFamily="49" charset="0"/>
              </a:rPr>
              <a:t>+ 111111111001011</a:t>
            </a:r>
          </a:p>
          <a:p>
            <a:r>
              <a:rPr lang="en-US" sz="3600" b="1">
                <a:latin typeface="Courier New" pitchFamily="49" charset="0"/>
              </a:rPr>
              <a:t>+ 00000000000000</a:t>
            </a:r>
          </a:p>
          <a:p>
            <a:r>
              <a:rPr lang="en-US" sz="3600" b="1">
                <a:latin typeface="Courier New" pitchFamily="49" charset="0"/>
              </a:rPr>
              <a:t>+ 0000000000000</a:t>
            </a:r>
          </a:p>
          <a:p>
            <a:r>
              <a:rPr lang="en-US" sz="3600" b="1">
                <a:latin typeface="Courier New" pitchFamily="49" charset="0"/>
              </a:rPr>
              <a:t>+ 000000000000</a:t>
            </a:r>
          </a:p>
          <a:p>
            <a:r>
              <a:rPr lang="en-US" sz="3600" b="1">
                <a:latin typeface="Courier New" pitchFamily="49" charset="0"/>
              </a:rPr>
              <a:t>+ 00000000000</a:t>
            </a:r>
          </a:p>
          <a:p>
            <a:r>
              <a:rPr lang="en-US" sz="3600" b="1">
                <a:latin typeface="Courier New" pitchFamily="49" charset="0"/>
              </a:rPr>
              <a:t>+ 0000000000</a:t>
            </a:r>
          </a:p>
          <a:p>
            <a:r>
              <a:rPr lang="en-US" sz="3600" b="1" u="sng">
                <a:latin typeface="Courier New" pitchFamily="49" charset="0"/>
              </a:rPr>
              <a:t>+ 000110101_______</a:t>
            </a:r>
          </a:p>
          <a:p>
            <a:r>
              <a:rPr lang="en-US" sz="3600" b="1">
                <a:latin typeface="Courier New" pitchFamily="49" charset="0"/>
              </a:rPr>
              <a:t> 10001101000010110</a:t>
            </a:r>
          </a:p>
        </p:txBody>
      </p:sp>
      <p:sp>
        <p:nvSpPr>
          <p:cNvPr id="75783" name="Rectangle 5"/>
          <p:cNvSpPr>
            <a:spLocks noChangeArrowheads="1"/>
          </p:cNvSpPr>
          <p:nvPr/>
        </p:nvSpPr>
        <p:spPr bwMode="auto">
          <a:xfrm>
            <a:off x="609600" y="4343400"/>
            <a:ext cx="3048000" cy="457200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200" b="1" baseline="0">
                <a:solidFill>
                  <a:srgbClr val="CC3300"/>
                </a:solidFill>
              </a:rPr>
              <a:t>Ignore all bits over 2n.</a:t>
            </a:r>
          </a:p>
        </p:txBody>
      </p:sp>
      <p:sp>
        <p:nvSpPr>
          <p:cNvPr id="75784" name="Line 7"/>
          <p:cNvSpPr>
            <a:spLocks noChangeShapeType="1"/>
          </p:cNvSpPr>
          <p:nvPr/>
        </p:nvSpPr>
        <p:spPr bwMode="auto">
          <a:xfrm>
            <a:off x="2362200" y="4876800"/>
            <a:ext cx="1447800" cy="914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4C6325-B821-4BCC-86A5-04B6B81D2B3F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800" b="1" smtClean="0">
                <a:solidFill>
                  <a:srgbClr val="FFFFFF"/>
                </a:solidFill>
                <a:latin typeface="Arial" charset="0"/>
              </a:rPr>
              <a:t>Booth’s Algorithm: Exercise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495800"/>
          </a:xfrm>
          <a:noFill/>
        </p:spPr>
        <p:txBody>
          <a:bodyPr/>
          <a:lstStyle/>
          <a:p>
            <a:r>
              <a:rPr lang="en-US" sz="3500" smtClean="0">
                <a:latin typeface="Arial" charset="0"/>
              </a:rPr>
              <a:t>Perform the following binary multiplications using Booth’s algorithm, assuming signed two’s complement integers:</a:t>
            </a:r>
          </a:p>
          <a:p>
            <a:pPr lvl="1">
              <a:buFont typeface="Wingdings" pitchFamily="2" charset="2"/>
              <a:buNone/>
            </a:pPr>
            <a:r>
              <a:rPr lang="en-US" sz="3100" smtClean="0">
                <a:latin typeface="Arial" charset="0"/>
              </a:rPr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en-US" sz="3100" smtClean="0">
                <a:latin typeface="Arial" charset="0"/>
              </a:rPr>
              <a:t>1011 </a:t>
            </a:r>
            <a:r>
              <a:rPr lang="en-US" sz="3100" smtClean="0">
                <a:latin typeface="Arial" charset="0"/>
                <a:cs typeface="Arial" charset="0"/>
              </a:rPr>
              <a:t>× 0101</a:t>
            </a:r>
          </a:p>
          <a:p>
            <a:pPr lvl="1">
              <a:buFont typeface="Wingdings" pitchFamily="2" charset="2"/>
              <a:buChar char="q"/>
            </a:pPr>
            <a:r>
              <a:rPr lang="en-US" sz="3100" smtClean="0">
                <a:latin typeface="Arial" charset="0"/>
              </a:rPr>
              <a:t> 0011 </a:t>
            </a:r>
            <a:r>
              <a:rPr lang="en-US" sz="3100" smtClean="0">
                <a:latin typeface="Arial" charset="0"/>
                <a:cs typeface="Arial" charset="0"/>
              </a:rPr>
              <a:t>× 1011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2E17EC-5A9A-4924-A3F4-22A394EF411F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Signed Integer Representation</a:t>
            </a:r>
            <a:endParaRPr lang="en-US" sz="3400" smtClean="0">
              <a:latin typeface="Arial" charset="0"/>
            </a:endParaRP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38862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Overflow and carry are tricky ideas.</a:t>
            </a: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Signed number overflow means nothing in the context of unsigned numbers, which set a carry flag instead of an overflow flag.</a:t>
            </a: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If a carry out of the leftmost bit occurs with an unsigned number, overflow has occurred.</a:t>
            </a: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Carry and overflow occur independently of each other. </a:t>
            </a: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1219200" y="5562600"/>
            <a:ext cx="6400800" cy="457200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200" b="1" baseline="0">
                <a:solidFill>
                  <a:srgbClr val="CC3300"/>
                </a:solidFill>
              </a:rPr>
              <a:t>The table on the next slide summarizes these ideas.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27CD45-456C-4349-AE4C-A4D8191563DC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Signed Integer Representation</a:t>
            </a:r>
            <a:endParaRPr lang="en-US" sz="3400" smtClean="0">
              <a:latin typeface="Arial" charset="0"/>
            </a:endParaRPr>
          </a:p>
        </p:txBody>
      </p:sp>
      <p:pic>
        <p:nvPicPr>
          <p:cNvPr id="78852" name="Picture 7" descr="C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013" y="1976438"/>
            <a:ext cx="81819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CB3B69A-51C2-4D83-B1A8-2413096BD7C0}" type="slidenum">
              <a:rPr lang="en-US" sz="1400" baseline="0"/>
              <a:pPr algn="r">
                <a:spcBef>
                  <a:spcPct val="0"/>
                </a:spcBef>
              </a:pPr>
              <a:t>49</a:t>
            </a:fld>
            <a:endParaRPr lang="en-US" sz="1400" baseline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477000" cy="914400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Section 2.4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– End</a:t>
            </a:r>
          </a:p>
        </p:txBody>
      </p:sp>
      <p:pic>
        <p:nvPicPr>
          <p:cNvPr id="26628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26629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392A62-6B07-406C-9CC8-A0BB4D759B7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Signed Integer Representation</a:t>
            </a:r>
            <a:endParaRPr lang="en-US" sz="3400" smtClean="0">
              <a:latin typeface="Arial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239000" cy="4572000"/>
          </a:xfrm>
          <a:solidFill>
            <a:srgbClr val="E4F5FF"/>
          </a:solidFill>
        </p:spPr>
        <p:txBody>
          <a:bodyPr/>
          <a:lstStyle/>
          <a:p>
            <a:r>
              <a:rPr lang="en-US" sz="2800" smtClean="0">
                <a:latin typeface="Arial" charset="0"/>
              </a:rPr>
              <a:t>There are three ways in which signed binary numbers may be expressed:  </a:t>
            </a:r>
          </a:p>
          <a:p>
            <a:pPr>
              <a:buFontTx/>
              <a:buNone/>
            </a:pPr>
            <a:endParaRPr lang="en-US" sz="2800" smtClean="0">
              <a:latin typeface="Arial" charset="0"/>
            </a:endParaRPr>
          </a:p>
          <a:p>
            <a:pPr lvl="1"/>
            <a:r>
              <a:rPr lang="en-US" sz="2400" smtClean="0">
                <a:latin typeface="Arial" charset="0"/>
              </a:rPr>
              <a:t>Signed magnitude </a:t>
            </a:r>
          </a:p>
          <a:p>
            <a:pPr lvl="1"/>
            <a:r>
              <a:rPr lang="en-US" sz="2400" smtClean="0">
                <a:latin typeface="Arial" charset="0"/>
              </a:rPr>
              <a:t>One’s complement</a:t>
            </a:r>
          </a:p>
          <a:p>
            <a:pPr lvl="1"/>
            <a:r>
              <a:rPr lang="en-US" sz="2400" smtClean="0">
                <a:latin typeface="Arial" charset="0"/>
              </a:rPr>
              <a:t>Two’s complement</a:t>
            </a:r>
          </a:p>
          <a:p>
            <a:pPr lvl="1">
              <a:buFontTx/>
              <a:buNone/>
            </a:pPr>
            <a:endParaRPr lang="en-US" sz="240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F3D206-F24D-49F3-A651-4635233FA2C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algn="l"/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Signed Magnitude Representation</a:t>
            </a:r>
            <a:endParaRPr lang="en-US" sz="3400" smtClean="0">
              <a:latin typeface="Arial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800" dirty="0" smtClean="0">
                <a:latin typeface="Arial" charset="0"/>
              </a:rPr>
              <a:t>In an </a:t>
            </a:r>
            <a:r>
              <a:rPr lang="en-US" sz="2800" i="1" dirty="0" smtClean="0">
                <a:latin typeface="Arial" charset="0"/>
              </a:rPr>
              <a:t>N</a:t>
            </a:r>
            <a:r>
              <a:rPr lang="en-US" sz="2800" dirty="0" smtClean="0">
                <a:latin typeface="Arial" charset="0"/>
              </a:rPr>
              <a:t>-bit </a:t>
            </a:r>
            <a:r>
              <a:rPr lang="en-US" sz="2800" dirty="0" smtClean="0">
                <a:latin typeface="Arial" charset="0"/>
              </a:rPr>
              <a:t>word, signed magnitude representation places the absolute value of the number in the </a:t>
            </a:r>
            <a:r>
              <a:rPr lang="en-US" sz="2800" i="1" dirty="0" smtClean="0">
                <a:latin typeface="Arial" charset="0"/>
              </a:rPr>
              <a:t>N</a:t>
            </a:r>
            <a:r>
              <a:rPr lang="en-US" sz="2800" dirty="0" smtClean="0">
                <a:latin typeface="Arial" charset="0"/>
              </a:rPr>
              <a:t>-1 </a:t>
            </a:r>
            <a:r>
              <a:rPr lang="en-US" sz="2800" dirty="0" smtClean="0">
                <a:latin typeface="Arial" charset="0"/>
              </a:rPr>
              <a:t>bits to the right of the sign bit.</a:t>
            </a:r>
          </a:p>
          <a:p>
            <a:pPr>
              <a:spcBef>
                <a:spcPct val="40000"/>
              </a:spcBef>
              <a:buFontTx/>
              <a:buNone/>
            </a:pPr>
            <a:endParaRPr lang="en-US" sz="3500" dirty="0" smtClean="0">
              <a:latin typeface="Arial" charset="0"/>
            </a:endParaRPr>
          </a:p>
        </p:txBody>
      </p:sp>
      <p:sp>
        <p:nvSpPr>
          <p:cNvPr id="37893" name="Rectangle 49"/>
          <p:cNvSpPr>
            <a:spLocks noChangeArrowheads="1"/>
          </p:cNvSpPr>
          <p:nvPr/>
        </p:nvSpPr>
        <p:spPr bwMode="auto">
          <a:xfrm>
            <a:off x="1447800" y="5029200"/>
            <a:ext cx="6248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87472" name="Group 80"/>
          <p:cNvGraphicFramePr>
            <a:graphicFrameLocks noGrp="1"/>
          </p:cNvGraphicFramePr>
          <p:nvPr>
            <p:ph sz="half" idx="4294967295"/>
          </p:nvPr>
        </p:nvGraphicFramePr>
        <p:xfrm>
          <a:off x="1143000" y="4038600"/>
          <a:ext cx="7010400" cy="1030224"/>
        </p:xfrm>
        <a:graphic>
          <a:graphicData uri="http://schemas.openxmlformats.org/drawingml/2006/table">
            <a:tbl>
              <a:tblPr/>
              <a:tblGrid>
                <a:gridCol w="876300"/>
                <a:gridCol w="61341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Sign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Magnitude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3F7152-BFC1-4833-B06C-CF677C9F4CA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pPr algn="l"/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Signed Magnitude Representation</a:t>
            </a:r>
            <a:endParaRPr lang="en-US" sz="3400" smtClean="0">
              <a:latin typeface="Arial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239000" cy="4572000"/>
          </a:xfrm>
          <a:solidFill>
            <a:srgbClr val="E4F5FF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3100" smtClean="0">
                <a:latin typeface="Arial" charset="0"/>
              </a:rPr>
              <a:t>In an 8-bit word, signed magnitude representation places the absolute value of the number in the 7 bits to the right of the sign bit.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en-US" sz="310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3100" smtClean="0">
                <a:latin typeface="Arial" charset="0"/>
              </a:rPr>
              <a:t>Example, in 8-bit signed magnitude: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600" smtClean="0">
                <a:latin typeface="Arial" charset="0"/>
              </a:rPr>
              <a:t>			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600" smtClean="0">
                <a:latin typeface="Arial" charset="0"/>
              </a:rPr>
              <a:t>			+3 is</a:t>
            </a:r>
            <a:r>
              <a:rPr lang="en-US" sz="2600" smtClean="0"/>
              <a:t>:		</a:t>
            </a:r>
            <a:r>
              <a:rPr lang="en-US" sz="2600" smtClean="0">
                <a:latin typeface="Courier New" pitchFamily="49" charset="0"/>
              </a:rPr>
              <a:t>00000011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600" smtClean="0">
                <a:latin typeface="Arial" charset="0"/>
                <a:cs typeface="Arial" charset="0"/>
              </a:rPr>
              <a:t>			-</a:t>
            </a:r>
            <a:r>
              <a:rPr lang="en-US" sz="2600" smtClean="0">
                <a:latin typeface="Arial" charset="0"/>
              </a:rPr>
              <a:t>3  is:</a:t>
            </a:r>
            <a:r>
              <a:rPr lang="en-US" sz="2600" smtClean="0"/>
              <a:t>		</a:t>
            </a:r>
            <a:r>
              <a:rPr lang="en-US" sz="2600" smtClean="0">
                <a:latin typeface="Courier New" pitchFamily="49" charset="0"/>
              </a:rPr>
              <a:t>10000011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F3D206-F24D-49F3-A651-4635233FA2C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algn="l"/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Signed Magnitude Representation</a:t>
            </a:r>
            <a:endParaRPr lang="en-US" sz="3400" smtClean="0">
              <a:latin typeface="Arial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ts val="13800"/>
              </a:spcBef>
            </a:pPr>
            <a:r>
              <a:rPr lang="en-US" sz="2800" dirty="0" smtClean="0">
                <a:latin typeface="Arial" charset="0"/>
              </a:rPr>
              <a:t>The </a:t>
            </a:r>
            <a:r>
              <a:rPr lang="en-US" sz="2800" dirty="0" smtClean="0">
                <a:latin typeface="Arial" charset="0"/>
              </a:rPr>
              <a:t>range of signed integers that can be represented using </a:t>
            </a:r>
            <a:r>
              <a:rPr lang="en-US" sz="2800" i="1" dirty="0" smtClean="0">
                <a:latin typeface="Arial" charset="0"/>
              </a:rPr>
              <a:t>N</a:t>
            </a:r>
            <a:r>
              <a:rPr lang="en-US" sz="2800" dirty="0" smtClean="0">
                <a:latin typeface="Arial" charset="0"/>
              </a:rPr>
              <a:t> bits is signed magnitude representation</a:t>
            </a:r>
            <a:r>
              <a:rPr lang="en-US" sz="2800" dirty="0" smtClean="0">
                <a:latin typeface="Arial" charset="0"/>
              </a:rPr>
              <a:t> is:</a:t>
            </a:r>
            <a:r>
              <a:rPr lang="en-US" sz="2800" dirty="0" smtClean="0">
                <a:latin typeface="Arial" charset="0"/>
              </a:rPr>
              <a:t> </a:t>
            </a:r>
            <a:endParaRPr lang="en-US" sz="2800" dirty="0" smtClean="0">
              <a:latin typeface="Arial" charset="0"/>
            </a:endParaRPr>
          </a:p>
          <a:p>
            <a:pPr>
              <a:spcBef>
                <a:spcPct val="40000"/>
              </a:spcBef>
              <a:buFontTx/>
              <a:buNone/>
            </a:pPr>
            <a:endParaRPr lang="en-US" sz="3500" dirty="0" smtClean="0">
              <a:latin typeface="Arial" charset="0"/>
            </a:endParaRPr>
          </a:p>
        </p:txBody>
      </p:sp>
      <p:sp>
        <p:nvSpPr>
          <p:cNvPr id="37893" name="Rectangle 49"/>
          <p:cNvSpPr>
            <a:spLocks noChangeArrowheads="1"/>
          </p:cNvSpPr>
          <p:nvPr/>
        </p:nvSpPr>
        <p:spPr bwMode="auto">
          <a:xfrm>
            <a:off x="1447800" y="5029200"/>
            <a:ext cx="6248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3429000"/>
            <a:ext cx="6640551" cy="685800"/>
          </a:xfrm>
          <a:prstGeom prst="rect">
            <a:avLst/>
          </a:prstGeom>
          <a:noFill/>
        </p:spPr>
      </p:pic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D135AB-AB1C-44D3-9302-D3BD45B417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800" b="1" smtClean="0">
                <a:solidFill>
                  <a:srgbClr val="FFFFFF"/>
                </a:solidFill>
                <a:latin typeface="Arial" charset="0"/>
              </a:rPr>
              <a:t>Signed Magnitude Representation</a:t>
            </a:r>
          </a:p>
        </p:txBody>
      </p:sp>
      <p:graphicFrame>
        <p:nvGraphicFramePr>
          <p:cNvPr id="451587" name="Group 3"/>
          <p:cNvGraphicFramePr>
            <a:graphicFrameLocks noGrp="1"/>
          </p:cNvGraphicFramePr>
          <p:nvPr>
            <p:ph idx="1"/>
          </p:nvPr>
        </p:nvGraphicFramePr>
        <p:xfrm>
          <a:off x="762000" y="1447800"/>
          <a:ext cx="7772400" cy="5212080"/>
        </p:xfrm>
        <a:graphic>
          <a:graphicData uri="http://schemas.openxmlformats.org/drawingml/2006/table">
            <a:tbl>
              <a:tblPr/>
              <a:tblGrid>
                <a:gridCol w="1554163"/>
                <a:gridCol w="1554162"/>
                <a:gridCol w="1555750"/>
                <a:gridCol w="1554163"/>
                <a:gridCol w="1554162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1’s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2’sC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COA_Mstr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Office\Templates\ECOA_Mstr.pot</Template>
  <TotalTime>9461</TotalTime>
  <Words>2373</Words>
  <Application>Microsoft Office PowerPoint</Application>
  <PresentationFormat>On-screen Show (4:3)</PresentationFormat>
  <Paragraphs>551</Paragraphs>
  <Slides>49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ECOA_Mstr</vt:lpstr>
      <vt:lpstr>Chapter 2</vt:lpstr>
      <vt:lpstr>Chapter 2</vt:lpstr>
      <vt:lpstr>Unsigned Integers: Remark</vt:lpstr>
      <vt:lpstr>Signed Integer Representation</vt:lpstr>
      <vt:lpstr>Signed Integer Representation</vt:lpstr>
      <vt:lpstr>Signed Magnitude Representation</vt:lpstr>
      <vt:lpstr>Signed Magnitude Representation</vt:lpstr>
      <vt:lpstr>Signed Magnitude Representation</vt:lpstr>
      <vt:lpstr>Signed Magnitude Representation</vt:lpstr>
      <vt:lpstr>Signed Magnitude Representation: Exercise</vt:lpstr>
      <vt:lpstr>Signed Magnitude Arithmetic</vt:lpstr>
      <vt:lpstr>Signed Magnitude Arithmetic</vt:lpstr>
      <vt:lpstr>Signed Magnitude Arithmetic: Example 1</vt:lpstr>
      <vt:lpstr>Signed Magnitude Arithmetic: Example 1</vt:lpstr>
      <vt:lpstr>Signed Magnitude Arithmetic: Example 1</vt:lpstr>
      <vt:lpstr>Signed Magnitude Arithmetic: Example 1</vt:lpstr>
      <vt:lpstr>Signed Magnitude Arithmetic: Example 1</vt:lpstr>
      <vt:lpstr>Signed Magnitude Arithmetic: Example 2</vt:lpstr>
      <vt:lpstr>Signed Magnitude Arithmetic: Example 3</vt:lpstr>
      <vt:lpstr>Signed Magnitude Arithmetic: Example 4</vt:lpstr>
      <vt:lpstr>Signed Magnitude Arithmetic: Exercise</vt:lpstr>
      <vt:lpstr>Signed Magnitude Arithmetic: Summary</vt:lpstr>
      <vt:lpstr>Complement Systems</vt:lpstr>
      <vt:lpstr>Diminished Radix Complement</vt:lpstr>
      <vt:lpstr>One’s Complement Representation</vt:lpstr>
      <vt:lpstr>One’s Complement Representation</vt:lpstr>
      <vt:lpstr>One’s Complement Representation: Exercise</vt:lpstr>
      <vt:lpstr>One’s Complement Arithmetic</vt:lpstr>
      <vt:lpstr>One’s Complement Arithmetic: Example</vt:lpstr>
      <vt:lpstr>One’s Complement Arithmetic: Exercise</vt:lpstr>
      <vt:lpstr>Radix Complement Representation</vt:lpstr>
      <vt:lpstr>Two’s Complement Representation</vt:lpstr>
      <vt:lpstr>Signed Integers Representation</vt:lpstr>
      <vt:lpstr>Two’s Complement Representation: Exercise</vt:lpstr>
      <vt:lpstr>Two’s Complement Arithmetic: Example</vt:lpstr>
      <vt:lpstr>Two’s Complement Arithmetic: Exercise</vt:lpstr>
      <vt:lpstr>Two’s Complement and Overflow</vt:lpstr>
      <vt:lpstr>Two’s Complement and Overflow</vt:lpstr>
      <vt:lpstr>Signed Integers Representation</vt:lpstr>
      <vt:lpstr>Signed Integer Arithmetic</vt:lpstr>
      <vt:lpstr>Signed Integer Arithmetic: Example</vt:lpstr>
      <vt:lpstr>Signed Integer Arithmetic: Example</vt:lpstr>
      <vt:lpstr>Booth’s Algorithm</vt:lpstr>
      <vt:lpstr>Booth’s Algorithm: Example</vt:lpstr>
      <vt:lpstr>Booth’s Algorithm: Example 2</vt:lpstr>
      <vt:lpstr>Booth’s Algorithm: Exercise</vt:lpstr>
      <vt:lpstr>Signed Integer Representation</vt:lpstr>
      <vt:lpstr>Signed Integer Representation</vt:lpstr>
      <vt:lpstr>Section 2.4 – End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Null &amp; Lobur</dc:creator>
  <cp:lastModifiedBy>Administrator</cp:lastModifiedBy>
  <cp:revision>213</cp:revision>
  <dcterms:created xsi:type="dcterms:W3CDTF">2002-11-19T23:57:00Z</dcterms:created>
  <dcterms:modified xsi:type="dcterms:W3CDTF">2010-01-26T14:19:44Z</dcterms:modified>
</cp:coreProperties>
</file>