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sldIdLst>
    <p:sldId id="258" r:id="rId2"/>
    <p:sldId id="503" r:id="rId3"/>
    <p:sldId id="364" r:id="rId4"/>
    <p:sldId id="365" r:id="rId5"/>
    <p:sldId id="510" r:id="rId6"/>
    <p:sldId id="511" r:id="rId7"/>
    <p:sldId id="476" r:id="rId8"/>
    <p:sldId id="475" r:id="rId9"/>
    <p:sldId id="367" r:id="rId10"/>
    <p:sldId id="515" r:id="rId11"/>
    <p:sldId id="512" r:id="rId12"/>
    <p:sldId id="513" r:id="rId13"/>
    <p:sldId id="514" r:id="rId14"/>
    <p:sldId id="474" r:id="rId15"/>
    <p:sldId id="508" r:id="rId16"/>
    <p:sldId id="509" r:id="rId17"/>
    <p:sldId id="516" r:id="rId18"/>
    <p:sldId id="517" r:id="rId19"/>
    <p:sldId id="518" r:id="rId20"/>
    <p:sldId id="520" r:id="rId21"/>
    <p:sldId id="519" r:id="rId22"/>
    <p:sldId id="521" r:id="rId23"/>
    <p:sldId id="522" r:id="rId24"/>
    <p:sldId id="523" r:id="rId25"/>
    <p:sldId id="527" r:id="rId26"/>
    <p:sldId id="524" r:id="rId27"/>
    <p:sldId id="525" r:id="rId28"/>
    <p:sldId id="526" r:id="rId29"/>
    <p:sldId id="477" r:id="rId30"/>
    <p:sldId id="483" r:id="rId31"/>
    <p:sldId id="479" r:id="rId32"/>
    <p:sldId id="380" r:id="rId33"/>
    <p:sldId id="491" r:id="rId34"/>
    <p:sldId id="484" r:id="rId35"/>
    <p:sldId id="492" r:id="rId36"/>
    <p:sldId id="485" r:id="rId37"/>
    <p:sldId id="489" r:id="rId38"/>
    <p:sldId id="486" r:id="rId39"/>
    <p:sldId id="488" r:id="rId40"/>
    <p:sldId id="493" r:id="rId41"/>
    <p:sldId id="381" r:id="rId42"/>
    <p:sldId id="377" r:id="rId43"/>
    <p:sldId id="494" r:id="rId44"/>
    <p:sldId id="386" r:id="rId45"/>
    <p:sldId id="495" r:id="rId46"/>
    <p:sldId id="387" r:id="rId47"/>
    <p:sldId id="388" r:id="rId48"/>
    <p:sldId id="496" r:id="rId49"/>
    <p:sldId id="505" r:id="rId50"/>
    <p:sldId id="504" r:id="rId51"/>
    <p:sldId id="499" r:id="rId52"/>
    <p:sldId id="502" r:id="rId53"/>
    <p:sldId id="500" r:id="rId54"/>
    <p:sldId id="501" r:id="rId55"/>
    <p:sldId id="50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E2FED2"/>
    <a:srgbClr val="CC00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4660"/>
  </p:normalViewPr>
  <p:slideViewPr>
    <p:cSldViewPr>
      <p:cViewPr>
        <p:scale>
          <a:sx n="54" d="100"/>
          <a:sy n="54" d="100"/>
        </p:scale>
        <p:origin x="-1728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3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5C6905A4-C338-46EE-93C4-2386D16DE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068BF-E9A4-41DC-996E-16734D36D26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2B9C8-0968-402C-9A92-58117BC43D9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DC57C-BD67-41E2-ABCA-1279747473C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DC57C-BD67-41E2-ABCA-1279747473C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8CC3D-639B-45EE-A5D6-A5574AD37CC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851BC-5AB1-48BA-90E7-EB5B855942A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851BC-5AB1-48BA-90E7-EB5B855942A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851BC-5AB1-48BA-90E7-EB5B855942A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851BC-5AB1-48BA-90E7-EB5B855942A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083C1-4B1E-4D5D-9307-4457B76A6D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AAA30-6FD1-4B1A-83DF-86461315AE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5B6AD-121E-4F73-8201-2AE5A8E1CCD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EFBCC-3F4E-47D2-BE4E-BB17D7B08F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C863-7384-4344-9228-06E0163D1A3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C863-7384-4344-9228-06E0163D1A3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C863-7384-4344-9228-06E0163D1A3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C863-7384-4344-9228-06E0163D1A3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3B245-64D8-4875-82E0-74CEE52D185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D33FB-D09A-44FC-BFEF-E5D0C30CD7F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2FAC1-37C8-4453-BC6A-58B64BC7BF0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748D4-4DB1-457B-850E-02407FABF36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6B111-4BB2-4B99-990B-4382565A9D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5F604-7012-49C0-B0ED-66104304AA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3E4F4-0407-4DD5-9511-A0FEC01527B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D55C-2FEA-49DC-9D16-801BA32B937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9624C91-A7F4-4B8F-9B99-68373377ACBE}" type="slidenum">
              <a:rPr lang="en-US" sz="1200" baseline="0"/>
              <a:pPr algn="r">
                <a:spcBef>
                  <a:spcPct val="0"/>
                </a:spcBef>
              </a:pPr>
              <a:t>33</a:t>
            </a:fld>
            <a:endParaRPr lang="en-US" sz="1200" baseline="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7F182-22AF-459E-8564-CEB01FD0FE4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F929F77-0A62-4D78-8FBB-EDB1EFBA8D91}" type="slidenum">
              <a:rPr lang="en-US" sz="1200" baseline="0"/>
              <a:pPr algn="r">
                <a:spcBef>
                  <a:spcPct val="0"/>
                </a:spcBef>
              </a:pPr>
              <a:t>35</a:t>
            </a:fld>
            <a:endParaRPr lang="en-US" sz="1200" baseline="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10D60-60F9-4B09-A5B6-632708C429E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7D689-D060-4521-9FA1-0EAE90E8FBB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E52A0-4F11-478A-BF1F-B1ABCB1C2F0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A19F1-6C07-4CD7-9F51-17F95A22DE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F52F-714C-4A82-880A-B37623BCEA4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F25FD91-C405-4AED-A810-53E406DB61E8}" type="slidenum">
              <a:rPr lang="en-US" sz="1200" baseline="0"/>
              <a:pPr algn="r">
                <a:spcBef>
                  <a:spcPct val="0"/>
                </a:spcBef>
              </a:pPr>
              <a:t>40</a:t>
            </a:fld>
            <a:endParaRPr lang="en-US" sz="1200" baseline="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B1E53-C64C-4673-83F3-70EB3C2F9C7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2D0A0-ECE6-41A2-B996-484291C6E9A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2A3218C-512A-442B-B52E-54FDAA9DCBC8}" type="slidenum">
              <a:rPr lang="en-US" sz="1200" baseline="0"/>
              <a:pPr algn="r">
                <a:spcBef>
                  <a:spcPct val="0"/>
                </a:spcBef>
              </a:pPr>
              <a:t>43</a:t>
            </a:fld>
            <a:endParaRPr lang="en-US" sz="1200" baseline="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F0025-605D-41FA-8CCA-ACEA68536E4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E131BDE-8E03-4F81-9C6F-33CFDB41E750}" type="slidenum">
              <a:rPr lang="en-US" sz="1200" baseline="0"/>
              <a:pPr algn="r">
                <a:spcBef>
                  <a:spcPct val="0"/>
                </a:spcBef>
              </a:pPr>
              <a:t>45</a:t>
            </a:fld>
            <a:endParaRPr lang="en-US" sz="1200" baseline="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4CF23-9C48-416D-9908-78693D37096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7B64E-1552-4B18-AD81-111727A6F82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CCFD27D-56D5-4038-A392-D27DE6ED54C4}" type="slidenum">
              <a:rPr lang="en-US" sz="1200" baseline="0"/>
              <a:pPr algn="r">
                <a:spcBef>
                  <a:spcPct val="0"/>
                </a:spcBef>
              </a:pPr>
              <a:t>48</a:t>
            </a:fld>
            <a:endParaRPr lang="en-US" sz="1200" baseline="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49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2EA2B-F213-454A-B62C-180D771AC7D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3A088AB-7764-4191-99BC-7958FD9A8689}" type="slidenum">
              <a:rPr lang="en-US" sz="1200" baseline="0"/>
              <a:pPr algn="r">
                <a:spcBef>
                  <a:spcPct val="0"/>
                </a:spcBef>
              </a:pPr>
              <a:t>51</a:t>
            </a:fld>
            <a:endParaRPr lang="en-US" sz="1200" baseline="0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16B5D88-7B97-4BD5-9140-2BCBCBD5FCC6}" type="slidenum">
              <a:rPr lang="en-US" sz="1200" baseline="0"/>
              <a:pPr algn="r">
                <a:spcBef>
                  <a:spcPct val="0"/>
                </a:spcBef>
              </a:pPr>
              <a:t>53</a:t>
            </a:fld>
            <a:endParaRPr lang="en-US" sz="1200" baseline="0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EBA3015-D9FC-43D6-AB8A-0A0AD4FC0EF9}" type="slidenum">
              <a:rPr lang="en-US" sz="1200" baseline="0"/>
              <a:pPr algn="r">
                <a:spcBef>
                  <a:spcPct val="0"/>
                </a:spcBef>
              </a:pPr>
              <a:t>54</a:t>
            </a:fld>
            <a:endParaRPr lang="en-US" sz="1200" baseline="0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55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2EA2B-F213-454A-B62C-180D771AC7D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3AE11-58C4-420F-BDF2-CFB024E24BD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B7D25-9EAA-41AD-A9D5-B9D2CC2C396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C0546-319D-4285-98C8-C4562456713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F95A-70A9-4D42-8EC9-A1FE2477D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D1B47-A986-43AE-B1E1-AE16C4D7F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A6C-1FF9-432B-8E94-3ACEF6EB4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551-2042-47EB-93F1-9C6FA768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37B9-C9AC-4AC4-A9E9-2BDDED40C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453F-7D69-4AC3-AABC-B960A8352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0680-6955-48AD-A158-76844AABD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13D9-5E24-43A4-BC61-9920D63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458-70AD-4670-A584-E3AEB4F79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534-8D40-4286-92EA-F9879BCDC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3D99-9CDE-4D23-A1F3-50D2A5FD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DAE4-2003-40C6-B7CD-6C934B049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34844978-056A-41FF-86FB-B18F4D12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philipr:Desktop:37690_Null_PPT:Powerpoint%20art_CONVERTED:37690_CH02_FIG0207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3048000" y="3810000"/>
            <a:ext cx="1447800" cy="3048000"/>
          </a:xfrm>
          <a:prstGeom prst="rect">
            <a:avLst/>
          </a:prstGeom>
          <a:solidFill>
            <a:srgbClr val="C7C3DA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67400" cy="1447800"/>
          </a:xfrm>
          <a:solidFill>
            <a:srgbClr val="C7C3DA"/>
          </a:solidFill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Data Representation in 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00600" y="3657600"/>
            <a:ext cx="40386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2</a:t>
            </a: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7BA67-7BCA-4FF8-9032-FCE5ACFECF5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19600"/>
          </a:xfrm>
          <a:noFill/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Computer representation of a floating-point number consists of three fixed-size fields.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Below is the standard arrangement of these fields:</a:t>
            </a:r>
            <a:endParaRPr lang="en-US" sz="2800" dirty="0" smtClean="0"/>
          </a:p>
          <a:p>
            <a:pPr>
              <a:spcBef>
                <a:spcPts val="3000"/>
              </a:spcBef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  <p:pic>
        <p:nvPicPr>
          <p:cNvPr id="86021" name="Picture 4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066800" y="3657600"/>
            <a:ext cx="67183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3703B-38CD-4F44-9E10-CB965CDB46E7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87043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8153400" cy="2895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one-bit </a:t>
            </a:r>
            <a:r>
              <a:rPr lang="en-US" sz="2600" b="1" dirty="0" smtClean="0">
                <a:latin typeface="Arial" charset="0"/>
              </a:rPr>
              <a:t>Sign</a:t>
            </a:r>
            <a:r>
              <a:rPr lang="en-US" sz="2600" dirty="0" smtClean="0">
                <a:latin typeface="Arial" charset="0"/>
              </a:rPr>
              <a:t> field is the </a:t>
            </a:r>
            <a:r>
              <a:rPr lang="en-US" sz="2600" i="1" dirty="0" smtClean="0">
                <a:latin typeface="Arial" charset="0"/>
              </a:rPr>
              <a:t>sign</a:t>
            </a:r>
            <a:r>
              <a:rPr lang="en-US" sz="2600" dirty="0" smtClean="0">
                <a:latin typeface="Arial" charset="0"/>
              </a:rPr>
              <a:t> of the stored value.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b="1" dirty="0" smtClean="0">
                <a:latin typeface="Arial" charset="0"/>
              </a:rPr>
              <a:t>Exponent</a:t>
            </a:r>
            <a:r>
              <a:rPr lang="en-US" sz="2600" dirty="0" smtClean="0">
                <a:latin typeface="Arial" charset="0"/>
              </a:rPr>
              <a:t>  field indicates the power of 2 to which the significand is raised.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The exponent base (2) is implicit and need not be stored</a:t>
            </a:r>
          </a:p>
        </p:txBody>
      </p:sp>
      <p:sp>
        <p:nvSpPr>
          <p:cNvPr id="8704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3703B-38CD-4F44-9E10-CB965CDB46E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87043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8153400" cy="2895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b="1" dirty="0" smtClean="0">
                <a:latin typeface="Arial" charset="0"/>
              </a:rPr>
              <a:t>Significand</a:t>
            </a:r>
            <a:r>
              <a:rPr lang="en-US" sz="2600" dirty="0" smtClean="0">
                <a:latin typeface="Arial" charset="0"/>
              </a:rPr>
              <a:t> field always contains a fractional binary value.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significand of a floating-point number is always preceded by an </a:t>
            </a:r>
            <a:r>
              <a:rPr lang="en-US" sz="2600" i="1" dirty="0" smtClean="0">
                <a:latin typeface="Arial" charset="0"/>
              </a:rPr>
              <a:t>implied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i="1" dirty="0" smtClean="0">
                <a:latin typeface="Arial" charset="0"/>
              </a:rPr>
              <a:t>binary point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There is no need to represent the implied binary point </a:t>
            </a:r>
          </a:p>
        </p:txBody>
      </p:sp>
      <p:sp>
        <p:nvSpPr>
          <p:cNvPr id="8704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6591A1-FF81-4578-8D05-5E59316EA22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8153400" cy="3048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b="1" dirty="0" smtClean="0">
                <a:latin typeface="Arial" charset="0"/>
              </a:rPr>
              <a:t>size of the exponent </a:t>
            </a:r>
            <a:r>
              <a:rPr lang="en-US" sz="2600" dirty="0" smtClean="0">
                <a:latin typeface="Arial" charset="0"/>
              </a:rPr>
              <a:t>field, determines the </a:t>
            </a:r>
            <a:r>
              <a:rPr lang="en-US" sz="2600" b="1" i="1" dirty="0" smtClean="0">
                <a:latin typeface="Arial" charset="0"/>
              </a:rPr>
              <a:t>range</a:t>
            </a:r>
            <a:r>
              <a:rPr lang="en-US" sz="2600" dirty="0" smtClean="0">
                <a:latin typeface="Arial" charset="0"/>
              </a:rPr>
              <a:t> of values that can be represented.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b="1" dirty="0" smtClean="0">
                <a:latin typeface="Arial" charset="0"/>
              </a:rPr>
              <a:t>size of the significand </a:t>
            </a:r>
            <a:r>
              <a:rPr lang="en-US" sz="2600" dirty="0" smtClean="0">
                <a:latin typeface="Arial" charset="0"/>
              </a:rPr>
              <a:t>determines the </a:t>
            </a:r>
            <a:r>
              <a:rPr lang="en-US" sz="2600" b="1" i="1" dirty="0" smtClean="0">
                <a:latin typeface="Arial" charset="0"/>
              </a:rPr>
              <a:t>precision</a:t>
            </a:r>
            <a:r>
              <a:rPr lang="en-US" sz="2600" b="1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of the representation.</a:t>
            </a:r>
            <a:endParaRPr lang="en-US" sz="2800" dirty="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  <p:pic>
        <p:nvPicPr>
          <p:cNvPr id="88069" name="Picture 4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9FBC0-0274-4BC9-8E80-716ADFE48F25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90115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8153400" cy="2514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</a:rPr>
              <a:t>Total of 14 bits: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600" dirty="0" smtClean="0">
                <a:latin typeface="Arial" charset="0"/>
              </a:rPr>
              <a:t>Sign Field:		  1 bit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Exponent Field:	  5 bits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Significand Field:	  8 bits</a:t>
            </a: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Simplified Model: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Model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9FBC0-0274-4BC9-8E80-716ADFE48F25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90115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8153400" cy="2514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</a:rPr>
              <a:t>Total of 32 bits: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600" dirty="0" smtClean="0">
                <a:latin typeface="Arial" charset="0"/>
              </a:rPr>
              <a:t>Sign Field:		  1 bit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Exponent Field:	  8 bits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Significand Field:	23 bits</a:t>
            </a: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IEEE-754 Single-Precision Standard Model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9FBC0-0274-4BC9-8E80-716ADFE48F25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90115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733800"/>
            <a:ext cx="8153400" cy="2514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</a:rPr>
              <a:t>Total of 64 bits: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sz="2600" dirty="0" smtClean="0">
                <a:latin typeface="Arial" charset="0"/>
              </a:rPr>
              <a:t>Sign Field:		  1 bit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Exponent Field:	11 bits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Significand Field:	52 bits</a:t>
            </a: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IEEE-754 Double-Precision Standard Model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9FBC0-0274-4BC9-8E80-716ADFE48F2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57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 smtClean="0">
                <a:latin typeface="Arial" charset="0"/>
              </a:rPr>
              <a:t>If                                                       where </a:t>
            </a:r>
            <a:r>
              <a:rPr lang="en-US" sz="30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30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 is a decimal digit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30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Then </a:t>
            </a:r>
            <a:r>
              <a:rPr lang="en-US" sz="3000" i="1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N  </a:t>
            </a: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is represented as follows: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	In Textbook Model: 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	In IEEE-754 Single-Precision Model: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000000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	IEEE-754 Single-Precision Model:</a:t>
            </a:r>
            <a:endParaRPr lang="en-US" sz="2200" dirty="0" smtClean="0">
              <a:latin typeface="Arial" charset="0"/>
            </a:endParaRP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To Summarize: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752600"/>
            <a:ext cx="4819650" cy="51435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657600"/>
            <a:ext cx="3086100" cy="51435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800600"/>
            <a:ext cx="5448300" cy="409575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5715000"/>
            <a:ext cx="3209925" cy="409575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549F8-F78E-4C33-9BFD-754CBE7952E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772400" cy="3581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600" dirty="0" smtClean="0"/>
              <a:t>Express 32</a:t>
            </a:r>
            <a:r>
              <a:rPr lang="en-US" sz="3600" baseline="-25000" dirty="0" smtClean="0"/>
              <a:t>10</a:t>
            </a:r>
            <a:r>
              <a:rPr lang="en-US" sz="3600" dirty="0" smtClean="0"/>
              <a:t> in the simplified 14-bit floating-point model.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>
                <a:latin typeface="Arial" charset="0"/>
              </a:rPr>
              <a:t>We know that 32 is 2</a:t>
            </a:r>
            <a:r>
              <a:rPr lang="en-US" baseline="30000" dirty="0" smtClean="0">
                <a:latin typeface="Arial" charset="0"/>
              </a:rPr>
              <a:t>5</a:t>
            </a:r>
            <a:r>
              <a:rPr lang="en-US" dirty="0" smtClean="0">
                <a:latin typeface="Arial" charset="0"/>
              </a:rPr>
              <a:t>.  </a:t>
            </a:r>
            <a:r>
              <a:rPr lang="en-US" dirty="0" smtClean="0">
                <a:latin typeface="Arial" charset="0"/>
              </a:rPr>
              <a:t>So </a:t>
            </a:r>
            <a:r>
              <a:rPr lang="en-US" dirty="0" smtClean="0">
                <a:latin typeface="Arial" charset="0"/>
              </a:rPr>
              <a:t>in (binary) scientific notation 32 = 1.0 x 2</a:t>
            </a:r>
            <a:r>
              <a:rPr lang="en-US" baseline="30000" dirty="0" smtClean="0">
                <a:latin typeface="Arial" charset="0"/>
              </a:rPr>
              <a:t>5</a:t>
            </a:r>
            <a:r>
              <a:rPr lang="en-US" dirty="0" smtClean="0">
                <a:latin typeface="Arial" charset="0"/>
              </a:rPr>
              <a:t> = 0.1 x 2</a:t>
            </a:r>
            <a:r>
              <a:rPr lang="en-US" baseline="30000" dirty="0" smtClean="0">
                <a:latin typeface="Arial" charset="0"/>
              </a:rPr>
              <a:t>6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>
                <a:latin typeface="Arial" charset="0"/>
              </a:rPr>
              <a:t>Using this information, we put 110 (= 6</a:t>
            </a:r>
            <a:r>
              <a:rPr lang="en-US" baseline="-25000" dirty="0" smtClean="0">
                <a:latin typeface="Arial" charset="0"/>
              </a:rPr>
              <a:t>10</a:t>
            </a:r>
            <a:r>
              <a:rPr lang="en-US" dirty="0" smtClean="0">
                <a:latin typeface="Arial" charset="0"/>
              </a:rPr>
              <a:t>) in the exponent field and 1 in the significand as shown.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Floating-Point Model: Example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91141" name="Picture 5" descr="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181600"/>
            <a:ext cx="61864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B9323-55CB-4776-954E-F1E56F6DAB4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86200" cy="4343400"/>
          </a:xfrm>
          <a:solidFill>
            <a:srgbClr val="E4F5FF"/>
          </a:solidFill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>
                <a:latin typeface="Arial" charset="0"/>
              </a:rPr>
              <a:t>Synonymous  representations for 32.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latin typeface="Arial" charset="0"/>
              </a:rPr>
              <a:t>Disadvantages: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Waste of space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Can cause confusion</a:t>
            </a:r>
            <a:endParaRPr lang="en-US" dirty="0" smtClean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Floating-Point Model: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Problem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(1/2)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92165" name="Picture 7" descr="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828800"/>
            <a:ext cx="4195762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E7E75-BC01-40E7-B32D-82BEB62DED2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572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To resolve the problem of synonymous forms, we will establish a rule that </a:t>
            </a:r>
            <a:r>
              <a:rPr lang="en-US" sz="2600" b="1" i="1" dirty="0" smtClean="0">
                <a:latin typeface="Arial" charset="0"/>
              </a:rPr>
              <a:t>the first digit of the significand must be 1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This is called </a:t>
            </a:r>
            <a:r>
              <a:rPr lang="en-US" sz="2200" b="1" u="sng" dirty="0" smtClean="0">
                <a:latin typeface="Arial" charset="0"/>
              </a:rPr>
              <a:t>normalization</a:t>
            </a:r>
            <a:r>
              <a:rPr lang="en-US" sz="2200" dirty="0" smtClean="0">
                <a:latin typeface="Arial" charset="0"/>
              </a:rPr>
              <a:t>.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Example: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The integer 32 (normalized) is expressed as</a:t>
            </a:r>
            <a:endParaRPr lang="en-US" sz="22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ts val="3600"/>
              </a:spcBef>
              <a:buNone/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Floating-Point Model: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Problem (1/2) Solution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876800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BB76A2-30F0-4F9B-A591-DA1948BFCAF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229600" cy="32766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Another problem with our system is that we have made no allowances for negative exponents. 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For example, we have no way to express 0.5 (=2 </a:t>
            </a:r>
            <a:r>
              <a:rPr lang="en-US" sz="2600" baseline="30000" dirty="0" smtClean="0">
                <a:latin typeface="Arial" charset="0"/>
              </a:rPr>
              <a:t>-1</a:t>
            </a:r>
            <a:r>
              <a:rPr lang="en-US" sz="2600" dirty="0" smtClean="0">
                <a:latin typeface="Arial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Notice that there is no sign in the exponent </a:t>
            </a:r>
            <a:r>
              <a:rPr lang="en-US" sz="2200" dirty="0" smtClean="0">
                <a:latin typeface="Arial" charset="0"/>
              </a:rPr>
              <a:t>field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To provide for negative exponents, we will use a </a:t>
            </a:r>
            <a:r>
              <a:rPr lang="en-US" sz="2600" b="1" i="1" u="sng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biased exponent</a:t>
            </a:r>
            <a:r>
              <a:rPr lang="en-US" sz="26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sz="2600" dirty="0" smtClean="0">
              <a:latin typeface="Arial" charset="0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Floating-Point Model: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Problem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(2/2)</a:t>
            </a:r>
          </a:p>
        </p:txBody>
      </p:sp>
      <p:pic>
        <p:nvPicPr>
          <p:cNvPr id="93189" name="Picture 4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341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B05B9-1F15-40FD-A9E5-1605060D9A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7696200" cy="4876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</a:t>
            </a:r>
            <a:r>
              <a:rPr lang="en-US" sz="2600" b="1" u="sng" dirty="0" smtClean="0">
                <a:latin typeface="Arial" charset="0"/>
              </a:rPr>
              <a:t>bias</a:t>
            </a:r>
            <a:r>
              <a:rPr lang="en-US" sz="2600" dirty="0" smtClean="0">
                <a:latin typeface="Arial" charset="0"/>
              </a:rPr>
              <a:t> is a number that is approximately midway in the range of values expressible by the exponent. 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 our case, we have a 5-bit exponent.  So, the range of expressible values is 0 to 31 and midway of this range is approximately 16.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We will use 16 for our bias. 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This is called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excess-16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representation.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Problem (2/2) Solution: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Biased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B05B9-1F15-40FD-A9E5-1605060D9AF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7696200" cy="4876800"/>
          </a:xfrm>
          <a:noFill/>
        </p:spPr>
        <p:txBody>
          <a:bodyPr/>
          <a:lstStyle/>
          <a:p>
            <a:pPr marL="342900" lvl="1" indent="-342900">
              <a:spcBef>
                <a:spcPts val="36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In our model:</a:t>
            </a:r>
          </a:p>
          <a:p>
            <a:pPr marL="742950" lvl="2" indent="-342900"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Exponents of all zeros or all ones are allowed</a:t>
            </a:r>
            <a:endParaRPr lang="en-US" sz="2400" baseline="-25000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Exponent values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less than 16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(00000 – 01111)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are negative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2" indent="-342900">
              <a:spcBef>
                <a:spcPts val="18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Exponent values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greater than 16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(10000 – 11111)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are positive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Floating-Point Model: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Biased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B05B9-1F15-40FD-A9E5-1605060D9AF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4876800"/>
          </a:xfrm>
          <a:noFill/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Normalized Form</a:t>
            </a:r>
          </a:p>
          <a:p>
            <a:pPr lvl="1">
              <a:spcBef>
                <a:spcPts val="1200"/>
              </a:spcBef>
            </a:pPr>
            <a:r>
              <a:rPr lang="en-US" sz="2200" i="1" dirty="0" smtClean="0">
                <a:latin typeface="Arial" charset="0"/>
              </a:rPr>
              <a:t>Normalization</a:t>
            </a:r>
            <a:r>
              <a:rPr lang="en-US" sz="2200" dirty="0" smtClean="0">
                <a:latin typeface="Arial" charset="0"/>
              </a:rPr>
              <a:t> works well for every number except zero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All models treat zero as a special case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Excess-16 Representation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range of number s that can be represented: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Smallest:	– 0.11111111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x 2</a:t>
            </a:r>
            <a:r>
              <a:rPr lang="en-US" baseline="30000" dirty="0" smtClean="0">
                <a:latin typeface="Arial" charset="0"/>
              </a:rPr>
              <a:t>15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Largest:	+ 0.11111111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x 2</a:t>
            </a:r>
            <a:r>
              <a:rPr lang="en-US" baseline="30000" dirty="0" smtClean="0">
                <a:latin typeface="Arial" charset="0"/>
              </a:rPr>
              <a:t>15 </a:t>
            </a:r>
            <a:endParaRPr lang="en-US" dirty="0" smtClean="0">
              <a:latin typeface="Arial" charset="0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Revised Textbook Floating-Point Model: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B05B9-1F15-40FD-A9E5-1605060D9AF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4876800"/>
          </a:xfrm>
          <a:noFill/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latin typeface="Arial" charset="0"/>
              </a:rPr>
              <a:t>Find the binary representation of the absolute value of the number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Arial" charset="0"/>
              </a:rPr>
              <a:t>Write in binary scientific notation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Arial" charset="0"/>
              </a:rPr>
              <a:t>Normalize</a:t>
            </a: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Arial" charset="0"/>
              </a:rPr>
              <a:t>Decide on:</a:t>
            </a:r>
          </a:p>
          <a:p>
            <a:pPr lvl="1">
              <a:spcBef>
                <a:spcPts val="1200"/>
              </a:spcBef>
            </a:pPr>
            <a:r>
              <a:rPr lang="en-US" sz="2200" u="sng" dirty="0" smtClean="0">
                <a:latin typeface="Arial" charset="0"/>
              </a:rPr>
              <a:t>Sign Field</a:t>
            </a:r>
            <a:r>
              <a:rPr lang="en-US" sz="2200" dirty="0" smtClean="0">
                <a:latin typeface="Arial" charset="0"/>
              </a:rPr>
              <a:t>:</a:t>
            </a:r>
            <a:r>
              <a:rPr lang="en-US" sz="2200" dirty="0" smtClean="0">
                <a:latin typeface="Arial" charset="0"/>
              </a:rPr>
              <a:t> Set to 0 if the floating-point number is positive; or set it to 1 if it is negative</a:t>
            </a:r>
          </a:p>
          <a:p>
            <a:pPr lvl="1">
              <a:spcBef>
                <a:spcPts val="1200"/>
              </a:spcBef>
            </a:pPr>
            <a:r>
              <a:rPr lang="en-US" sz="2200" u="sng" dirty="0" smtClean="0">
                <a:latin typeface="Arial" charset="0"/>
              </a:rPr>
              <a:t>Exponent Field</a:t>
            </a:r>
            <a:r>
              <a:rPr lang="en-US" sz="2200" dirty="0" smtClean="0">
                <a:latin typeface="Arial" charset="0"/>
              </a:rPr>
              <a:t>: Add 16 to the power of 2 in the normalized form and set Exponent to the binary representation of the result</a:t>
            </a:r>
          </a:p>
          <a:p>
            <a:pPr lvl="1">
              <a:spcBef>
                <a:spcPts val="1200"/>
              </a:spcBef>
            </a:pPr>
            <a:r>
              <a:rPr lang="en-US" sz="2200" u="sng" dirty="0" smtClean="0">
                <a:latin typeface="Arial" charset="0"/>
              </a:rPr>
              <a:t>Significand Field</a:t>
            </a:r>
            <a:r>
              <a:rPr lang="en-US" sz="2200" dirty="0" smtClean="0">
                <a:latin typeface="Arial" charset="0"/>
              </a:rPr>
              <a:t>: Set to binary bits to the of the binary point in the normalized form (trimming extra 0’s or appending necessary 0’s)</a:t>
            </a:r>
          </a:p>
          <a:p>
            <a:pPr>
              <a:spcBef>
                <a:spcPts val="36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To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Express a Floating-Point Number In the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Revised Textbook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A3022-C2B9-4A3D-AB1F-4C79CD082714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96259" name="Picture 6" descr="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599112"/>
            <a:ext cx="62071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772400" cy="3962400"/>
          </a:xfrm>
          <a:noFill/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>
                <a:latin typeface="Arial" charset="0"/>
              </a:rPr>
              <a:t>Express 32</a:t>
            </a:r>
            <a:r>
              <a:rPr lang="en-US" sz="2800" baseline="-25000" dirty="0" smtClean="0">
                <a:latin typeface="Arial" charset="0"/>
              </a:rPr>
              <a:t>10</a:t>
            </a:r>
            <a:r>
              <a:rPr lang="en-US" sz="2800" dirty="0" smtClean="0">
                <a:latin typeface="Arial" charset="0"/>
              </a:rPr>
              <a:t> in the revised </a:t>
            </a:r>
            <a:r>
              <a:rPr lang="en-US" sz="2800" dirty="0" smtClean="0">
                <a:latin typeface="Arial" charset="0"/>
              </a:rPr>
              <a:t>textbook </a:t>
            </a:r>
            <a:r>
              <a:rPr lang="en-US" sz="2800" dirty="0" smtClean="0">
                <a:latin typeface="Arial" charset="0"/>
              </a:rPr>
              <a:t>model.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We know that 32 is 2</a:t>
            </a:r>
            <a:r>
              <a:rPr lang="en-US" sz="2200" baseline="30000" dirty="0" smtClean="0">
                <a:latin typeface="Arial" charset="0"/>
              </a:rPr>
              <a:t>5 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In binary scientific </a:t>
            </a:r>
            <a:r>
              <a:rPr lang="en-US" sz="2200" dirty="0" smtClean="0">
                <a:latin typeface="Arial" charset="0"/>
              </a:rPr>
              <a:t>notation: 32 = 1.0 x 2</a:t>
            </a:r>
            <a:r>
              <a:rPr lang="en-US" sz="2200" baseline="30000" dirty="0" smtClean="0">
                <a:latin typeface="Arial" charset="0"/>
              </a:rPr>
              <a:t>5</a:t>
            </a:r>
            <a:endParaRPr lang="en-US" sz="2200" dirty="0" smtClean="0">
              <a:latin typeface="Arial" charset="0"/>
            </a:endParaRP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Normalizing: </a:t>
            </a:r>
            <a:r>
              <a:rPr lang="en-US" sz="2200" dirty="0" smtClean="0">
                <a:latin typeface="Arial" charset="0"/>
              </a:rPr>
              <a:t>32 = 0.1 </a:t>
            </a:r>
            <a:r>
              <a:rPr lang="en-US" sz="2200" dirty="0" smtClean="0">
                <a:latin typeface="Arial" charset="0"/>
              </a:rPr>
              <a:t>x 2</a:t>
            </a:r>
            <a:r>
              <a:rPr lang="en-US" sz="2200" baseline="30000" dirty="0" smtClean="0">
                <a:latin typeface="Arial" charset="0"/>
              </a:rPr>
              <a:t>6</a:t>
            </a:r>
            <a:r>
              <a:rPr lang="en-US" sz="2200" dirty="0" smtClean="0">
                <a:latin typeface="Arial" charset="0"/>
              </a:rPr>
              <a:t>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Decide the three fields:</a:t>
            </a:r>
            <a:endParaRPr lang="en-US" sz="2200" dirty="0" smtClean="0">
              <a:latin typeface="Arial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Sign </a:t>
            </a:r>
            <a:r>
              <a:rPr lang="en-US" sz="2000" dirty="0" smtClean="0">
                <a:latin typeface="Arial" charset="0"/>
              </a:rPr>
              <a:t>Field: Set to 0.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Exponent Field: add </a:t>
            </a:r>
            <a:r>
              <a:rPr lang="en-US" sz="2000" dirty="0" smtClean="0">
                <a:latin typeface="Arial" charset="0"/>
              </a:rPr>
              <a:t>16 to 6, giving </a:t>
            </a:r>
            <a:r>
              <a:rPr lang="en-US" sz="2000" dirty="0" smtClean="0">
                <a:latin typeface="Arial" charset="0"/>
              </a:rPr>
              <a:t>22</a:t>
            </a:r>
            <a:r>
              <a:rPr lang="en-US" sz="2000" baseline="-25000" dirty="0" smtClean="0">
                <a:latin typeface="Arial" charset="0"/>
              </a:rPr>
              <a:t>10 </a:t>
            </a:r>
            <a:r>
              <a:rPr lang="en-US" sz="2000" dirty="0" smtClean="0">
                <a:latin typeface="Arial" charset="0"/>
              </a:rPr>
              <a:t>(=</a:t>
            </a:r>
            <a:r>
              <a:rPr lang="en-US" sz="2000" dirty="0" smtClean="0">
                <a:latin typeface="Arial" charset="0"/>
              </a:rPr>
              <a:t>10110</a:t>
            </a:r>
            <a:r>
              <a:rPr lang="en-US" sz="2000" baseline="-25000" dirty="0" smtClean="0">
                <a:latin typeface="Arial" charset="0"/>
              </a:rPr>
              <a:t>2</a:t>
            </a:r>
            <a:r>
              <a:rPr lang="en-US" sz="2000" dirty="0" smtClean="0">
                <a:latin typeface="Arial" charset="0"/>
              </a:rPr>
              <a:t>).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Significand Field: Set to 1 and append necessary 0’s to the right.</a:t>
            </a:r>
            <a:endParaRPr lang="en-US" sz="2000" dirty="0" smtClean="0">
              <a:latin typeface="Arial" charset="0"/>
            </a:endParaRPr>
          </a:p>
        </p:txBody>
      </p:sp>
      <p:sp>
        <p:nvSpPr>
          <p:cNvPr id="9626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467600" cy="547688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Model: 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A6531-461F-4BE8-9119-25D94D617AA5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97283" name="Picture 2" descr="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599112"/>
            <a:ext cx="62071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0386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3000" dirty="0" smtClean="0">
                <a:latin typeface="Arial" charset="0"/>
              </a:rPr>
              <a:t>Express 0.0625</a:t>
            </a:r>
            <a:r>
              <a:rPr lang="en-US" sz="3000" baseline="-25000" dirty="0" smtClean="0">
                <a:latin typeface="Arial" charset="0"/>
              </a:rPr>
              <a:t>10</a:t>
            </a:r>
            <a:r>
              <a:rPr lang="en-US" sz="3000" dirty="0" smtClean="0">
                <a:latin typeface="Arial" charset="0"/>
              </a:rPr>
              <a:t> in the </a:t>
            </a:r>
            <a:r>
              <a:rPr lang="en-US" sz="3000" dirty="0" smtClean="0">
                <a:latin typeface="Arial" charset="0"/>
              </a:rPr>
              <a:t>textbook </a:t>
            </a:r>
            <a:r>
              <a:rPr lang="en-US" sz="3000" dirty="0" smtClean="0">
                <a:latin typeface="Arial" charset="0"/>
              </a:rPr>
              <a:t>model.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We know that 0.0625 is 2</a:t>
            </a:r>
            <a:r>
              <a:rPr lang="en-US" sz="2400" baseline="30000" dirty="0" smtClean="0">
                <a:latin typeface="Arial" charset="0"/>
              </a:rPr>
              <a:t>-4</a:t>
            </a:r>
            <a:r>
              <a:rPr lang="en-US" sz="2400" dirty="0" smtClean="0">
                <a:latin typeface="Arial" charset="0"/>
              </a:rPr>
              <a:t>. 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In binary </a:t>
            </a:r>
            <a:r>
              <a:rPr lang="en-US" sz="2400" dirty="0" smtClean="0">
                <a:latin typeface="Arial" charset="0"/>
              </a:rPr>
              <a:t>scientific notation: 0.0625 = 1.0 x 2</a:t>
            </a:r>
            <a:r>
              <a:rPr lang="en-US" sz="2400" baseline="30000" dirty="0" smtClean="0">
                <a:latin typeface="Arial" charset="0"/>
              </a:rPr>
              <a:t>-4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Normalizing: 0.0625 = 0.1 x 2</a:t>
            </a:r>
            <a:r>
              <a:rPr lang="en-US" sz="2400" baseline="30000" dirty="0" smtClean="0">
                <a:latin typeface="Arial" charset="0"/>
              </a:rPr>
              <a:t> -3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400" dirty="0" smtClean="0">
                <a:latin typeface="Arial" charset="0"/>
              </a:rPr>
              <a:t>Decide the three fields: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latin typeface="Arial" charset="0"/>
              </a:rPr>
              <a:t>Sign Field: Set to </a:t>
            </a:r>
            <a:r>
              <a:rPr lang="en-US" sz="2200" dirty="0" smtClean="0">
                <a:latin typeface="Arial" charset="0"/>
              </a:rPr>
              <a:t>0.</a:t>
            </a:r>
            <a:endParaRPr lang="en-US" sz="2200" dirty="0" smtClean="0">
              <a:latin typeface="Arial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latin typeface="Arial" charset="0"/>
              </a:rPr>
              <a:t>Exponent Field: add 16 </a:t>
            </a:r>
            <a:r>
              <a:rPr lang="en-US" sz="2200" dirty="0" smtClean="0">
                <a:latin typeface="Arial" charset="0"/>
              </a:rPr>
              <a:t>to </a:t>
            </a:r>
            <a:r>
              <a:rPr lang="en-US" sz="2200" dirty="0" smtClean="0">
                <a:latin typeface="Arial" charset="0"/>
              </a:rPr>
              <a:t>-3, giving 13</a:t>
            </a:r>
            <a:r>
              <a:rPr lang="en-US" sz="2200" baseline="-25000" dirty="0" smtClean="0">
                <a:latin typeface="Arial" charset="0"/>
              </a:rPr>
              <a:t>10</a:t>
            </a:r>
            <a:r>
              <a:rPr lang="en-US" sz="2200" dirty="0" smtClean="0">
                <a:latin typeface="Arial" charset="0"/>
              </a:rPr>
              <a:t> (=01101</a:t>
            </a:r>
            <a:r>
              <a:rPr lang="en-US" sz="2200" baseline="-25000" dirty="0" smtClean="0">
                <a:latin typeface="Arial" charset="0"/>
              </a:rPr>
              <a:t>2</a:t>
            </a:r>
            <a:r>
              <a:rPr lang="en-US" sz="2200" dirty="0" smtClean="0">
                <a:latin typeface="Arial" charset="0"/>
              </a:rPr>
              <a:t>).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latin typeface="Arial" charset="0"/>
              </a:rPr>
              <a:t>Significand </a:t>
            </a:r>
            <a:r>
              <a:rPr lang="en-US" sz="2200" dirty="0" smtClean="0">
                <a:latin typeface="Arial" charset="0"/>
              </a:rPr>
              <a:t>Field: Set to 1 and append necessary 0’s </a:t>
            </a:r>
            <a:r>
              <a:rPr lang="en-US" sz="2200" dirty="0" smtClean="0">
                <a:latin typeface="Arial" charset="0"/>
              </a:rPr>
              <a:t>to. </a:t>
            </a:r>
            <a:r>
              <a:rPr lang="en-US" sz="2200" dirty="0" smtClean="0">
                <a:latin typeface="Arial" charset="0"/>
              </a:rPr>
              <a:t>the </a:t>
            </a:r>
            <a:r>
              <a:rPr lang="en-US" sz="2200" dirty="0" smtClean="0">
                <a:latin typeface="Arial" charset="0"/>
              </a:rPr>
              <a:t>right.</a:t>
            </a:r>
            <a:endParaRPr lang="en-US" sz="2200" dirty="0" smtClean="0">
              <a:latin typeface="Arial" charset="0"/>
            </a:endParaRPr>
          </a:p>
        </p:txBody>
      </p:sp>
      <p:sp>
        <p:nvSpPr>
          <p:cNvPr id="9728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Model: 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F3F2E-C4BB-461C-8320-8C42AEEF43D9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98307" name="Picture 2" descr="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599112"/>
            <a:ext cx="62071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038600"/>
          </a:xfrm>
          <a:noFill/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>
                <a:latin typeface="Arial" charset="0"/>
              </a:rPr>
              <a:t>Express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charset="0"/>
              </a:rPr>
              <a:t>-26.625</a:t>
            </a:r>
            <a:r>
              <a:rPr lang="en-US" sz="2800" baseline="-25000" dirty="0" smtClean="0">
                <a:latin typeface="Arial" charset="0"/>
              </a:rPr>
              <a:t>10</a:t>
            </a:r>
            <a:r>
              <a:rPr lang="en-US" sz="2800" dirty="0" smtClean="0">
                <a:latin typeface="Arial" charset="0"/>
              </a:rPr>
              <a:t> in the </a:t>
            </a:r>
            <a:r>
              <a:rPr lang="en-US" sz="2800" dirty="0" smtClean="0">
                <a:latin typeface="Arial" charset="0"/>
              </a:rPr>
              <a:t>textbook </a:t>
            </a:r>
            <a:r>
              <a:rPr lang="en-US" sz="2800" dirty="0" smtClean="0">
                <a:latin typeface="Arial" charset="0"/>
              </a:rPr>
              <a:t>model.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We find 26.625</a:t>
            </a:r>
            <a:r>
              <a:rPr lang="en-US" sz="2200" baseline="-25000" dirty="0" smtClean="0">
                <a:latin typeface="Arial" charset="0"/>
              </a:rPr>
              <a:t>10</a:t>
            </a:r>
            <a:r>
              <a:rPr lang="en-US" sz="2200" dirty="0" smtClean="0">
                <a:latin typeface="Arial" charset="0"/>
              </a:rPr>
              <a:t> = 11010.101</a:t>
            </a:r>
            <a:r>
              <a:rPr lang="en-US" sz="2200" baseline="-25000" dirty="0" smtClean="0">
                <a:latin typeface="Arial" charset="0"/>
              </a:rPr>
              <a:t>2</a:t>
            </a:r>
            <a:r>
              <a:rPr lang="en-US" sz="2200" dirty="0" smtClean="0">
                <a:latin typeface="Arial" charset="0"/>
              </a:rPr>
              <a:t>.  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In binary </a:t>
            </a:r>
            <a:r>
              <a:rPr lang="en-US" sz="2200" dirty="0" smtClean="0">
                <a:latin typeface="Arial" charset="0"/>
              </a:rPr>
              <a:t>scientific notation: 26.625</a:t>
            </a:r>
            <a:r>
              <a:rPr lang="en-US" sz="2200" baseline="-25000" dirty="0" smtClean="0">
                <a:latin typeface="Arial" charset="0"/>
              </a:rPr>
              <a:t>10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= 11010.101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x </a:t>
            </a:r>
            <a:r>
              <a:rPr lang="en-US" sz="2200" dirty="0" smtClean="0">
                <a:latin typeface="Arial" charset="0"/>
              </a:rPr>
              <a:t>2</a:t>
            </a:r>
            <a:r>
              <a:rPr lang="en-US" sz="2200" baseline="30000" dirty="0" smtClean="0">
                <a:latin typeface="Arial" charset="0"/>
              </a:rPr>
              <a:t>0</a:t>
            </a:r>
            <a:r>
              <a:rPr lang="en-US" sz="2200" dirty="0" smtClean="0">
                <a:latin typeface="Arial" charset="0"/>
              </a:rPr>
              <a:t> </a:t>
            </a:r>
            <a:endParaRPr lang="en-US" sz="2200" dirty="0" smtClean="0">
              <a:latin typeface="Arial" charset="0"/>
            </a:endParaRPr>
          </a:p>
          <a:p>
            <a:pPr lvl="1"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Normalizing</a:t>
            </a:r>
            <a:r>
              <a:rPr lang="en-US" sz="2200" dirty="0" smtClean="0">
                <a:latin typeface="Arial" charset="0"/>
              </a:rPr>
              <a:t>: 26.625</a:t>
            </a:r>
            <a:r>
              <a:rPr lang="en-US" sz="2200" baseline="-25000" dirty="0" smtClean="0">
                <a:latin typeface="Arial" charset="0"/>
              </a:rPr>
              <a:t>10</a:t>
            </a:r>
            <a:r>
              <a:rPr lang="en-US" sz="2200" dirty="0" smtClean="0">
                <a:latin typeface="Arial" charset="0"/>
              </a:rPr>
              <a:t> = 0.11010101 x 2</a:t>
            </a:r>
            <a:r>
              <a:rPr lang="en-US" sz="2200" baseline="30000" dirty="0" smtClean="0">
                <a:latin typeface="Arial" charset="0"/>
              </a:rPr>
              <a:t> 5</a:t>
            </a:r>
            <a:r>
              <a:rPr lang="en-US" sz="2200" dirty="0" smtClean="0"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2200" dirty="0" smtClean="0">
                <a:latin typeface="Arial" charset="0"/>
              </a:rPr>
              <a:t>Decide the three fields: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Sign Field: Set to </a:t>
            </a:r>
            <a:r>
              <a:rPr lang="en-US" sz="2000" dirty="0" smtClean="0">
                <a:latin typeface="Arial" charset="0"/>
              </a:rPr>
              <a:t>1 </a:t>
            </a:r>
            <a:r>
              <a:rPr lang="en-US" sz="2000" dirty="0" smtClean="0">
                <a:latin typeface="Arial" charset="0"/>
              </a:rPr>
              <a:t>(since the number is negative).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Exponent Field: add 16 to </a:t>
            </a:r>
            <a:r>
              <a:rPr lang="en-US" sz="2000" dirty="0" smtClean="0">
                <a:latin typeface="Arial" charset="0"/>
              </a:rPr>
              <a:t>5, </a:t>
            </a:r>
            <a:r>
              <a:rPr lang="en-US" sz="2000" dirty="0" smtClean="0">
                <a:latin typeface="Arial" charset="0"/>
              </a:rPr>
              <a:t>giving 21</a:t>
            </a:r>
            <a:r>
              <a:rPr lang="en-US" sz="2000" baseline="-25000" dirty="0" smtClean="0">
                <a:latin typeface="Arial" charset="0"/>
              </a:rPr>
              <a:t>10</a:t>
            </a:r>
            <a:r>
              <a:rPr lang="en-US" sz="2000" dirty="0" smtClean="0">
                <a:latin typeface="Arial" charset="0"/>
              </a:rPr>
              <a:t> (=10101</a:t>
            </a:r>
            <a:r>
              <a:rPr lang="en-US" sz="2000" baseline="-25000" dirty="0" smtClean="0">
                <a:latin typeface="Arial" charset="0"/>
              </a:rPr>
              <a:t>2</a:t>
            </a:r>
            <a:r>
              <a:rPr lang="en-US" sz="2000" dirty="0" smtClean="0">
                <a:latin typeface="Arial" charset="0"/>
              </a:rPr>
              <a:t>).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>
                <a:latin typeface="Arial" charset="0"/>
              </a:rPr>
              <a:t>Significand Field: Set to </a:t>
            </a:r>
            <a:r>
              <a:rPr lang="en-US" sz="2000" dirty="0" smtClean="0">
                <a:latin typeface="Arial" charset="0"/>
              </a:rPr>
              <a:t>11010101 (append </a:t>
            </a:r>
            <a:r>
              <a:rPr lang="en-US" sz="2000" i="1" dirty="0" smtClean="0">
                <a:latin typeface="Arial" charset="0"/>
              </a:rPr>
              <a:t>no</a:t>
            </a:r>
            <a:r>
              <a:rPr lang="en-US" sz="2000" dirty="0" smtClean="0">
                <a:latin typeface="Arial" charset="0"/>
              </a:rPr>
              <a:t> 0’s).</a:t>
            </a:r>
            <a:endParaRPr lang="en-US" sz="2000" dirty="0" smtClean="0">
              <a:latin typeface="Arial" charset="0"/>
            </a:endParaRP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Textbook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Model: 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2E43C-AE5E-4B5B-B7A3-66E809DDB6A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5720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Express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Arial" charset="0"/>
              </a:rPr>
              <a:t>the following numbers in the </a:t>
            </a:r>
            <a:r>
              <a:rPr lang="en-US" sz="3000" dirty="0" smtClean="0">
                <a:latin typeface="Arial" charset="0"/>
              </a:rPr>
              <a:t>textbook model</a:t>
            </a:r>
            <a:r>
              <a:rPr lang="en-US" sz="3000" dirty="0" smtClean="0">
                <a:latin typeface="Arial" charset="0"/>
              </a:rPr>
              <a:t>.</a:t>
            </a:r>
          </a:p>
          <a:p>
            <a:pPr lvl="2">
              <a:lnSpc>
                <a:spcPct val="120000"/>
              </a:lnSpc>
              <a:spcBef>
                <a:spcPts val="2400"/>
              </a:spcBef>
              <a:buFont typeface="Wingdings" pitchFamily="2" charset="2"/>
              <a:buChar char="q"/>
            </a:pPr>
            <a:r>
              <a:rPr lang="en-US" sz="3200" dirty="0" smtClean="0">
                <a:latin typeface="Arial" charset="0"/>
              </a:rPr>
              <a:t>  </a:t>
            </a:r>
            <a:r>
              <a:rPr lang="en-US" sz="3000" dirty="0" smtClean="0">
                <a:latin typeface="Arial" charset="0"/>
              </a:rPr>
              <a:t>0.03125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000" dirty="0" smtClean="0">
                <a:latin typeface="Arial" charset="0"/>
              </a:rPr>
              <a:t>  0.8125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000" dirty="0" smtClean="0">
                <a:latin typeface="Arial" charset="0"/>
              </a:rPr>
              <a:t>  18.5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000" dirty="0" smtClean="0">
                <a:latin typeface="Arial" charset="0"/>
              </a:rPr>
              <a:t>  1/16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000" dirty="0" smtClean="0">
                <a:latin typeface="Arial" charset="0"/>
              </a:rPr>
              <a:t>  -9.25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3000" dirty="0" smtClean="0">
                <a:latin typeface="Arial" charset="0"/>
              </a:rPr>
              <a:t>  -6 5/8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solidFill>
                  <a:srgbClr val="FFFFFF"/>
                </a:solidFill>
                <a:latin typeface="Arial" charset="0"/>
              </a:rPr>
              <a:t>Floating-Point Representation:</a:t>
            </a:r>
            <a:br>
              <a:rPr lang="en-US" sz="38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800" b="1" dirty="0" smtClean="0">
                <a:solidFill>
                  <a:srgbClr val="FFFFFF"/>
                </a:solidFill>
                <a:latin typeface="Arial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88002-1262-4215-9F57-ED260373AFF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91000"/>
          </a:xfrm>
          <a:solidFill>
            <a:srgbClr val="E4F5FF"/>
          </a:solidFill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signed magnitude, one’s complement, and two’s complement representation presented in the previous section deal with integer values only.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Without modification, these formats are not useful in scientific or business applications that deal with real number values.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0E6AB-F1CF-42ED-A35A-C3C560CA34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5720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Each of the following is the binary representation of a decimal number in the </a:t>
            </a:r>
            <a:r>
              <a:rPr lang="en-US" sz="2800" dirty="0" smtClean="0">
                <a:latin typeface="Arial" charset="0"/>
              </a:rPr>
              <a:t>textbook model</a:t>
            </a:r>
            <a:r>
              <a:rPr lang="en-US" sz="2800" dirty="0" smtClean="0">
                <a:latin typeface="Arial" charset="0"/>
              </a:rPr>
              <a:t>. Find these decimal numbers.</a:t>
            </a:r>
          </a:p>
          <a:p>
            <a:pPr lvl="2">
              <a:spcBef>
                <a:spcPts val="2400"/>
              </a:spcBef>
              <a:buFont typeface="Wingdings" pitchFamily="2" charset="2"/>
              <a:buChar char="q"/>
            </a:pPr>
            <a:r>
              <a:rPr lang="en-US" dirty="0" smtClean="0">
                <a:latin typeface="Arial" charset="0"/>
              </a:rPr>
              <a:t>  </a:t>
            </a:r>
            <a:r>
              <a:rPr lang="en-US" sz="2800" dirty="0" smtClean="0">
                <a:latin typeface="Arial" charset="0"/>
              </a:rPr>
              <a:t>0 01100 10000000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0 10000 11010000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0 10101 10010100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0 01101 10000000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1 10100 10010100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1 10011 11010100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solidFill>
                  <a:srgbClr val="FFFFFF"/>
                </a:solidFill>
                <a:latin typeface="Arial" charset="0"/>
              </a:rPr>
              <a:t>Floating-Point Representation:</a:t>
            </a:r>
            <a:br>
              <a:rPr lang="en-US" sz="38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800" b="1" dirty="0" smtClean="0">
                <a:solidFill>
                  <a:srgbClr val="FFFFFF"/>
                </a:solidFill>
                <a:latin typeface="Arial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497F4-BBA2-48FC-9278-C0CCEDECF926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103427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8229600" cy="3124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Sign</a:t>
            </a:r>
            <a:r>
              <a:rPr lang="en-US" sz="2800" dirty="0" smtClean="0">
                <a:latin typeface="Arial" charset="0"/>
              </a:rPr>
              <a:t>:			1 bit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Exponent</a:t>
            </a:r>
            <a:r>
              <a:rPr lang="en-US" sz="2800" dirty="0" smtClean="0">
                <a:latin typeface="Arial" charset="0"/>
              </a:rPr>
              <a:t>:		8 bits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Significand</a:t>
            </a:r>
            <a:r>
              <a:rPr lang="en-US" sz="2800" dirty="0" smtClean="0">
                <a:latin typeface="Arial" charset="0"/>
              </a:rPr>
              <a:t>:	</a:t>
            </a:r>
            <a:r>
              <a:rPr lang="en-US" sz="2800" dirty="0" smtClean="0">
                <a:latin typeface="Arial" charset="0"/>
              </a:rPr>
              <a:t>	23 </a:t>
            </a:r>
            <a:r>
              <a:rPr lang="en-US" sz="2800" dirty="0" smtClean="0">
                <a:latin typeface="Arial" charset="0"/>
              </a:rPr>
              <a:t>bits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Bias: 			127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0342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IEEE-754 Single Precision Floating-Point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146249-2E08-4B46-8F21-FC85111A155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4213" cy="4881563"/>
          </a:xfrm>
          <a:noFill/>
        </p:spPr>
        <p:txBody>
          <a:bodyPr/>
          <a:lstStyle/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400" dirty="0" smtClean="0"/>
          </a:p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400" dirty="0" smtClean="0"/>
          </a:p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400" dirty="0" smtClean="0"/>
          </a:p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b="1" dirty="0" smtClean="0">
              <a:latin typeface="Arial" charset="0"/>
            </a:endParaRPr>
          </a:p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400" b="1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Given the IEEE-754 single precision representation of a decimal number </a:t>
            </a:r>
            <a:r>
              <a:rPr lang="en-US" sz="2400" i="1" dirty="0" smtClean="0">
                <a:latin typeface="Arial" charset="0"/>
                <a:cs typeface="Arial" charset="0"/>
              </a:rPr>
              <a:t>N</a:t>
            </a:r>
            <a:r>
              <a:rPr lang="en-US" sz="2400" dirty="0" smtClean="0">
                <a:latin typeface="Arial" charset="0"/>
                <a:cs typeface="Arial" charset="0"/>
              </a:rPr>
              <a:t>, we compute the decimal value of </a:t>
            </a:r>
            <a:r>
              <a:rPr lang="en-US" sz="2400" i="1" dirty="0" smtClean="0">
                <a:latin typeface="Arial" charset="0"/>
                <a:cs typeface="Arial" charset="0"/>
              </a:rPr>
              <a:t>N</a:t>
            </a:r>
            <a:r>
              <a:rPr lang="en-US" sz="2400" dirty="0" smtClean="0">
                <a:latin typeface="Arial" charset="0"/>
                <a:cs typeface="Arial" charset="0"/>
              </a:rPr>
              <a:t> using: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i="1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	where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800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IEEE-754 Single Precision Floating-Point Standard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04453" name="Picture 6" descr="17"/>
          <p:cNvPicPr>
            <a:picLocks noChangeAspect="1" noChangeArrowheads="1"/>
          </p:cNvPicPr>
          <p:nvPr/>
        </p:nvPicPr>
        <p:blipFill>
          <a:blip r:embed="rId4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457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800600"/>
            <a:ext cx="55626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462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791200"/>
            <a:ext cx="2809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249F49B-59A6-41F7-BC51-17C1207DD8D0}" type="slidenum">
              <a:rPr lang="en-US" sz="1400" baseline="0"/>
              <a:pPr algn="r">
                <a:spcBef>
                  <a:spcPct val="0"/>
                </a:spcBef>
              </a:pPr>
              <a:t>33</a:t>
            </a:fld>
            <a:endParaRPr lang="en-US" sz="1400" baseline="0"/>
          </a:p>
        </p:txBody>
      </p:sp>
      <p:sp>
        <p:nvSpPr>
          <p:cNvPr id="289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4213" cy="4881563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exponent of 255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(11111111) indicates a special value: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If </a:t>
            </a:r>
            <a:r>
              <a:rPr lang="en-US" sz="2400" dirty="0" smtClean="0"/>
              <a:t>the </a:t>
            </a:r>
            <a:r>
              <a:rPr lang="en-US" sz="2400" b="1" dirty="0" smtClean="0"/>
              <a:t>significand</a:t>
            </a:r>
            <a:r>
              <a:rPr lang="en-US" sz="2400" dirty="0" smtClean="0"/>
              <a:t> is </a:t>
            </a:r>
            <a:r>
              <a:rPr lang="en-US" sz="2400" b="1" dirty="0" smtClean="0"/>
              <a:t>zero</a:t>
            </a:r>
            <a:r>
              <a:rPr lang="en-US" sz="2400" dirty="0" smtClean="0"/>
              <a:t>, the value is  </a:t>
            </a:r>
            <a:r>
              <a:rPr lang="en-US" sz="2400" b="1" dirty="0" smtClean="0">
                <a:sym typeface="Symbol" pitchFamily="18" charset="2"/>
              </a:rPr>
              <a:t></a:t>
            </a:r>
            <a:r>
              <a:rPr lang="en-US" sz="2400" b="1" dirty="0" smtClean="0"/>
              <a:t> infinity</a:t>
            </a:r>
            <a:r>
              <a:rPr lang="en-US" sz="24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/>
              <a:t>If </a:t>
            </a:r>
            <a:r>
              <a:rPr lang="en-US" sz="2400" dirty="0" smtClean="0"/>
              <a:t>the </a:t>
            </a:r>
            <a:r>
              <a:rPr lang="en-US" sz="2400" b="1" dirty="0" smtClean="0"/>
              <a:t>significand</a:t>
            </a:r>
            <a:r>
              <a:rPr lang="en-US" sz="2400" dirty="0" smtClean="0"/>
              <a:t> is </a:t>
            </a:r>
            <a:r>
              <a:rPr lang="en-US" sz="2400" b="1" dirty="0" smtClean="0"/>
              <a:t>nonzero</a:t>
            </a:r>
            <a:r>
              <a:rPr lang="en-US" sz="2400" dirty="0" smtClean="0"/>
              <a:t>, the value is </a:t>
            </a:r>
            <a:r>
              <a:rPr lang="en-US" sz="2400" b="1" dirty="0" err="1" smtClean="0"/>
              <a:t>NaN</a:t>
            </a:r>
            <a:r>
              <a:rPr lang="en-US" sz="2400" dirty="0" smtClean="0"/>
              <a:t>, “not a number,” often used to flag an error condition.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exponent is 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(00000000), then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value of the decimal number </a:t>
            </a:r>
            <a:r>
              <a:rPr lang="en-US" sz="2800" i="1" dirty="0" smtClean="0">
                <a:latin typeface="Arial" charset="0"/>
                <a:cs typeface="Arial" charset="0"/>
              </a:rPr>
              <a:t>N </a:t>
            </a:r>
            <a:r>
              <a:rPr lang="en-US" sz="2800" dirty="0" smtClean="0">
                <a:latin typeface="Arial" charset="0"/>
                <a:cs typeface="Arial" charset="0"/>
              </a:rPr>
              <a:t>is computed as follows: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ctr">
              <a:spcBef>
                <a:spcPts val="2400"/>
              </a:spcBef>
              <a:buFontTx/>
              <a:buNone/>
            </a:pPr>
            <a:r>
              <a:rPr lang="en-US" sz="2000" dirty="0" smtClean="0"/>
              <a:t>	</a:t>
            </a:r>
            <a:r>
              <a:rPr lang="en-US" sz="3200" i="1" dirty="0" smtClean="0"/>
              <a:t>N</a:t>
            </a:r>
            <a:r>
              <a:rPr lang="en-US" sz="3200" dirty="0" smtClean="0"/>
              <a:t>  </a:t>
            </a:r>
            <a:r>
              <a:rPr lang="en-US" sz="3200" dirty="0" smtClean="0"/>
              <a:t>=  </a:t>
            </a:r>
            <a:r>
              <a:rPr lang="en-US" sz="3200" dirty="0" smtClean="0">
                <a:latin typeface="Arial" charset="0"/>
              </a:rPr>
              <a:t>(-1)</a:t>
            </a:r>
            <a:r>
              <a:rPr lang="en-US" sz="3200" baseline="30000" dirty="0" smtClean="0">
                <a:latin typeface="Arial" charset="0"/>
              </a:rPr>
              <a:t>Sign</a:t>
            </a:r>
            <a:r>
              <a:rPr lang="en-US" sz="3200" dirty="0" smtClean="0"/>
              <a:t> </a:t>
            </a:r>
            <a:r>
              <a:rPr lang="en-US" sz="3200" dirty="0" smtClean="0">
                <a:cs typeface="Times New Roman" pitchFamily="18" charset="0"/>
              </a:rPr>
              <a:t>×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Arial" charset="0"/>
              </a:rPr>
              <a:t>0</a:t>
            </a:r>
            <a:r>
              <a:rPr lang="en-US" sz="3200" dirty="0" smtClean="0"/>
              <a:t>.Significand </a:t>
            </a:r>
            <a:r>
              <a:rPr lang="en-US" sz="3200" dirty="0" smtClean="0">
                <a:cs typeface="Times New Roman" pitchFamily="18" charset="0"/>
              </a:rPr>
              <a:t>×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Arial" charset="0"/>
              </a:rPr>
              <a:t>2</a:t>
            </a:r>
            <a:r>
              <a:rPr lang="en-US" sz="3200" baseline="30000" dirty="0" smtClean="0">
                <a:latin typeface="Arial" charset="0"/>
              </a:rPr>
              <a:t>-126</a:t>
            </a:r>
            <a:endParaRPr lang="en-US" sz="3200" dirty="0" smtClean="0"/>
          </a:p>
        </p:txBody>
      </p:sp>
      <p:sp>
        <p:nvSpPr>
          <p:cNvPr id="2897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IEEE-754 Single Precision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Standard: Special Values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897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7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86F54-8FD5-4E0D-BACC-F2ADDC01677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Express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charset="0"/>
              </a:rPr>
              <a:t>the following numbers using the IEEE-754 Single Precision Standard.</a:t>
            </a:r>
          </a:p>
          <a:p>
            <a:pPr lvl="2">
              <a:spcBef>
                <a:spcPts val="24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0.03125:	</a:t>
            </a:r>
            <a:r>
              <a:rPr lang="en-US" sz="1600" dirty="0" smtClean="0">
                <a:latin typeface="Arial" charset="0"/>
              </a:rPr>
              <a:t>0 100000010 00000000000000000000000</a:t>
            </a:r>
          </a:p>
          <a:p>
            <a:pPr lvl="2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 smtClean="0">
                <a:latin typeface="Arial" charset="0"/>
              </a:rPr>
              <a:t>0.8125:		</a:t>
            </a:r>
            <a:r>
              <a:rPr lang="en-US" sz="1600" dirty="0" smtClean="0">
                <a:latin typeface="Arial" charset="0"/>
              </a:rPr>
              <a:t>0 100000000 10100000000000000000000 </a:t>
            </a:r>
          </a:p>
          <a:p>
            <a:pPr lvl="2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 smtClean="0">
                <a:latin typeface="Arial" charset="0"/>
              </a:rPr>
              <a:t>-6 5/8:		</a:t>
            </a:r>
            <a:r>
              <a:rPr lang="en-US" sz="1600" dirty="0" smtClean="0">
                <a:latin typeface="Arial" charset="0"/>
              </a:rPr>
              <a:t>1 100000010 10101000000000000000000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FFFFFF"/>
                </a:solidFill>
                <a:latin typeface="Arial" charset="0"/>
              </a:rPr>
              <a:t>IEEE-754 Single Precision Standard: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088BA530-0C3D-402F-A717-629A87DC46F1}" type="slidenum">
              <a:rPr lang="en-US" sz="1400" baseline="0"/>
              <a:pPr algn="r">
                <a:spcBef>
                  <a:spcPct val="0"/>
                </a:spcBef>
              </a:pPr>
              <a:t>35</a:t>
            </a:fld>
            <a:endParaRPr lang="en-US" sz="1400" baseline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76400"/>
            <a:ext cx="7923212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Express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charset="0"/>
              </a:rPr>
              <a:t>the following numbers using the IEEE-754 Single Precision Standard.</a:t>
            </a:r>
          </a:p>
          <a:p>
            <a:pPr lvl="2">
              <a:spcBef>
                <a:spcPts val="24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 0.0625</a:t>
            </a:r>
          </a:p>
          <a:p>
            <a:pPr lvl="2">
              <a:spcBef>
                <a:spcPts val="2400"/>
              </a:spcBef>
              <a:buFont typeface="Wingdings" pitchFamily="2" charset="2"/>
              <a:buChar char="q"/>
            </a:pP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-26.625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FFFFFF"/>
                </a:solidFill>
                <a:latin typeface="Arial" charset="0"/>
              </a:rPr>
              <a:t>IEEE-754 Single Precision Standard: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E2BF9-4AD5-4B25-89D0-E1858BBF0F9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76400"/>
            <a:ext cx="7923212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Each of the following is the binary representation of a decimal number in the IEEE-754 Single Precision Standard. Find these decimal numbers.</a:t>
            </a:r>
          </a:p>
          <a:p>
            <a:pPr>
              <a:spcBef>
                <a:spcPts val="3600"/>
              </a:spcBef>
              <a:buFontTx/>
              <a:buNone/>
            </a:pPr>
            <a:r>
              <a:rPr lang="en-US" sz="2800" dirty="0" smtClean="0">
                <a:latin typeface="Arial" charset="0"/>
              </a:rPr>
              <a:t>	0 01111011 00000000000000000000000 </a:t>
            </a:r>
            <a:r>
              <a:rPr lang="en-US" sz="1800" dirty="0" smtClean="0">
                <a:latin typeface="Arial" charset="0"/>
              </a:rPr>
              <a:t>(.0625)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800" dirty="0" smtClean="0">
                <a:latin typeface="Arial" charset="0"/>
              </a:rPr>
              <a:t>	0 10000011 00101000000000000000000 </a:t>
            </a:r>
            <a:r>
              <a:rPr lang="en-US" sz="2000" dirty="0" smtClean="0">
                <a:latin typeface="Arial" charset="0"/>
              </a:rPr>
              <a:t>(18.5)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800" dirty="0" smtClean="0">
                <a:latin typeface="Arial" charset="0"/>
              </a:rPr>
              <a:t>	0 01111011 00000000000000000000000 </a:t>
            </a:r>
            <a:r>
              <a:rPr lang="en-US" sz="2000" dirty="0" smtClean="0">
                <a:latin typeface="Arial" charset="0"/>
              </a:rPr>
              <a:t>(1/16)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800" dirty="0" smtClean="0">
                <a:latin typeface="Arial" charset="0"/>
              </a:rPr>
              <a:t>	1 10000001 00010100000000000000000 </a:t>
            </a:r>
            <a:r>
              <a:rPr lang="en-US" sz="2000" dirty="0" smtClean="0">
                <a:latin typeface="Arial" charset="0"/>
              </a:rPr>
              <a:t>(-9.25)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FFFFFF"/>
                </a:solidFill>
                <a:latin typeface="Arial" charset="0"/>
              </a:rPr>
              <a:t>IEEE-754 Single Precision Standard: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2B7B2-F283-4B46-9498-1CBA668B164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Each of the following is the binary representation of a decimal number in the IEEE-754 Single Precision Standard. Find these decimal numbers.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Arial" charset="0"/>
              </a:rPr>
              <a:t>	0 00000000 00001000000000000000000	(</a:t>
            </a:r>
            <a:r>
              <a:rPr lang="en-US" sz="2600" dirty="0" smtClean="0">
                <a:latin typeface="Arial" charset="0"/>
              </a:rPr>
              <a:t>2</a:t>
            </a:r>
            <a:r>
              <a:rPr lang="en-US" sz="2700" baseline="30000" dirty="0" smtClean="0">
                <a:latin typeface="Arial" charset="0"/>
              </a:rPr>
              <a:t>-131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Arial" charset="0"/>
              </a:rPr>
              <a:t>	0 11111110 11111111111111111111111	(</a:t>
            </a:r>
            <a:r>
              <a:rPr lang="en-US" sz="2600" dirty="0" smtClean="0">
                <a:latin typeface="Arial" charset="0"/>
              </a:rPr>
              <a:t>2</a:t>
            </a:r>
            <a:r>
              <a:rPr lang="en-US" sz="2700" baseline="30000" dirty="0" smtClean="0">
                <a:latin typeface="Arial" charset="0"/>
              </a:rPr>
              <a:t>128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Arial" charset="0"/>
              </a:rPr>
              <a:t>	1 00000000 00000000000000000000001	(-</a:t>
            </a:r>
            <a:r>
              <a:rPr lang="en-US" sz="2600" dirty="0" smtClean="0">
                <a:latin typeface="Arial" charset="0"/>
              </a:rPr>
              <a:t>2</a:t>
            </a:r>
            <a:r>
              <a:rPr lang="en-US" sz="2700" baseline="30000" dirty="0" smtClean="0">
                <a:latin typeface="Arial" charset="0"/>
              </a:rPr>
              <a:t>-149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700" dirty="0" smtClean="0">
              <a:latin typeface="Arial" charset="0"/>
            </a:endParaRP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FFFFFF"/>
                </a:solidFill>
                <a:latin typeface="Arial" charset="0"/>
              </a:rPr>
              <a:t>IEEE-754 Single Precision Standard: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9D88D8-DC7F-482C-BD8D-89080A482CDB}" type="slidenum">
              <a:rPr lang="en-US" smtClean="0"/>
              <a:pPr/>
              <a:t>38</a:t>
            </a:fld>
            <a:endParaRPr lang="en-US" smtClean="0"/>
          </a:p>
        </p:txBody>
      </p:sp>
      <p:pic>
        <p:nvPicPr>
          <p:cNvPr id="108547" name="Picture 2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8229600" cy="3124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100" dirty="0" smtClean="0">
                <a:latin typeface="Arial" charset="0"/>
              </a:rPr>
              <a:t>The IEEE-754 </a:t>
            </a:r>
            <a:r>
              <a:rPr lang="en-US" sz="3100" i="1" dirty="0" smtClean="0">
                <a:latin typeface="Arial" charset="0"/>
              </a:rPr>
              <a:t>double precision</a:t>
            </a:r>
            <a:r>
              <a:rPr lang="en-US" sz="3100" dirty="0" smtClean="0">
                <a:latin typeface="Arial" charset="0"/>
              </a:rPr>
              <a:t> floating point standard uses 64 bits: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 smtClean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Sign:			1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	Exponent:		11 bits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	Significand:	52 bits</a:t>
            </a:r>
          </a:p>
          <a:p>
            <a:pPr>
              <a:lnSpc>
                <a:spcPct val="90000"/>
              </a:lnSpc>
            </a:pPr>
            <a:r>
              <a:rPr lang="en-US" sz="3100" dirty="0" smtClean="0">
                <a:latin typeface="Arial" charset="0"/>
              </a:rPr>
              <a:t>It uses bias of 1023 over its 11-bit exponent</a:t>
            </a:r>
          </a:p>
        </p:txBody>
      </p:sp>
      <p:sp>
        <p:nvSpPr>
          <p:cNvPr id="10854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IEEE-754 Double Precision Floating-Point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D63E6-9B8B-4D5F-8AFF-3FBCADCF47C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4213" cy="4881563"/>
          </a:xfrm>
          <a:noFill/>
        </p:spPr>
        <p:txBody>
          <a:bodyPr/>
          <a:lstStyle/>
          <a:p>
            <a:pPr lvl="1" algn="ctr">
              <a:spcBef>
                <a:spcPct val="15000"/>
              </a:spcBef>
              <a:buFontTx/>
              <a:buNone/>
            </a:pPr>
            <a:endParaRPr lang="en-US" sz="2400" smtClean="0"/>
          </a:p>
          <a:p>
            <a:pPr lvl="1" algn="ctr">
              <a:spcBef>
                <a:spcPct val="15000"/>
              </a:spcBef>
              <a:buFontTx/>
              <a:buNone/>
            </a:pPr>
            <a:endParaRPr lang="en-US" sz="2400" smtClean="0"/>
          </a:p>
          <a:p>
            <a:pPr lvl="1" algn="ctr">
              <a:spcBef>
                <a:spcPct val="15000"/>
              </a:spcBef>
              <a:buFontTx/>
              <a:buNone/>
            </a:pPr>
            <a:endParaRPr lang="en-US" sz="2400" smtClean="0"/>
          </a:p>
          <a:p>
            <a:pPr lvl="1" algn="ctr">
              <a:spcBef>
                <a:spcPct val="15000"/>
              </a:spcBef>
              <a:buFontTx/>
              <a:buNone/>
            </a:pPr>
            <a:endParaRPr lang="en-US" sz="2400" smtClean="0"/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Given the IEEE-754 double precision representation of a decimal number </a:t>
            </a:r>
            <a:r>
              <a:rPr lang="en-US" sz="2400" i="1" smtClean="0">
                <a:latin typeface="Arial" charset="0"/>
                <a:cs typeface="Arial" charset="0"/>
              </a:rPr>
              <a:t>N </a:t>
            </a:r>
            <a:r>
              <a:rPr lang="en-US" sz="2400" smtClean="0">
                <a:latin typeface="Arial" charset="0"/>
                <a:cs typeface="Arial" charset="0"/>
              </a:rPr>
              <a:t>using, we compute the decimal value of </a:t>
            </a:r>
            <a:r>
              <a:rPr lang="en-US" sz="2400" i="1" smtClean="0">
                <a:latin typeface="Arial" charset="0"/>
                <a:cs typeface="Arial" charset="0"/>
              </a:rPr>
              <a:t>N</a:t>
            </a:r>
            <a:r>
              <a:rPr lang="en-US" sz="2400" smtClean="0">
                <a:latin typeface="Arial" charset="0"/>
                <a:cs typeface="Arial" charset="0"/>
              </a:rPr>
              <a:t> using: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where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IEEE-754 Double Precision Floating-Point Standard</a:t>
            </a:r>
            <a:endParaRPr lang="en-US" sz="3400" smtClean="0">
              <a:latin typeface="Arial" charset="0"/>
            </a:endParaRPr>
          </a:p>
        </p:txBody>
      </p:sp>
      <p:pic>
        <p:nvPicPr>
          <p:cNvPr id="109573" name="Picture 6" descr="17"/>
          <p:cNvPicPr>
            <a:picLocks noChangeAspect="1" noChangeArrowheads="1"/>
          </p:cNvPicPr>
          <p:nvPr/>
        </p:nvPicPr>
        <p:blipFill>
          <a:blip r:embed="rId3" cstate="print"/>
          <a:srcRect t="7423" b="10144"/>
          <a:stretch>
            <a:fillRect/>
          </a:stretch>
        </p:blipFill>
        <p:spPr bwMode="auto">
          <a:xfrm>
            <a:off x="1219200" y="1371600"/>
            <a:ext cx="6143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9582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05400"/>
            <a:ext cx="5667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83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n-US" sz="2400" baseline="0"/>
          </a:p>
        </p:txBody>
      </p:sp>
      <p:sp>
        <p:nvSpPr>
          <p:cNvPr id="1095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9585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6019800"/>
            <a:ext cx="2952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1CDAD-D131-4489-9E1F-1160454D016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Floating-point representation solves this problem.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Most of today’s computers are equipped with specialized hardware that performs floating-point arithmetic with no special programming required.</a:t>
            </a:r>
            <a:endParaRPr 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A82BA18-67D1-428B-8C0D-AA014BC37A63}" type="slidenum">
              <a:rPr lang="en-US" sz="1400" baseline="0"/>
              <a:pPr algn="r">
                <a:spcBef>
                  <a:spcPct val="0"/>
                </a:spcBef>
              </a:pPr>
              <a:t>40</a:t>
            </a:fld>
            <a:endParaRPr lang="en-US" sz="1400" baseline="0"/>
          </a:p>
        </p:txBody>
      </p:sp>
      <p:sp>
        <p:nvSpPr>
          <p:cNvPr id="293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4213" cy="4881563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sz="2800" dirty="0" smtClean="0"/>
              <a:t>An exponent of 2047 (11111111111) indicates a special value.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dirty="0" smtClean="0"/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dirty="0" smtClean="0"/>
              <a:t>If the significand is zero, the value is  </a:t>
            </a:r>
            <a:r>
              <a:rPr lang="en-US" dirty="0" smtClean="0">
                <a:sym typeface="Symbol" pitchFamily="18" charset="2"/>
              </a:rPr>
              <a:t></a:t>
            </a:r>
            <a:r>
              <a:rPr lang="en-US" dirty="0" smtClean="0"/>
              <a:t> infinity.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dirty="0" smtClean="0"/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dirty="0" smtClean="0"/>
              <a:t>If the significand is nonzero, the value is </a:t>
            </a:r>
            <a:r>
              <a:rPr lang="en-US" dirty="0" err="1" smtClean="0"/>
              <a:t>NaN</a:t>
            </a:r>
            <a:r>
              <a:rPr lang="en-US" dirty="0" smtClean="0"/>
              <a:t>, “not a number,” often used to flag an error condition.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dirty="0" smtClean="0"/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 smtClean="0"/>
              <a:t>If the exponent is 0 (00000000000) then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sz="2400" dirty="0" smtClean="0"/>
          </a:p>
          <a:p>
            <a:pPr lvl="1" algn="ctr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i="1" dirty="0" smtClean="0"/>
              <a:t>N</a:t>
            </a:r>
            <a:r>
              <a:rPr lang="en-US" dirty="0" smtClean="0"/>
              <a:t>   =   </a:t>
            </a:r>
            <a:r>
              <a:rPr lang="en-US" sz="3200" dirty="0" smtClean="0">
                <a:latin typeface="Arial" charset="0"/>
              </a:rPr>
              <a:t>(-1)</a:t>
            </a:r>
            <a:r>
              <a:rPr lang="en-US" sz="3200" baseline="30000" dirty="0" smtClean="0">
                <a:latin typeface="Arial" charset="0"/>
              </a:rPr>
              <a:t>Sign</a:t>
            </a:r>
            <a:r>
              <a:rPr lang="en-US" dirty="0" smtClean="0"/>
              <a:t>   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   </a:t>
            </a:r>
            <a:r>
              <a:rPr lang="en-US" sz="3200" dirty="0" smtClean="0">
                <a:latin typeface="Arial" charset="0"/>
              </a:rPr>
              <a:t>0</a:t>
            </a:r>
            <a:r>
              <a:rPr lang="en-US" dirty="0" smtClean="0"/>
              <a:t>.Significand   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   </a:t>
            </a:r>
            <a:r>
              <a:rPr lang="en-US" sz="3000" dirty="0" smtClean="0">
                <a:latin typeface="Arial" charset="0"/>
              </a:rPr>
              <a:t>2</a:t>
            </a:r>
            <a:r>
              <a:rPr lang="en-US" sz="3200" baseline="30000" dirty="0" smtClean="0">
                <a:latin typeface="Arial" charset="0"/>
              </a:rPr>
              <a:t>-1022</a:t>
            </a:r>
          </a:p>
        </p:txBody>
      </p:sp>
      <p:sp>
        <p:nvSpPr>
          <p:cNvPr id="2938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IEEE-754 Double Precision Floating-Point Standard</a:t>
            </a:r>
            <a:endParaRPr lang="en-US" sz="3400" smtClean="0">
              <a:latin typeface="Arial" charset="0"/>
            </a:endParaRPr>
          </a:p>
        </p:txBody>
      </p:sp>
      <p:sp>
        <p:nvSpPr>
          <p:cNvPr id="2938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3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en-US" sz="2400" baseline="0"/>
          </a:p>
        </p:txBody>
      </p:sp>
      <p:sp>
        <p:nvSpPr>
          <p:cNvPr id="2939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D6E7D-0DE0-40CF-BC9F-82BC3926064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443038"/>
            <a:ext cx="8304212" cy="4576762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100" dirty="0" smtClean="0">
                <a:latin typeface="Arial" charset="0"/>
              </a:rPr>
              <a:t>Both the 14-bit model that we have presented and the IEEE-754 floating point standard allow two representations for zero.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Zero is indicated by all zeros in the exponent and the significand, but the sign bit can be either 0 or 1.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1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100" dirty="0" smtClean="0">
                <a:latin typeface="Arial" charset="0"/>
              </a:rPr>
              <a:t>This is why programmers should avoid testing a floating-point value for equality to zero. 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Negative zero does not equal positive zero.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8BB71-DA3C-41C7-ACF0-EBA11F53DD6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443038"/>
            <a:ext cx="7847012" cy="4729162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Floating-point addition and subtraction are done using methods analogous to how we perform calculations using pencil and paper.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60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first thing that we do is express both operands in the same exponential power, then add the numbers, preserving the exponent in the sum.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60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</a:t>
            </a:r>
            <a:endParaRPr lang="en-US" sz="3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B6D2A6D-263D-4C33-B4A3-56BF8D0C4252}" type="slidenum">
              <a:rPr lang="en-US" sz="1400" baseline="0"/>
              <a:pPr algn="r">
                <a:spcBef>
                  <a:spcPct val="0"/>
                </a:spcBef>
              </a:pPr>
              <a:t>43</a:t>
            </a:fld>
            <a:endParaRPr lang="en-US" sz="1400" baseline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47800"/>
            <a:ext cx="7923212" cy="4572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600" smtClean="0">
                <a:latin typeface="Arial" charset="0"/>
              </a:rPr>
              <a:t>To add </a:t>
            </a:r>
          </a:p>
          <a:p>
            <a:pPr lvl="1" algn="ctr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smtClean="0">
                <a:latin typeface="Arial" charset="0"/>
              </a:rPr>
              <a:t>1.5 x 10</a:t>
            </a:r>
            <a:r>
              <a:rPr lang="en-US" sz="3600" baseline="30000" smtClean="0">
                <a:latin typeface="Arial" charset="0"/>
              </a:rPr>
              <a:t> 2</a:t>
            </a:r>
            <a:r>
              <a:rPr lang="en-US" sz="3600" smtClean="0">
                <a:latin typeface="Arial" charset="0"/>
              </a:rPr>
              <a:t> </a:t>
            </a:r>
            <a:r>
              <a:rPr lang="en-US" sz="3600" smtClean="0">
                <a:latin typeface="Arial" charset="0"/>
                <a:cs typeface="Arial" charset="0"/>
              </a:rPr>
              <a:t>+ 3.5 </a:t>
            </a:r>
            <a:r>
              <a:rPr lang="en-US" sz="3600" smtClean="0">
                <a:latin typeface="Arial" charset="0"/>
              </a:rPr>
              <a:t>x 10</a:t>
            </a:r>
            <a:r>
              <a:rPr lang="en-US" sz="3600" baseline="30000" smtClean="0">
                <a:latin typeface="Arial" charset="0"/>
              </a:rPr>
              <a:t> 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endParaRPr lang="en-US" sz="320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3200" smtClean="0">
                <a:latin typeface="Arial" charset="0"/>
              </a:rPr>
              <a:t>Change one of the numbers so that both of them are expressed in the same power of the base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3200" smtClean="0">
                <a:latin typeface="Arial" charset="0"/>
              </a:rPr>
              <a:t>Then add</a:t>
            </a:r>
            <a:r>
              <a:rPr lang="en-US" sz="3100" smtClean="0">
                <a:latin typeface="Arial" charset="0"/>
              </a:rPr>
              <a:t> the numbers, preserving the exponent in the sum.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D2667-C17E-4F10-827F-5F281F0F222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7923212" cy="2895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Find the sum of 12</a:t>
            </a:r>
            <a:r>
              <a:rPr lang="en-US" sz="2800" baseline="-25000" dirty="0" smtClean="0">
                <a:latin typeface="Arial" charset="0"/>
              </a:rPr>
              <a:t>10</a:t>
            </a:r>
            <a:r>
              <a:rPr lang="en-US" sz="2800" dirty="0" smtClean="0">
                <a:latin typeface="Arial" charset="0"/>
              </a:rPr>
              <a:t> and 1.25</a:t>
            </a:r>
            <a:r>
              <a:rPr lang="en-US" sz="2800" baseline="-25000" dirty="0" smtClean="0">
                <a:latin typeface="Arial" charset="0"/>
              </a:rPr>
              <a:t>10</a:t>
            </a:r>
            <a:r>
              <a:rPr lang="en-US" sz="2800" dirty="0" smtClean="0">
                <a:latin typeface="Arial" charset="0"/>
              </a:rPr>
              <a:t> using the 14-bit floating-point model.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We find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	   12</a:t>
            </a:r>
            <a:r>
              <a:rPr lang="en-US" baseline="-25000" dirty="0" smtClean="0">
                <a:latin typeface="Arial" charset="0"/>
              </a:rPr>
              <a:t>10 </a:t>
            </a:r>
            <a:r>
              <a:rPr lang="en-US" dirty="0" smtClean="0">
                <a:latin typeface="Arial" charset="0"/>
              </a:rPr>
              <a:t>= 0.1100 x 2</a:t>
            </a:r>
            <a:r>
              <a:rPr lang="en-US" baseline="30000" dirty="0" smtClean="0">
                <a:latin typeface="Arial" charset="0"/>
              </a:rPr>
              <a:t> 4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	1.25</a:t>
            </a:r>
            <a:r>
              <a:rPr lang="en-US" baseline="-25000" dirty="0" smtClean="0">
                <a:latin typeface="Arial" charset="0"/>
              </a:rPr>
              <a:t>10 </a:t>
            </a:r>
            <a:r>
              <a:rPr lang="en-US" dirty="0" smtClean="0">
                <a:latin typeface="Arial" charset="0"/>
              </a:rPr>
              <a:t>= 0.101 x 2</a:t>
            </a:r>
            <a:r>
              <a:rPr lang="en-US" baseline="30000" dirty="0" smtClean="0">
                <a:latin typeface="Arial" charset="0"/>
              </a:rPr>
              <a:t> 1 </a:t>
            </a:r>
            <a:r>
              <a:rPr lang="en-US" dirty="0" smtClean="0">
                <a:latin typeface="Arial" charset="0"/>
              </a:rPr>
              <a:t>= 0.000101 x 2</a:t>
            </a:r>
            <a:r>
              <a:rPr lang="en-US" baseline="30000" dirty="0" smtClean="0">
                <a:latin typeface="Arial" charset="0"/>
              </a:rPr>
              <a:t> 4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Thus, our sum is:  0.110101 </a:t>
            </a:r>
            <a:r>
              <a:rPr lang="en-US" sz="2400" smtClean="0">
                <a:latin typeface="Arial" charset="0"/>
              </a:rPr>
              <a:t>x 2</a:t>
            </a:r>
            <a:r>
              <a:rPr lang="en-US" sz="2400" baseline="30000" smtClean="0">
                <a:latin typeface="Arial" charset="0"/>
              </a:rPr>
              <a:t> 4</a:t>
            </a:r>
            <a:r>
              <a:rPr lang="en-US" sz="2400" smtClean="0">
                <a:latin typeface="Arial" charset="0"/>
              </a:rPr>
              <a:t>.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Arithmetic: Example</a:t>
            </a:r>
            <a:endParaRPr lang="en-US" sz="3400" smtClean="0">
              <a:latin typeface="Arial" charset="0"/>
            </a:endParaRPr>
          </a:p>
        </p:txBody>
      </p:sp>
      <p:pic>
        <p:nvPicPr>
          <p:cNvPr id="112645" name="Picture 6" descr="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264025"/>
            <a:ext cx="5100638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Rectangle 7"/>
          <p:cNvSpPr>
            <a:spLocks noChangeArrowheads="1"/>
          </p:cNvSpPr>
          <p:nvPr/>
        </p:nvSpPr>
        <p:spPr bwMode="auto">
          <a:xfrm>
            <a:off x="609600" y="3505200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40000"/>
              </a:spcBef>
              <a:buFontTx/>
              <a:buChar char="•"/>
            </a:pPr>
            <a:endParaRPr lang="en-US" sz="2400" baseline="0">
              <a:latin typeface="Arial" charset="0"/>
            </a:endParaRPr>
          </a:p>
          <a:p>
            <a:pPr marL="742950" lvl="1" indent="-285750">
              <a:spcBef>
                <a:spcPct val="4000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EC80E37-2361-48AC-AD39-9CB00FFCC422}" type="slidenum">
              <a:rPr lang="en-US" sz="1400" baseline="0"/>
              <a:pPr algn="r">
                <a:spcBef>
                  <a:spcPct val="0"/>
                </a:spcBef>
              </a:pPr>
              <a:t>45</a:t>
            </a:fld>
            <a:endParaRPr lang="en-US" sz="1400" baseline="0"/>
          </a:p>
        </p:txBody>
      </p:sp>
      <p:sp>
        <p:nvSpPr>
          <p:cNvPr id="297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47800"/>
            <a:ext cx="7618412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Add the following binary numbers as represented in a normalized 14-bit format, using the revised simple model with a bias of 16: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350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500" smtClean="0">
                <a:latin typeface="Arial" charset="0"/>
              </a:rPr>
              <a:t>	</a:t>
            </a:r>
            <a:r>
              <a:rPr lang="en-US" sz="2800" smtClean="0">
                <a:latin typeface="Arial" charset="0"/>
              </a:rPr>
              <a:t>0 10010 11001000  </a:t>
            </a:r>
            <a:r>
              <a:rPr lang="en-US" sz="2800" smtClean="0">
                <a:latin typeface="Arial" charset="0"/>
                <a:cs typeface="Arial" charset="0"/>
              </a:rPr>
              <a:t>+  0 10000 10011010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2800" smtClean="0">
              <a:latin typeface="Arial" charset="0"/>
              <a:cs typeface="Arial" charset="0"/>
            </a:endParaRPr>
          </a:p>
          <a:p>
            <a:pPr algn="ctr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(0 10010 11101110)</a:t>
            </a:r>
          </a:p>
        </p:txBody>
      </p:sp>
      <p:sp>
        <p:nvSpPr>
          <p:cNvPr id="29798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Arithmetic: Exercise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39CC2-11B8-4AE0-A9DB-6A60F9BBE7C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7618412" cy="47244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Floating-point multiplication is also carried out in a manner akin to how we perform multiplication using pencil and paper.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1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We multiply the two operands and add their exponents.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10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100" smtClean="0">
                <a:latin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</a:t>
            </a:r>
            <a:endParaRPr lang="en-US" sz="3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5019DB-0587-4D2A-B284-B2FBFE9D200C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114691" name="Picture 6" descr="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429000"/>
            <a:ext cx="5100638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7770812" cy="2438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Example:</a:t>
            </a:r>
          </a:p>
          <a:p>
            <a:pPr lvl="1"/>
            <a:r>
              <a:rPr lang="en-US" sz="2400" smtClean="0"/>
              <a:t>Find the product of 12</a:t>
            </a:r>
            <a:r>
              <a:rPr lang="en-US" sz="2400" baseline="-25000" smtClean="0"/>
              <a:t>10</a:t>
            </a:r>
            <a:r>
              <a:rPr lang="en-US" sz="2400" smtClean="0"/>
              <a:t> and 1.25</a:t>
            </a:r>
            <a:r>
              <a:rPr lang="en-US" sz="2400" baseline="-25000" smtClean="0"/>
              <a:t>10</a:t>
            </a:r>
            <a:r>
              <a:rPr lang="en-US" sz="2400" smtClean="0"/>
              <a:t> using the 14-bit floating-point model.</a:t>
            </a:r>
          </a:p>
          <a:p>
            <a:r>
              <a:rPr lang="en-US" sz="2400" smtClean="0">
                <a:latin typeface="Arial" charset="0"/>
              </a:rPr>
              <a:t>We find 12</a:t>
            </a:r>
            <a:r>
              <a:rPr lang="en-US" sz="2400" baseline="-25000" smtClean="0">
                <a:latin typeface="Arial" charset="0"/>
              </a:rPr>
              <a:t>10</a:t>
            </a:r>
            <a:r>
              <a:rPr lang="en-US" sz="2400" smtClean="0">
                <a:latin typeface="Arial" charset="0"/>
              </a:rPr>
              <a:t> = 0.1100 x 2</a:t>
            </a:r>
            <a:r>
              <a:rPr lang="en-US" sz="2400" baseline="30000" smtClean="0">
                <a:latin typeface="Arial" charset="0"/>
              </a:rPr>
              <a:t> 4</a:t>
            </a:r>
            <a:r>
              <a:rPr lang="en-US" sz="2400" smtClean="0">
                <a:latin typeface="Arial" charset="0"/>
              </a:rPr>
              <a:t>.  And 1.25</a:t>
            </a:r>
            <a:r>
              <a:rPr lang="en-US" sz="2400" baseline="-25000" smtClean="0">
                <a:latin typeface="Arial" charset="0"/>
              </a:rPr>
              <a:t>10 </a:t>
            </a:r>
            <a:r>
              <a:rPr lang="en-US" sz="2400" smtClean="0">
                <a:latin typeface="Arial" charset="0"/>
              </a:rPr>
              <a:t>= 0.101 x 2</a:t>
            </a:r>
            <a:r>
              <a:rPr lang="en-US" sz="2400" baseline="30000" smtClean="0">
                <a:latin typeface="Arial" charset="0"/>
              </a:rPr>
              <a:t> 1</a:t>
            </a:r>
            <a:r>
              <a:rPr lang="en-US" sz="2400" smtClean="0">
                <a:latin typeface="Arial" charset="0"/>
              </a:rPr>
              <a:t>.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114694" name="Rectangle 4"/>
          <p:cNvSpPr>
            <a:spLocks noChangeArrowheads="1"/>
          </p:cNvSpPr>
          <p:nvPr/>
        </p:nvSpPr>
        <p:spPr bwMode="auto">
          <a:xfrm>
            <a:off x="609600" y="3200400"/>
            <a:ext cx="3276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baseline="0">
                <a:latin typeface="Arial" charset="0"/>
              </a:rPr>
              <a:t>Thus, our product is 0.0111100 x 2</a:t>
            </a:r>
            <a:r>
              <a:rPr lang="en-US" sz="2400">
                <a:latin typeface="Arial" charset="0"/>
              </a:rPr>
              <a:t> 5  = </a:t>
            </a:r>
            <a:r>
              <a:rPr lang="en-US" sz="2400" baseline="0">
                <a:latin typeface="Arial" charset="0"/>
              </a:rPr>
              <a:t>0.1111 x 2</a:t>
            </a:r>
            <a:r>
              <a:rPr lang="en-US" sz="2400">
                <a:latin typeface="Arial" charset="0"/>
              </a:rPr>
              <a:t> 4</a:t>
            </a:r>
            <a:r>
              <a:rPr lang="en-US" sz="2400" baseline="0">
                <a:latin typeface="Arial" charset="0"/>
              </a:rPr>
              <a:t>.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baseline="0">
                <a:latin typeface="Arial" charset="0"/>
              </a:rPr>
              <a:t>The normalized product requires an exponent of 22</a:t>
            </a:r>
            <a:r>
              <a:rPr lang="en-US" sz="2400" baseline="-25000">
                <a:latin typeface="Arial" charset="0"/>
              </a:rPr>
              <a:t>10</a:t>
            </a:r>
            <a:r>
              <a:rPr lang="en-US" sz="2400" baseline="0">
                <a:latin typeface="Arial" charset="0"/>
              </a:rPr>
              <a:t> = 10110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 baseline="0">
                <a:latin typeface="Arial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0AA69A2-B7DD-4FB0-9D11-97E55FEF49B6}" type="slidenum">
              <a:rPr lang="en-US" sz="1400" baseline="0"/>
              <a:pPr algn="r">
                <a:spcBef>
                  <a:spcPct val="0"/>
                </a:spcBef>
              </a:pPr>
              <a:t>48</a:t>
            </a:fld>
            <a:endParaRPr lang="en-US" sz="1400" baseline="0"/>
          </a:p>
        </p:txBody>
      </p:sp>
      <p:sp>
        <p:nvSpPr>
          <p:cNvPr id="300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47800"/>
            <a:ext cx="7618412" cy="4724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Multiply the following binary numbers as represented in a normalized 14-bit format, using the revised simple model with a bias of 16: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3500" smtClean="0">
                <a:latin typeface="Arial" charset="0"/>
              </a:rPr>
              <a:t>	</a:t>
            </a:r>
            <a:r>
              <a:rPr lang="en-US" sz="2800" smtClean="0">
                <a:latin typeface="Arial" charset="0"/>
              </a:rPr>
              <a:t>0 10010 11001000  </a:t>
            </a:r>
            <a:r>
              <a:rPr lang="en-US" sz="2800" smtClean="0">
                <a:latin typeface="Arial" charset="0"/>
                <a:cs typeface="Arial" charset="0"/>
              </a:rPr>
              <a:t>×  0 10000 10011010</a:t>
            </a:r>
          </a:p>
          <a:p>
            <a:pPr algn="ctr">
              <a:spcBef>
                <a:spcPct val="40000"/>
              </a:spcBef>
              <a:buFontTx/>
              <a:buNone/>
            </a:pPr>
            <a:endParaRPr lang="en-US" sz="2800" smtClean="0">
              <a:latin typeface="Arial" charset="0"/>
              <a:cs typeface="Arial" charset="0"/>
            </a:endParaRPr>
          </a:p>
          <a:p>
            <a:pPr algn="ctr">
              <a:spcBef>
                <a:spcPct val="40000"/>
              </a:spcBef>
              <a:buFontTx/>
              <a:buNone/>
            </a:pPr>
            <a:r>
              <a:rPr lang="en-US" sz="2800" smtClean="0">
                <a:latin typeface="Arial" charset="0"/>
                <a:cs typeface="Arial" charset="0"/>
              </a:rPr>
              <a:t>(0 10001 11110000)</a:t>
            </a:r>
          </a:p>
        </p:txBody>
      </p:sp>
      <p:sp>
        <p:nvSpPr>
          <p:cNvPr id="3000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Floating-Point Arithmetic: Exercise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49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2.5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583AB-9ABC-4571-9A06-0883232117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Floating-point numbers allow an arbitrary number of decimal places to the right of the decimal point.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Examples: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smtClean="0">
                <a:latin typeface="Arial" charset="0"/>
              </a:rPr>
              <a:t>0.5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smtClean="0">
                <a:latin typeface="Arial" charset="0"/>
              </a:rPr>
              <a:t>0.25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smtClean="0">
                <a:latin typeface="Arial" charset="0"/>
              </a:rPr>
              <a:t>3.14159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smtClean="0">
                <a:latin typeface="Arial" charset="0"/>
              </a:rPr>
              <a:t>0.5 </a:t>
            </a:r>
            <a:r>
              <a:rPr lang="en-US" sz="22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200" dirty="0" smtClean="0">
                <a:latin typeface="Arial" charset="0"/>
              </a:rPr>
              <a:t> 0.25 = 0.125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0ECEDDB0-651D-45C8-A791-0A8713E1F0FF}" type="slidenum">
              <a:rPr lang="en-US" sz="1400" baseline="0"/>
              <a:pPr algn="r">
                <a:spcBef>
                  <a:spcPct val="0"/>
                </a:spcBef>
              </a:pPr>
              <a:t>51</a:t>
            </a:fld>
            <a:endParaRPr lang="en-US" sz="1400" baseline="0"/>
          </a:p>
        </p:txBody>
      </p:sp>
      <p:sp>
        <p:nvSpPr>
          <p:cNvPr id="306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443038"/>
            <a:ext cx="7539037" cy="4424362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ASCII (American Standard Code for Information Interchange) </a:t>
            </a:r>
          </a:p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ASCII is a 128 character set</a:t>
            </a:r>
          </a:p>
          <a:p>
            <a:pPr>
              <a:spcBef>
                <a:spcPct val="40000"/>
              </a:spcBef>
            </a:pPr>
            <a:r>
              <a:rPr lang="en-US" sz="3500" smtClean="0">
                <a:latin typeface="Arial" charset="0"/>
              </a:rPr>
              <a:t>ASCII is a 7-bit representation</a:t>
            </a:r>
          </a:p>
        </p:txBody>
      </p:sp>
      <p:sp>
        <p:nvSpPr>
          <p:cNvPr id="3061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82588"/>
            <a:ext cx="45720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Character Codes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ASCII</a:t>
            </a:r>
          </a:p>
        </p:txBody>
      </p:sp>
      <p:pic>
        <p:nvPicPr>
          <p:cNvPr id="312324" name="Picture 4" descr="Macintosh HD:Users:philipr:Desktop:37690_Null_PPT:Powerpoint art_CONVERTED:37690_CH02_FIG0207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228601" y="1447800"/>
            <a:ext cx="8305799" cy="891539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B08D3D9-30ED-4A82-BED0-0F553B59774D}" type="slidenum">
              <a:rPr lang="en-US" sz="1400" baseline="0"/>
              <a:pPr algn="r">
                <a:spcBef>
                  <a:spcPct val="0"/>
                </a:spcBef>
              </a:pPr>
              <a:t>53</a:t>
            </a:fld>
            <a:endParaRPr lang="en-US" sz="1400" baseline="0"/>
          </a:p>
        </p:txBody>
      </p:sp>
      <p:sp>
        <p:nvSpPr>
          <p:cNvPr id="308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443038"/>
            <a:ext cx="7843837" cy="4195762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Many of today’s systems embrace Unicode, a 16-bit system that can encode the characters of every language in the world.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The Java programming language, and some operating systems now use Unicode as their default character code.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Unicode codespace is divided into six parts.  The first part is for Western alphabet codes, including English, Greek, and Russian.</a:t>
            </a:r>
          </a:p>
        </p:txBody>
      </p:sp>
      <p:sp>
        <p:nvSpPr>
          <p:cNvPr id="30822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82588"/>
            <a:ext cx="45720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Character Codes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BF33A9F-1894-4703-8540-1E2784E10248}" type="slidenum">
              <a:rPr lang="en-US" sz="1400" baseline="0"/>
              <a:pPr algn="r">
                <a:spcBef>
                  <a:spcPct val="0"/>
                </a:spcBef>
              </a:pPr>
              <a:t>54</a:t>
            </a:fld>
            <a:endParaRPr lang="en-US" sz="1400" baseline="0"/>
          </a:p>
        </p:txBody>
      </p:sp>
      <p:sp>
        <p:nvSpPr>
          <p:cNvPr id="310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3038"/>
            <a:ext cx="3810000" cy="4576762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Unicode codes- pace allocation is shown at the right.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lowest-numbered Unicode characters comprise the ASCII code.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highest provide for user-defined codes.</a:t>
            </a:r>
          </a:p>
        </p:txBody>
      </p:sp>
      <p:sp>
        <p:nvSpPr>
          <p:cNvPr id="31027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82588"/>
            <a:ext cx="45720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Character Codes</a:t>
            </a:r>
            <a:endParaRPr lang="en-US" sz="3400" smtClean="0">
              <a:latin typeface="Arial" charset="0"/>
            </a:endParaRPr>
          </a:p>
        </p:txBody>
      </p:sp>
      <p:pic>
        <p:nvPicPr>
          <p:cNvPr id="310277" name="Picture 4" descr="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71600"/>
            <a:ext cx="4625975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55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2.6 </a:t>
            </a: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&amp; Chapter 2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583AB-9ABC-4571-9A06-0883232117A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Representation: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Scientific Notation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Floating-point numbers are often expressed in </a:t>
            </a:r>
            <a:r>
              <a:rPr lang="en-US" sz="2600" i="1" dirty="0" smtClean="0">
                <a:latin typeface="Arial" charset="0"/>
              </a:rPr>
              <a:t>scientific notation</a:t>
            </a:r>
            <a:r>
              <a:rPr lang="en-US" sz="2600" dirty="0" smtClean="0">
                <a:latin typeface="Arial" charset="0"/>
              </a:rPr>
              <a:t>. 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Examples: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			34.1 	=   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3.41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b="1" dirty="0" smtClean="0">
                <a:latin typeface="Arial" charset="0"/>
              </a:rPr>
              <a:t>10</a:t>
            </a:r>
            <a:r>
              <a:rPr lang="en-US" b="1" baseline="30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		   5,000,000 	=     </a:t>
            </a:r>
            <a:r>
              <a:rPr lang="en-US" b="1" dirty="0" smtClean="0">
                <a:latin typeface="Arial" charset="0"/>
              </a:rPr>
              <a:t>5.0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b="1" dirty="0" smtClean="0">
                <a:latin typeface="Arial" charset="0"/>
              </a:rPr>
              <a:t> 10</a:t>
            </a:r>
            <a:r>
              <a:rPr lang="en-US" b="1" baseline="30000" dirty="0" smtClean="0">
                <a:solidFill>
                  <a:srgbClr val="FF0000"/>
                </a:solidFill>
                <a:latin typeface="Arial" charset="0"/>
              </a:rPr>
              <a:t>6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A50021"/>
              </a:buClr>
              <a:buSzPct val="5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367000000000000000.0  	=   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3.67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b="1" dirty="0" smtClean="0">
                <a:latin typeface="Arial" charset="0"/>
              </a:rPr>
              <a:t>10</a:t>
            </a:r>
            <a:r>
              <a:rPr lang="en-US" b="1" baseline="30000" dirty="0" smtClean="0">
                <a:solidFill>
                  <a:srgbClr val="FF0000"/>
                </a:solidFill>
                <a:latin typeface="Arial" charset="0"/>
              </a:rPr>
              <a:t>17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			0.125 	=   </a:t>
            </a:r>
            <a:r>
              <a:rPr lang="en-US" b="1" dirty="0" smtClean="0">
                <a:latin typeface="Arial" charset="0"/>
              </a:rPr>
              <a:t>1.25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b="1" dirty="0" smtClean="0">
                <a:latin typeface="Arial" charset="0"/>
              </a:rPr>
              <a:t> 10</a:t>
            </a:r>
            <a:r>
              <a:rPr lang="en-US" b="1" baseline="30000" dirty="0" smtClean="0">
                <a:solidFill>
                  <a:srgbClr val="FF0000"/>
                </a:solidFill>
                <a:latin typeface="Arial" charset="0"/>
              </a:rPr>
              <a:t>─1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2" eaLnBrk="1" hangingPunct="1">
              <a:spcBef>
                <a:spcPts val="1200"/>
              </a:spcBef>
              <a:buClr>
                <a:srgbClr val="A50021"/>
              </a:buClr>
              <a:buSzPct val="5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		  0.00000589 =   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5.89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b="1" dirty="0" smtClean="0">
                <a:latin typeface="Arial" charset="0"/>
              </a:rPr>
              <a:t> 10</a:t>
            </a:r>
            <a:r>
              <a:rPr lang="en-US" b="1" baseline="30000" dirty="0" smtClean="0">
                <a:solidFill>
                  <a:srgbClr val="FF0000"/>
                </a:solidFill>
                <a:latin typeface="Arial" charset="0"/>
              </a:rPr>
              <a:t>─6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18025-81E4-47B7-BA50-F47F1CA6D2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Scientific Notation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Numbers are expressed in two parts: 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700" dirty="0" smtClean="0">
                <a:latin typeface="Arial" charset="0"/>
              </a:rPr>
              <a:t>A </a:t>
            </a:r>
            <a:r>
              <a:rPr lang="en-US" sz="2700" b="1" dirty="0" smtClean="0">
                <a:latin typeface="Arial" charset="0"/>
              </a:rPr>
              <a:t>fractional</a:t>
            </a:r>
            <a:r>
              <a:rPr lang="en-US" sz="2700" dirty="0" smtClean="0">
                <a:latin typeface="Arial" charset="0"/>
              </a:rPr>
              <a:t> part and 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700" dirty="0" smtClean="0">
                <a:latin typeface="Arial" charset="0"/>
              </a:rPr>
              <a:t>An </a:t>
            </a:r>
            <a:r>
              <a:rPr lang="en-US" sz="2700" b="1" dirty="0" smtClean="0">
                <a:latin typeface="Arial" charset="0"/>
              </a:rPr>
              <a:t>exponential</a:t>
            </a:r>
            <a:r>
              <a:rPr lang="en-US" sz="2700" dirty="0" smtClean="0">
                <a:latin typeface="Arial" charset="0"/>
              </a:rPr>
              <a:t> part that indicates the power of </a:t>
            </a:r>
            <a:r>
              <a:rPr lang="en-US" sz="2700" b="1" dirty="0" smtClean="0">
                <a:latin typeface="Arial" charset="0"/>
              </a:rPr>
              <a:t>10</a:t>
            </a:r>
            <a:r>
              <a:rPr lang="en-US" sz="2700" dirty="0" smtClean="0">
                <a:latin typeface="Arial" charset="0"/>
              </a:rPr>
              <a:t> to which the fractional part should be raised to obtain the value we need: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17	= 	17 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10</a:t>
            </a:r>
            <a:r>
              <a:rPr lang="en-US" sz="2800" baseline="30000" dirty="0" smtClean="0">
                <a:latin typeface="Arial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1.7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10</a:t>
            </a:r>
            <a:r>
              <a:rPr lang="en-US" sz="2800" baseline="30000" dirty="0" smtClean="0">
                <a:latin typeface="Arial" charset="0"/>
              </a:rPr>
              <a:t>1</a:t>
            </a: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C82BD-49D9-4662-97FD-34FA8E39F01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Binary Scientific Notation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100" dirty="0" smtClean="0">
                <a:latin typeface="Arial" charset="0"/>
              </a:rPr>
              <a:t>Scientific notation can be extended to binary numbers (17 = 10001):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100" dirty="0" smtClean="0">
              <a:latin typeface="Arial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10001 	= 	10001 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1000.1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1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100.01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10.001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3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1.0001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en-US" sz="2800" dirty="0" smtClean="0">
              <a:latin typeface="Arial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			=	0.10001	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sz="2800" dirty="0" smtClean="0">
                <a:latin typeface="Arial" charset="0"/>
              </a:rPr>
              <a:t>2</a:t>
            </a:r>
            <a:r>
              <a:rPr lang="en-US" sz="2800" baseline="30000" dirty="0" smtClean="0">
                <a:latin typeface="Arial" charset="0"/>
              </a:rPr>
              <a:t>5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AA8A3-3E77-44D3-A575-F99628B7ACE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Floating-Point Representation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2514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100" dirty="0" smtClean="0">
                <a:latin typeface="Arial" charset="0"/>
              </a:rPr>
              <a:t>Computers use a form of scientific notation for floating-point representation </a:t>
            </a:r>
          </a:p>
          <a:p>
            <a:pPr>
              <a:spcBef>
                <a:spcPts val="3000"/>
              </a:spcBef>
            </a:pPr>
            <a:r>
              <a:rPr lang="en-US" sz="3100" dirty="0" smtClean="0">
                <a:latin typeface="Arial" charset="0"/>
              </a:rPr>
              <a:t>Numbers written in scientific notation have three components:</a:t>
            </a:r>
          </a:p>
        </p:txBody>
      </p:sp>
      <p:pic>
        <p:nvPicPr>
          <p:cNvPr id="84997" name="Picture 6" descr="16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5173663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9774</TotalTime>
  <Words>2070</Words>
  <Application>Microsoft Office PowerPoint</Application>
  <PresentationFormat>On-screen Show (4:3)</PresentationFormat>
  <Paragraphs>418</Paragraphs>
  <Slides>55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ECOA_Mstr</vt:lpstr>
      <vt:lpstr>Chapter 2</vt:lpstr>
      <vt:lpstr>Chapter 2</vt:lpstr>
      <vt:lpstr>Floating-Point Representation</vt:lpstr>
      <vt:lpstr>Floating-Point Representation</vt:lpstr>
      <vt:lpstr>Floating-Point Representation</vt:lpstr>
      <vt:lpstr>Floating-Point Representation: Scientific Notation</vt:lpstr>
      <vt:lpstr>Scientific Notation</vt:lpstr>
      <vt:lpstr>Binary Scientific Notation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A Simplified Model: Textbook Model</vt:lpstr>
      <vt:lpstr>IEEE-754 Single-Precision Standard Model</vt:lpstr>
      <vt:lpstr>IEEE-754 Double-Precision Standard Model</vt:lpstr>
      <vt:lpstr>To Summarize:</vt:lpstr>
      <vt:lpstr>Textbook Floating-Point Model: Example</vt:lpstr>
      <vt:lpstr>Textbook Floating-Point Model: Problem (1/2)</vt:lpstr>
      <vt:lpstr>Textbook Floating-Point Model: Problem (1/2) Solution</vt:lpstr>
      <vt:lpstr>Textbook Floating-Point Model: Problem (2/2)</vt:lpstr>
      <vt:lpstr>Problem (2/2) Solution:  Biased Exponent</vt:lpstr>
      <vt:lpstr>Textbook Floating-Point Model:  Biased Exponent</vt:lpstr>
      <vt:lpstr>Revised Textbook Floating-Point Model: Summary</vt:lpstr>
      <vt:lpstr>To Express a Floating-Point Number In the Revised Textbook</vt:lpstr>
      <vt:lpstr>Textbook Floating-Point Model: Example 1</vt:lpstr>
      <vt:lpstr>Textbook Floating-Point Model: Example 2</vt:lpstr>
      <vt:lpstr>Textbook Floating-Point Model: Example 3</vt:lpstr>
      <vt:lpstr>Floating-Point Representation: Exercise</vt:lpstr>
      <vt:lpstr>Floating-Point Representation: Exercise</vt:lpstr>
      <vt:lpstr>IEEE-754 Single Precision Floating-Point Standard</vt:lpstr>
      <vt:lpstr>IEEE-754 Single Precision Floating-Point Standard</vt:lpstr>
      <vt:lpstr>IEEE-754 Single Precision Standard: Special Values</vt:lpstr>
      <vt:lpstr>IEEE-754 Single Precision Standard: Example</vt:lpstr>
      <vt:lpstr>IEEE-754 Single Precision Standard: Exercise</vt:lpstr>
      <vt:lpstr>IEEE-754 Single Precision Standard: Example</vt:lpstr>
      <vt:lpstr>IEEE-754 Single Precision Standard: Exercise</vt:lpstr>
      <vt:lpstr>IEEE-754 Double Precision Floating-Point Standard</vt:lpstr>
      <vt:lpstr>IEEE-754 Double Precision Floating-Point Standard</vt:lpstr>
      <vt:lpstr>IEEE-754 Double Precision Floating-Point Standard</vt:lpstr>
      <vt:lpstr>Floating-Point Representation</vt:lpstr>
      <vt:lpstr>Floating-Point Arithmetic</vt:lpstr>
      <vt:lpstr>Floating-Point Arithmetic</vt:lpstr>
      <vt:lpstr>Floating-Point Arithmetic: Example</vt:lpstr>
      <vt:lpstr>Floating-Point Arithmetic: Exercise</vt:lpstr>
      <vt:lpstr>Floating-Point Arithmetic</vt:lpstr>
      <vt:lpstr>Floating-Point Representation</vt:lpstr>
      <vt:lpstr>Floating-Point Arithmetic: Exercise</vt:lpstr>
      <vt:lpstr>Section 2.5 – End</vt:lpstr>
      <vt:lpstr>Chapter 2</vt:lpstr>
      <vt:lpstr>Character Codes</vt:lpstr>
      <vt:lpstr>ASCII</vt:lpstr>
      <vt:lpstr>Character Codes</vt:lpstr>
      <vt:lpstr>Character Codes</vt:lpstr>
      <vt:lpstr>Section 2.6 &amp; Chapter 2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Iyad Ajwa</cp:lastModifiedBy>
  <cp:revision>232</cp:revision>
  <dcterms:created xsi:type="dcterms:W3CDTF">2002-11-19T23:57:00Z</dcterms:created>
  <dcterms:modified xsi:type="dcterms:W3CDTF">2011-02-18T16:11:42Z</dcterms:modified>
</cp:coreProperties>
</file>