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9"/>
  </p:notesMasterIdLst>
  <p:sldIdLst>
    <p:sldId id="258" r:id="rId2"/>
    <p:sldId id="582" r:id="rId3"/>
    <p:sldId id="583" r:id="rId4"/>
    <p:sldId id="584" r:id="rId5"/>
    <p:sldId id="585" r:id="rId6"/>
    <p:sldId id="586" r:id="rId7"/>
    <p:sldId id="581" r:id="rId8"/>
    <p:sldId id="580" r:id="rId9"/>
    <p:sldId id="546" r:id="rId10"/>
    <p:sldId id="550" r:id="rId11"/>
    <p:sldId id="547" r:id="rId12"/>
    <p:sldId id="548" r:id="rId13"/>
    <p:sldId id="549" r:id="rId14"/>
    <p:sldId id="440" r:id="rId15"/>
    <p:sldId id="443" r:id="rId16"/>
    <p:sldId id="444" r:id="rId17"/>
    <p:sldId id="558" r:id="rId18"/>
    <p:sldId id="559" r:id="rId19"/>
    <p:sldId id="445" r:id="rId20"/>
    <p:sldId id="446" r:id="rId21"/>
    <p:sldId id="447" r:id="rId22"/>
    <p:sldId id="448" r:id="rId23"/>
    <p:sldId id="552" r:id="rId24"/>
    <p:sldId id="553" r:id="rId25"/>
    <p:sldId id="556" r:id="rId26"/>
    <p:sldId id="554" r:id="rId27"/>
    <p:sldId id="587" r:id="rId28"/>
    <p:sldId id="555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65" r:id="rId37"/>
    <p:sldId id="566" r:id="rId38"/>
    <p:sldId id="560" r:id="rId39"/>
    <p:sldId id="521" r:id="rId40"/>
    <p:sldId id="522" r:id="rId41"/>
    <p:sldId id="523" r:id="rId42"/>
    <p:sldId id="524" r:id="rId43"/>
    <p:sldId id="562" r:id="rId44"/>
    <p:sldId id="525" r:id="rId45"/>
    <p:sldId id="526" r:id="rId46"/>
    <p:sldId id="527" r:id="rId47"/>
    <p:sldId id="563" r:id="rId48"/>
    <p:sldId id="528" r:id="rId49"/>
    <p:sldId id="529" r:id="rId50"/>
    <p:sldId id="530" r:id="rId51"/>
    <p:sldId id="564" r:id="rId52"/>
    <p:sldId id="567" r:id="rId53"/>
    <p:sldId id="568" r:id="rId54"/>
    <p:sldId id="531" r:id="rId55"/>
    <p:sldId id="532" r:id="rId56"/>
    <p:sldId id="533" r:id="rId57"/>
    <p:sldId id="534" r:id="rId58"/>
    <p:sldId id="569" r:id="rId59"/>
    <p:sldId id="570" r:id="rId60"/>
    <p:sldId id="535" r:id="rId61"/>
    <p:sldId id="536" r:id="rId62"/>
    <p:sldId id="537" r:id="rId63"/>
    <p:sldId id="538" r:id="rId64"/>
    <p:sldId id="539" r:id="rId65"/>
    <p:sldId id="541" r:id="rId66"/>
    <p:sldId id="450" r:id="rId67"/>
    <p:sldId id="451" r:id="rId68"/>
    <p:sldId id="574" r:id="rId69"/>
    <p:sldId id="572" r:id="rId70"/>
    <p:sldId id="573" r:id="rId71"/>
    <p:sldId id="575" r:id="rId72"/>
    <p:sldId id="452" r:id="rId73"/>
    <p:sldId id="453" r:id="rId74"/>
    <p:sldId id="576" r:id="rId75"/>
    <p:sldId id="454" r:id="rId76"/>
    <p:sldId id="455" r:id="rId77"/>
    <p:sldId id="577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666699"/>
    <a:srgbClr val="800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9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fld id="{DBCEA876-6C27-462F-ABC7-9E262F841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95971-8D2E-4869-8023-459ACD615563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B37A14C-9756-4630-A986-9CC882DFD876}" type="slidenum">
              <a:rPr lang="en-US" sz="1200" baseline="0"/>
              <a:pPr algn="r">
                <a:spcBef>
                  <a:spcPct val="0"/>
                </a:spcBef>
              </a:pPr>
              <a:t>10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950C6F1-B72C-4F11-B13E-48F45050D9E5}" type="slidenum">
              <a:rPr lang="en-US" sz="1200" baseline="0"/>
              <a:pPr algn="r">
                <a:spcBef>
                  <a:spcPct val="0"/>
                </a:spcBef>
              </a:pPr>
              <a:t>11</a:t>
            </a:fld>
            <a:endParaRPr lang="en-US" sz="1200" baseline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004C118-3AFE-4A3D-B8E6-3046FEE04F5F}" type="slidenum">
              <a:rPr lang="en-US" sz="1200" baseline="0"/>
              <a:pPr algn="r">
                <a:spcBef>
                  <a:spcPct val="0"/>
                </a:spcBef>
              </a:pPr>
              <a:t>12</a:t>
            </a:fld>
            <a:endParaRPr 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D27B5ED-C39B-4807-B6FF-87C4AF9CE295}" type="slidenum">
              <a:rPr lang="en-US" sz="1200" baseline="0"/>
              <a:pPr algn="r">
                <a:spcBef>
                  <a:spcPct val="0"/>
                </a:spcBef>
              </a:pPr>
              <a:t>13</a:t>
            </a:fld>
            <a:endParaRPr lang="en-US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A245C-49DB-4ECD-B785-74861A173DD0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E364E-C632-4106-849C-8927D7D9B912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F4412-AA26-48A0-A08B-5E09DE4F7970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C5AAF46-2E4B-4AED-AF08-0B3E47B95784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27655F9-A2A3-48BB-9010-31A798152F2B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89CA8-D2AF-4F6F-932F-AD9130B76950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8C24717-C9AE-4150-AFB2-47A94999975C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5F5E5-7018-4679-AA72-174CC41A97E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FD111-F271-4A92-AF33-2A543234F245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19FDB-F4BA-4CD9-983A-72D6FB817FFC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D9D5452-7D85-4FE8-8D47-FF4925B66E94}" type="slidenum">
              <a:rPr lang="en-US" sz="1200" baseline="0"/>
              <a:pPr algn="r">
                <a:spcBef>
                  <a:spcPct val="0"/>
                </a:spcBef>
              </a:pPr>
              <a:t>23</a:t>
            </a:fld>
            <a:endParaRPr lang="en-US" sz="1200" baseline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F41D785-5DAE-44FA-B77A-7B19B0E0645F}" type="slidenum">
              <a:rPr lang="en-US" sz="1200" baseline="0"/>
              <a:pPr algn="r">
                <a:spcBef>
                  <a:spcPct val="0"/>
                </a:spcBef>
              </a:pPr>
              <a:t>24</a:t>
            </a:fld>
            <a:endParaRPr lang="en-US" sz="1200" baseline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BB454D7-1328-4DC6-8B1D-BA17724516FC}" type="slidenum">
              <a:rPr lang="en-US" sz="1200" baseline="0"/>
              <a:pPr algn="r">
                <a:spcBef>
                  <a:spcPct val="0"/>
                </a:spcBef>
              </a:pPr>
              <a:t>25</a:t>
            </a:fld>
            <a:endParaRPr lang="en-US" sz="1200" baseline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3AEA54D-3065-4D3A-A12E-985AAE137370}" type="slidenum">
              <a:rPr lang="en-US" sz="1200" baseline="0"/>
              <a:pPr algn="r">
                <a:spcBef>
                  <a:spcPct val="0"/>
                </a:spcBef>
              </a:pPr>
              <a:t>26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3AEA54D-3065-4D3A-A12E-985AAE137370}" type="slidenum">
              <a:rPr lang="en-US" sz="1200" baseline="0"/>
              <a:pPr algn="r">
                <a:spcBef>
                  <a:spcPct val="0"/>
                </a:spcBef>
              </a:pPr>
              <a:t>27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3477CE5-4A1B-4C58-81AC-B661F556B111}" type="slidenum">
              <a:rPr lang="en-US" sz="1200" baseline="0"/>
              <a:pPr algn="r">
                <a:spcBef>
                  <a:spcPct val="0"/>
                </a:spcBef>
              </a:pPr>
              <a:t>28</a:t>
            </a:fld>
            <a:endParaRPr lang="en-US" sz="1200" baseline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079A-FB43-4049-A6EC-7AEC502E2314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E7092-7E23-4EA8-BC20-3FE46A99EEF3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34D6F-BDEA-4264-9222-F3D099147AEE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0B620-0851-421A-88D9-DD298E876B7F}" type="slidenum">
              <a:rPr lang="en-US" smtClean="0">
                <a:latin typeface="Times New Roman" pitchFamily="18" charset="0"/>
              </a:rPr>
              <a:pPr/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3F600-23BB-41CB-A0BC-048D31FA9AA7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DC1BD-45AC-4D20-B73C-E25C544C8B8E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9E3F4-C0AE-4B53-8593-9AFF55E64A8B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1152D-B1F9-4584-A0CC-8781488AD424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3B7486C-0714-487F-8CC2-246E034DAC07}" type="slidenum">
              <a:rPr lang="en-US" sz="1200" baseline="0"/>
              <a:pPr algn="r">
                <a:spcBef>
                  <a:spcPct val="0"/>
                </a:spcBef>
              </a:pPr>
              <a:t>36</a:t>
            </a:fld>
            <a:endParaRPr lang="en-US" sz="1200" baseline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85CE2D2-A740-4DED-AA42-548A370F1C0C}" type="slidenum">
              <a:rPr lang="en-US" sz="1200" baseline="0"/>
              <a:pPr algn="r">
                <a:spcBef>
                  <a:spcPct val="0"/>
                </a:spcBef>
              </a:pPr>
              <a:t>37</a:t>
            </a:fld>
            <a:endParaRPr lang="en-US" sz="1200" baseline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DC250-84B5-4860-A4B1-0D286D427A32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A461C-F215-4C9D-93A8-01A759AB115E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443B258-6AD6-4A13-B2AC-3612624320B2}" type="slidenum">
              <a:rPr lang="en-US" sz="1200" baseline="0"/>
              <a:pPr algn="r">
                <a:spcBef>
                  <a:spcPct val="0"/>
                </a:spcBef>
              </a:pPr>
              <a:t>4</a:t>
            </a:fld>
            <a:endParaRPr lang="en-US" sz="1200" baseline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AD736-424B-43D1-9D01-DC16CD1C3886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71F76-D48E-4A13-A8E7-C757012D42DF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0DBA4-D301-470E-B2A8-64B9E06F5B0D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57DE9-2E2B-4130-A5CA-613817B009DF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CAEC9-2DE9-475D-BF2D-0C3E13079C01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971B-EE24-48AF-A0EC-CD0E240BE623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A042E-AF2C-48F3-BCD6-7D4FB8A7C6FA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60723-8853-41E2-9EE0-E6E08A2C7DC8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4DBBD-9300-4908-BFE8-8FAED2FFE953}" type="slidenum">
              <a:rPr lang="en-US" smtClean="0">
                <a:latin typeface="Times New Roman" pitchFamily="18" charset="0"/>
              </a:rPr>
              <a:pPr/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18F48-6C02-4C93-B29E-21592D66599D}" type="slidenum">
              <a:rPr lang="en-US" smtClean="0">
                <a:latin typeface="Times New Roman" pitchFamily="18" charset="0"/>
              </a:rPr>
              <a:pPr/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C4D7AFC-2C71-4434-9126-455D8F9C9389}" type="slidenum">
              <a:rPr lang="en-US" sz="1200" baseline="0"/>
              <a:pPr algn="r">
                <a:spcBef>
                  <a:spcPct val="0"/>
                </a:spcBef>
              </a:pPr>
              <a:t>5</a:t>
            </a:fld>
            <a:endParaRPr lang="en-US" sz="1200" baseline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5A788-BAE8-4AC8-A6F4-EB3A1223D707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0A9BA-4F11-4869-A738-A7A52720E1BB}" type="slidenum">
              <a:rPr lang="en-US" smtClean="0">
                <a:latin typeface="Times New Roman" pitchFamily="18" charset="0"/>
              </a:rPr>
              <a:pPr/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4B23EF8-2B1E-465D-9193-90D7610F7F94}" type="slidenum">
              <a:rPr lang="en-US" sz="1200" baseline="0"/>
              <a:pPr algn="r">
                <a:spcBef>
                  <a:spcPct val="0"/>
                </a:spcBef>
              </a:pPr>
              <a:t>52</a:t>
            </a:fld>
            <a:endParaRPr lang="en-US" sz="1200" baseline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61B657A-F0C1-4644-8533-6A7561BC6284}" type="slidenum">
              <a:rPr lang="en-US" sz="1200" baseline="0"/>
              <a:pPr algn="r">
                <a:spcBef>
                  <a:spcPct val="0"/>
                </a:spcBef>
              </a:pPr>
              <a:t>53</a:t>
            </a:fld>
            <a:endParaRPr lang="en-US" sz="1200" baseline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59698-D438-4AB5-B18C-485C78290C09}" type="slidenum">
              <a:rPr lang="en-US" smtClean="0">
                <a:latin typeface="Times New Roman" pitchFamily="18" charset="0"/>
              </a:rPr>
              <a:pPr/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FB6B9-7E38-4FF0-A493-EDEDC273E373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33AD8-8A2A-4650-B115-4A36A958751B}" type="slidenum">
              <a:rPr lang="en-US" smtClean="0">
                <a:latin typeface="Times New Roman" pitchFamily="18" charset="0"/>
              </a:rPr>
              <a:pPr/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F11EF-9806-48F2-91F7-BA6DA8D6754A}" type="slidenum">
              <a:rPr lang="en-US" smtClean="0">
                <a:latin typeface="Times New Roman" pitchFamily="18" charset="0"/>
              </a:rPr>
              <a:pPr/>
              <a:t>57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9C23009-7B71-471A-B915-249B6224E716}" type="slidenum">
              <a:rPr lang="en-US" sz="1200" baseline="0"/>
              <a:pPr algn="r">
                <a:spcBef>
                  <a:spcPct val="0"/>
                </a:spcBef>
              </a:pPr>
              <a:t>58</a:t>
            </a:fld>
            <a:endParaRPr lang="en-US" sz="1200" baseline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3911E40-0EF7-4BC6-B209-3F67E6A7AC6B}" type="slidenum">
              <a:rPr lang="en-US" sz="1200" baseline="0"/>
              <a:pPr algn="r">
                <a:spcBef>
                  <a:spcPct val="0"/>
                </a:spcBef>
              </a:pPr>
              <a:t>59</a:t>
            </a:fld>
            <a:endParaRPr lang="en-US" sz="1200" baseline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E909D54-54EC-4CDC-BFA6-B2FED2238A29}" type="slidenum">
              <a:rPr lang="en-US" sz="1200" baseline="0"/>
              <a:pPr algn="r">
                <a:spcBef>
                  <a:spcPct val="0"/>
                </a:spcBef>
              </a:pPr>
              <a:t>6</a:t>
            </a:fld>
            <a:endParaRPr lang="en-US" sz="1200" baseline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E2DD1-285E-4ED3-8B0D-5E7CB0C02ECE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4DEAB-4687-463F-9442-EDA3F074E0DF}" type="slidenum">
              <a:rPr lang="en-US" smtClean="0">
                <a:latin typeface="Times New Roman" pitchFamily="18" charset="0"/>
              </a:rPr>
              <a:pPr/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E840B-0036-4FA4-B876-395C9D21C669}" type="slidenum">
              <a:rPr lang="en-US" smtClean="0">
                <a:latin typeface="Times New Roman" pitchFamily="18" charset="0"/>
              </a:rPr>
              <a:pPr/>
              <a:t>62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D7A0D-ADAA-483C-B985-E4D3F7AF9A00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6DB97-1842-4B7A-8182-6ED39061D181}" type="slidenum">
              <a:rPr lang="en-US" smtClean="0">
                <a:latin typeface="Times New Roman" pitchFamily="18" charset="0"/>
              </a:rPr>
              <a:pPr/>
              <a:t>64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5B62E-286E-49F9-9DC2-BF13673B4587}" type="slidenum">
              <a:rPr lang="en-US" smtClean="0">
                <a:latin typeface="Times New Roman" pitchFamily="18" charset="0"/>
              </a:rPr>
              <a:pPr/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500A3-A5C0-4B39-8C75-D7A9E7A20393}" type="slidenum">
              <a:rPr lang="en-US" smtClean="0">
                <a:latin typeface="Times New Roman" pitchFamily="18" charset="0"/>
              </a:rPr>
              <a:pPr/>
              <a:t>66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0F249-EDA1-4942-97E0-FA7307E974CB}" type="slidenum">
              <a:rPr lang="en-US" smtClean="0">
                <a:latin typeface="Times New Roman" pitchFamily="18" charset="0"/>
              </a:rPr>
              <a:pPr/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061B8CD-6885-4800-BC3C-8EAE43100945}" type="slidenum">
              <a:rPr lang="en-US" sz="1200" baseline="0"/>
              <a:pPr algn="r">
                <a:spcBef>
                  <a:spcPct val="0"/>
                </a:spcBef>
              </a:pPr>
              <a:t>68</a:t>
            </a:fld>
            <a:endParaRPr lang="en-US" sz="1200" baseline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BE64BE0-AAC6-4FE0-97A5-6515E71E08C2}" type="slidenum">
              <a:rPr lang="en-US" sz="1200" baseline="0"/>
              <a:pPr algn="r">
                <a:spcBef>
                  <a:spcPct val="0"/>
                </a:spcBef>
              </a:pPr>
              <a:t>69</a:t>
            </a:fld>
            <a:endParaRPr lang="en-US" sz="1200" baseline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61CB5F7-0172-4A4C-9A6F-C75BACF6D5DA}" type="slidenum">
              <a:rPr lang="en-US" sz="1200" baseline="0"/>
              <a:pPr algn="r">
                <a:spcBef>
                  <a:spcPct val="0"/>
                </a:spcBef>
              </a:pPr>
              <a:t>7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C5EDAEA-15C3-4D5F-81D3-A052F1A53BA6}" type="slidenum">
              <a:rPr lang="en-US" sz="1200" baseline="0"/>
              <a:pPr algn="r">
                <a:spcBef>
                  <a:spcPct val="0"/>
                </a:spcBef>
              </a:pPr>
              <a:t>70</a:t>
            </a:fld>
            <a:endParaRPr lang="en-US" sz="1200" baseline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615D7A6-EB11-4D03-88EB-2EB341B3C916}" type="slidenum">
              <a:rPr lang="en-US" sz="1200" baseline="0"/>
              <a:pPr algn="r">
                <a:spcBef>
                  <a:spcPct val="0"/>
                </a:spcBef>
              </a:pPr>
              <a:t>71</a:t>
            </a:fld>
            <a:endParaRPr lang="en-US" sz="1200" baseline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D8FFC-0C60-4360-AF77-9EE47BDD89CD}" type="slidenum">
              <a:rPr lang="en-US" smtClean="0">
                <a:latin typeface="Times New Roman" pitchFamily="18" charset="0"/>
              </a:rPr>
              <a:pPr/>
              <a:t>72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B6025-2A31-49AF-A156-D99719AAE69B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87E85EF-857F-4BE1-B176-5A64B2B71910}" type="slidenum">
              <a:rPr lang="en-US" sz="1200" baseline="0"/>
              <a:pPr algn="r">
                <a:spcBef>
                  <a:spcPct val="0"/>
                </a:spcBef>
              </a:pPr>
              <a:t>74</a:t>
            </a:fld>
            <a:endParaRPr lang="en-US" sz="1200" baseline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57E8C-FAF3-40A2-9BD2-1052C6ACC30A}" type="slidenum">
              <a:rPr lang="en-US" smtClean="0">
                <a:latin typeface="Times New Roman" pitchFamily="18" charset="0"/>
              </a:rPr>
              <a:pPr/>
              <a:t>75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A77FC-F776-4F6E-9CC7-A14EF7ACA3C2}" type="slidenum">
              <a:rPr lang="en-US" smtClean="0">
                <a:latin typeface="Times New Roman" pitchFamily="18" charset="0"/>
              </a:rPr>
              <a:pPr/>
              <a:t>76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15E5784-A454-4014-9967-D1F3DD3C5D92}" type="slidenum">
              <a:rPr lang="en-US" sz="1200" baseline="0"/>
              <a:pPr algn="r">
                <a:spcBef>
                  <a:spcPct val="0"/>
                </a:spcBef>
              </a:pPr>
              <a:t>77</a:t>
            </a:fld>
            <a:endParaRPr lang="en-US" sz="1200" baseline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AC05A-C20A-4D3D-8B37-1645272EFFE5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1488D87-DBA0-49A6-B885-9162A573A4D8}" type="slidenum">
              <a:rPr lang="en-US" sz="1200" baseline="0"/>
              <a:pPr algn="r">
                <a:spcBef>
                  <a:spcPct val="0"/>
                </a:spcBef>
              </a:pPr>
              <a:t>9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501BB-ABC3-497D-9DEB-DEF51AD1C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DB3E2-EDA6-4CC1-8277-DE5EEF568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2737-E3C2-4775-A24D-0FC48A81D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A058-20D2-4978-A93A-66FAC94FF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082D-3900-4432-96AB-4E9F8D15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E3EDF-C29B-4618-9502-466F62348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4D55D-10BF-4BBC-B638-9BF5399A5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2E46-2C9D-48F9-8D53-A10038956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AFB8B-AB1B-4C60-BE1D-0BBF08C22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C9B0-9613-4D66-883A-E909D6F8D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0959-CA3E-4EAC-B080-DF2B69BA5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fld id="{8F3D7C9B-4BC6-4234-9EC9-964A4B518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Macintosh%20HD:Users:philipr:Desktop:37690_Null_PPT:Powerpoint%20art_CONVERTED:37690_CH03_TAB0306.jpg" TargetMode="External"/><Relationship Id="rId4" Type="http://schemas.openxmlformats.org/officeDocument/2006/relationships/image" Target="../media/image60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Macintosh%20HD:Users:philipr:Desktop:37690_Null_PPT:Powerpoint%20art_CONVERTED:37690_CH03_TAB0307.jpg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733800"/>
            <a:ext cx="40386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pitchFamily="34" charset="0"/>
              </a:rPr>
              <a:t>Chapter 3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pitchFamily="34" charset="0"/>
              </a:rPr>
              <a:t>Boolean Algebra and Digital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D6F8056-2A63-4ABB-80C3-F62F9A64E391}" type="slidenum">
              <a:rPr lang="en-US" sz="1400" baseline="0"/>
              <a:pPr algn="r">
                <a:spcBef>
                  <a:spcPct val="0"/>
                </a:spcBef>
              </a:pPr>
              <a:t>10</a:t>
            </a:fld>
            <a:endParaRPr lang="en-US" sz="1400" baseline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69342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Expressions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2390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000" dirty="0" smtClean="0">
                <a:latin typeface="Arial" pitchFamily="34" charset="0"/>
              </a:rPr>
              <a:t>Boolean expressions are created by performing operations on Boolean variables.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Common </a:t>
            </a:r>
            <a:r>
              <a:rPr lang="en-US" dirty="0" smtClean="0"/>
              <a:t>Boolean operators include AND, OR, and NOT.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dirty="0" smtClean="0"/>
              <a:t>Boolean operator can be completely described using a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09F7E68B-5853-48FD-A06A-B4B0E946EEA0}" type="slidenum">
              <a:rPr lang="en-US" sz="1400" baseline="0"/>
              <a:pPr algn="r">
                <a:spcBef>
                  <a:spcPct val="0"/>
                </a:spcBef>
              </a:pPr>
              <a:t>11</a:t>
            </a:fld>
            <a:endParaRPr lang="en-US" sz="1400" baseline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62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Operators: AND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fontScale="925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The truth table for the </a:t>
            </a:r>
            <a:r>
              <a:rPr lang="en-US" sz="2600" dirty="0" smtClean="0">
                <a:latin typeface="Arial" pitchFamily="34" charset="0"/>
              </a:rPr>
              <a:t>Boolean </a:t>
            </a:r>
            <a:r>
              <a:rPr lang="en-US" sz="2600" dirty="0" smtClean="0">
                <a:latin typeface="Arial" pitchFamily="34" charset="0"/>
              </a:rPr>
              <a:t>operator AND is shown at the right</a:t>
            </a:r>
            <a:r>
              <a:rPr lang="en-US" sz="2600" dirty="0" smtClean="0">
                <a:latin typeface="Arial" pitchFamily="34" charset="0"/>
              </a:rPr>
              <a:t>.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The AND operator is also known as a Boolean </a:t>
            </a:r>
            <a:r>
              <a:rPr lang="en-US" sz="2600" dirty="0" smtClean="0">
                <a:latin typeface="Arial" pitchFamily="34" charset="0"/>
              </a:rPr>
              <a:t>product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We write </a:t>
            </a:r>
            <a:r>
              <a:rPr lang="en-US" sz="2600" i="1" dirty="0" smtClean="0">
                <a:latin typeface="Arial" pitchFamily="34" charset="0"/>
              </a:rPr>
              <a:t>X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·Y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XY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Y</a:t>
            </a: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62276" y="2047597"/>
            <a:ext cx="3381847" cy="398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3893D7F-E3A3-41B1-B291-B9CDCACCEA35}" type="slidenum">
              <a:rPr lang="en-US" sz="1400" baseline="0"/>
              <a:pPr algn="r">
                <a:spcBef>
                  <a:spcPct val="0"/>
                </a:spcBef>
              </a:pPr>
              <a:t>12</a:t>
            </a:fld>
            <a:endParaRPr lang="en-US" sz="1400" baseline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Operators: OR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pitchFamily="34" charset="0"/>
              </a:rPr>
              <a:t>The truth table for the Boolean operator OR is shown at the right</a:t>
            </a:r>
            <a:r>
              <a:rPr lang="en-US" sz="2800" dirty="0" smtClean="0">
                <a:latin typeface="Arial" pitchFamily="34" charset="0"/>
              </a:rPr>
              <a:t>.</a:t>
            </a:r>
            <a:endParaRPr lang="en-US" sz="28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pitchFamily="34" charset="0"/>
              </a:rPr>
              <a:t>The OR operator is the Boolean sum</a:t>
            </a:r>
            <a:r>
              <a:rPr lang="en-US" sz="2800" dirty="0" smtClean="0">
                <a:latin typeface="Arial" pitchFamily="34" charset="0"/>
              </a:rPr>
              <a:t>.</a:t>
            </a:r>
            <a:endParaRPr lang="en-US" sz="28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pitchFamily="34" charset="0"/>
              </a:rPr>
              <a:t>We write </a:t>
            </a:r>
            <a:r>
              <a:rPr lang="en-US" sz="2800" i="1" dirty="0" smtClean="0">
                <a:latin typeface="Arial" pitchFamily="34" charset="0"/>
              </a:rPr>
              <a:t>X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+ 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Y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057400"/>
            <a:ext cx="3390476" cy="36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F6E4887-1188-4621-88A1-0B2EABC5B8AC}" type="slidenum">
              <a:rPr lang="en-US" sz="1400" baseline="0"/>
              <a:pPr algn="r">
                <a:spcBef>
                  <a:spcPct val="0"/>
                </a:spcBef>
              </a:pPr>
              <a:t>13</a:t>
            </a:fld>
            <a:endParaRPr lang="en-US" sz="1400" baseline="0"/>
          </a:p>
        </p:txBody>
      </p:sp>
      <p:pic>
        <p:nvPicPr>
          <p:cNvPr id="9219" name="Picture 1031" descr="C:\idraw20\2A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133600"/>
            <a:ext cx="180975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Operators: NOT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922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50292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dirty="0" smtClean="0">
                <a:latin typeface="Arial" pitchFamily="34" charset="0"/>
              </a:rPr>
              <a:t>The truth table for the Boolean NOT operator is shown at the right</a:t>
            </a:r>
            <a:r>
              <a:rPr lang="en-US" sz="3100" dirty="0" smtClean="0">
                <a:latin typeface="Arial" pitchFamily="34" charset="0"/>
              </a:rPr>
              <a:t>.</a:t>
            </a:r>
            <a:endParaRPr lang="en-US" sz="310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ts val="3600"/>
              </a:spcBef>
            </a:pPr>
            <a:r>
              <a:rPr lang="en-US" sz="3100" dirty="0" smtClean="0">
                <a:latin typeface="Arial" pitchFamily="34" charset="0"/>
              </a:rPr>
              <a:t>The NOT operation is most often designated by an over bar. It is sometimes indicated by a prime mark ( ‘ ) or an “elbow” (</a:t>
            </a:r>
            <a:r>
              <a:rPr lang="en-US" sz="3500" baseline="30000" dirty="0" smtClean="0">
                <a:latin typeface="Arial" pitchFamily="34" charset="0"/>
                <a:sym typeface="Symbol" pitchFamily="18" charset="2"/>
              </a:rPr>
              <a:t></a:t>
            </a:r>
            <a:r>
              <a:rPr lang="en-US" sz="3100" dirty="0" smtClean="0">
                <a:latin typeface="Arial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Functions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391400" cy="4724400"/>
          </a:xfrm>
        </p:spPr>
        <p:txBody>
          <a:bodyPr/>
          <a:lstStyle/>
          <a:p>
            <a:r>
              <a:rPr lang="en-US" sz="2600" dirty="0" smtClean="0">
                <a:latin typeface="Arial" pitchFamily="34" charset="0"/>
              </a:rPr>
              <a:t>A Boolean function has:</a:t>
            </a:r>
          </a:p>
          <a:p>
            <a:pPr lvl="1">
              <a:buSzPct val="80000"/>
              <a:buFontTx/>
              <a:buChar char="•"/>
            </a:pPr>
            <a:r>
              <a:rPr lang="en-US" sz="2400" dirty="0" smtClean="0">
                <a:latin typeface="Arial" pitchFamily="34" charset="0"/>
              </a:rPr>
              <a:t>At least one Boolean variable, </a:t>
            </a:r>
          </a:p>
          <a:p>
            <a:pPr lvl="1">
              <a:buSzPct val="80000"/>
              <a:buFontTx/>
              <a:buChar char="•"/>
            </a:pPr>
            <a:r>
              <a:rPr lang="en-US" sz="2400" dirty="0" smtClean="0">
                <a:latin typeface="Arial" pitchFamily="34" charset="0"/>
              </a:rPr>
              <a:t>At least one Boolean operator, and </a:t>
            </a:r>
          </a:p>
          <a:p>
            <a:pPr lvl="1">
              <a:buSzPct val="80000"/>
              <a:buFontTx/>
              <a:buChar char="•"/>
            </a:pPr>
            <a:r>
              <a:rPr lang="en-US" sz="2400" dirty="0" smtClean="0">
                <a:latin typeface="Arial" pitchFamily="34" charset="0"/>
              </a:rPr>
              <a:t>At least one input from the set {0,1}.</a:t>
            </a:r>
            <a:r>
              <a:rPr lang="en-US" sz="2200" dirty="0" smtClean="0">
                <a:latin typeface="Arial" pitchFamily="34" charset="0"/>
              </a:rPr>
              <a:t>  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It produces an output that is also a member of the set {0,1</a:t>
            </a:r>
            <a:r>
              <a:rPr lang="en-US" sz="2600" dirty="0" smtClean="0">
                <a:latin typeface="Arial" pitchFamily="34" charset="0"/>
              </a:rPr>
              <a:t>}.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A Boolean function is also represented using a truth table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672FB-EC44-4175-ACB7-636C4B21DF39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09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Functions: Example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1267" name="Rectangle 4099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267200" cy="43434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500" smtClean="0">
                <a:latin typeface="Arial" pitchFamily="34" charset="0"/>
              </a:rPr>
              <a:t>The truth table for the Boolean function:</a:t>
            </a:r>
            <a:r>
              <a:rPr lang="en-US" sz="2600" smtClean="0">
                <a:latin typeface="Arial" pitchFamily="34" charset="0"/>
              </a:rPr>
              <a:t> 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sz="2200" smtClean="0">
                <a:latin typeface="Arial" pitchFamily="34" charset="0"/>
              </a:rPr>
              <a:t>   </a:t>
            </a:r>
          </a:p>
          <a:p>
            <a:pPr lvl="1">
              <a:spcBef>
                <a:spcPct val="10000"/>
              </a:spcBef>
              <a:buFontTx/>
              <a:buNone/>
            </a:pPr>
            <a:endParaRPr lang="en-US" sz="2200" smtClean="0">
              <a:latin typeface="Arial" pitchFamily="34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2500" smtClean="0">
                <a:latin typeface="Arial" pitchFamily="34" charset="0"/>
              </a:rPr>
              <a:t>    is shown at the right.</a:t>
            </a:r>
          </a:p>
          <a:p>
            <a:pPr>
              <a:spcBef>
                <a:spcPct val="40000"/>
              </a:spcBef>
            </a:pPr>
            <a:r>
              <a:rPr lang="en-US" sz="2500" smtClean="0">
                <a:latin typeface="Arial" pitchFamily="34" charset="0"/>
              </a:rPr>
              <a:t>To make evaluation of the Boolean function easier, the truth table contains extra (shaded) columns to hold evaluations of subparts of the function.</a:t>
            </a:r>
            <a:endParaRPr lang="en-US" sz="2600" smtClean="0">
              <a:latin typeface="Arial" pitchFamily="34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459215-EA5A-48FC-A3C2-3A1CD74FE35B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1269" name="Picture 4103" descr="C:\idraw20\3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0" y="1676400"/>
            <a:ext cx="40132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4102" descr="C:\idraw20\3A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54288"/>
            <a:ext cx="3227388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9342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Operators: Precedence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114800" cy="4343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500" smtClean="0">
                <a:latin typeface="Arial" pitchFamily="34" charset="0"/>
              </a:rPr>
              <a:t>As with common arithmetic, Boolean operations have rules of precedence.</a:t>
            </a:r>
          </a:p>
          <a:p>
            <a:pPr>
              <a:spcBef>
                <a:spcPct val="40000"/>
              </a:spcBef>
            </a:pPr>
            <a:r>
              <a:rPr lang="en-US" sz="2500" smtClean="0">
                <a:latin typeface="Arial" pitchFamily="34" charset="0"/>
              </a:rPr>
              <a:t>The NOT operator has highest priority, followed by AND and then OR.</a:t>
            </a:r>
          </a:p>
          <a:p>
            <a:pPr>
              <a:spcBef>
                <a:spcPct val="40000"/>
              </a:spcBef>
            </a:pPr>
            <a:r>
              <a:rPr lang="en-US" sz="2500" smtClean="0">
                <a:latin typeface="Arial" pitchFamily="34" charset="0"/>
              </a:rPr>
              <a:t>This is how we chose the (shaded) function subparts in our table. </a:t>
            </a:r>
            <a:endParaRPr lang="en-US" sz="2600" smtClean="0">
              <a:latin typeface="Arial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13A77E-3832-4848-B496-F8EAB2FCA539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2293" name="Picture 5" descr="C:\idraw20\3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0" y="1676400"/>
            <a:ext cx="40132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B3334BC-5D00-4DBA-88C8-BB25F680EC34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13315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Expressions: Example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3316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/>
          <a:lstStyle/>
          <a:p>
            <a:r>
              <a:rPr lang="en-US" sz="3500" dirty="0" smtClean="0">
                <a:latin typeface="Arial" pitchFamily="34" charset="0"/>
              </a:rPr>
              <a:t>Construct a truth table for the following:</a:t>
            </a:r>
          </a:p>
          <a:p>
            <a:pPr lvl="1">
              <a:buFontTx/>
              <a:buNone/>
            </a:pPr>
            <a:endParaRPr lang="en-US" sz="2900" dirty="0" smtClean="0">
              <a:latin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900" i="1" dirty="0" smtClean="0">
                <a:latin typeface="Arial" pitchFamily="34" charset="0"/>
              </a:rPr>
              <a:t>  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2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00400"/>
            <a:ext cx="2352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8" name="Rectangle 19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94BD17C-0FD2-48A1-AECE-915177852385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14339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Expressions: 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Exercises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4340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/>
          <a:lstStyle/>
          <a:p>
            <a:r>
              <a:rPr lang="en-US" sz="3500" dirty="0" smtClean="0">
                <a:latin typeface="Arial" pitchFamily="34" charset="0"/>
              </a:rPr>
              <a:t>Construct a truth table for </a:t>
            </a:r>
            <a:r>
              <a:rPr lang="en-US" sz="3500" dirty="0" smtClean="0">
                <a:latin typeface="Arial" pitchFamily="34" charset="0"/>
              </a:rPr>
              <a:t>each of the </a:t>
            </a:r>
            <a:r>
              <a:rPr lang="en-US" sz="3500" dirty="0" smtClean="0">
                <a:latin typeface="Arial" pitchFamily="34" charset="0"/>
              </a:rPr>
              <a:t>following </a:t>
            </a:r>
            <a:r>
              <a:rPr lang="en-US" sz="3500" dirty="0" smtClean="0">
                <a:latin typeface="Arial" pitchFamily="34" charset="0"/>
              </a:rPr>
              <a:t>expressions: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3600"/>
              </a:spcBef>
              <a:buFont typeface="Wingdings" pitchFamily="2" charset="2"/>
              <a:buChar char="q"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8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76600"/>
            <a:ext cx="4638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457200" y="0"/>
            <a:ext cx="8534400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191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Identities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5363" name="Rectangle 307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Arial" pitchFamily="34" charset="0"/>
              </a:rPr>
              <a:t>Digital computers contain circuits that implement Boolean functions.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The simpler that we can make a Boolean function, the smaller the circuit that will result.</a:t>
            </a:r>
          </a:p>
          <a:p>
            <a:pPr lvl="1"/>
            <a:r>
              <a:rPr lang="en-US" sz="2400" dirty="0" smtClean="0"/>
              <a:t>Simpler circuits are cheaper to build, consume less power, and run faster than complex circuits.</a:t>
            </a:r>
            <a:endParaRPr lang="en-US" sz="22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With this in mind, we always want to reduce our Boolean functions to their simplest form.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There are a number of </a:t>
            </a:r>
            <a:r>
              <a:rPr lang="en-US" sz="2600" i="1" dirty="0" smtClean="0">
                <a:latin typeface="Arial" pitchFamily="34" charset="0"/>
              </a:rPr>
              <a:t>Boolean identities</a:t>
            </a:r>
            <a:r>
              <a:rPr lang="en-US" sz="2600" dirty="0" smtClean="0">
                <a:latin typeface="Arial" pitchFamily="34" charset="0"/>
              </a:rPr>
              <a:t> that help us to do this.</a:t>
            </a:r>
            <a:r>
              <a:rPr lang="en-US" sz="2500" dirty="0" smtClean="0">
                <a:latin typeface="Arial" pitchFamily="34" charset="0"/>
              </a:rPr>
              <a:t> </a:t>
            </a:r>
            <a:endParaRPr lang="en-US" sz="2600" dirty="0" smtClean="0">
              <a:latin typeface="Arial" pitchFamily="34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2ABE8-E578-4351-A5EA-46451F30CAA4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CB7D87B-D989-497C-A3E7-DDEAD538A6F5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pitchFamily="34" charset="0"/>
              </a:rPr>
              <a:t>Chapter 3</a:t>
            </a:r>
            <a:endParaRPr lang="en-US" sz="3400" b="1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pitchFamily="34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Identities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1371600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Arial" pitchFamily="34" charset="0"/>
              </a:rPr>
              <a:t>Most Boolean identities have an AND (product) form as well as an OR (sum) form.  We give our identities using both forms. Our first group is rather intuitive: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7926B-A17E-45A0-B349-158F7C066117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6389" name="Picture 9" descr="C:\idraw20\4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451225"/>
            <a:ext cx="5538788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Identities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1066800"/>
          </a:xfrm>
        </p:spPr>
        <p:txBody>
          <a:bodyPr/>
          <a:lstStyle/>
          <a:p>
            <a:r>
              <a:rPr lang="en-US" sz="2600" dirty="0" smtClean="0">
                <a:latin typeface="Arial" pitchFamily="34" charset="0"/>
              </a:rPr>
              <a:t>Our second group of Boolean identities should be familiar to you from your study of algebra: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A03B1-2B36-4186-82F7-69FA59C9643A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7413" name="Picture 6" descr="C:\idraw20\6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76600"/>
            <a:ext cx="83185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Identities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1447800"/>
          </a:xfrm>
        </p:spPr>
        <p:txBody>
          <a:bodyPr/>
          <a:lstStyle/>
          <a:p>
            <a:r>
              <a:rPr lang="en-US" sz="2600" dirty="0" smtClean="0">
                <a:latin typeface="Arial" pitchFamily="34" charset="0"/>
              </a:rPr>
              <a:t>Our last group of Boolean identities are perhaps the most useful</a:t>
            </a:r>
            <a:r>
              <a:rPr lang="en-US" sz="2600" dirty="0" smtClean="0">
                <a:latin typeface="Arial" pitchFamily="34" charset="0"/>
              </a:rPr>
              <a:t>.</a:t>
            </a:r>
            <a:endParaRPr lang="en-US" sz="2600" dirty="0" smtClean="0">
              <a:latin typeface="Arial" pitchFamily="34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B35C7-53A8-4EDE-9DC6-92E13905497C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8437" name="Picture 7" descr="C:\idraw20\7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7011988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C3E7948-1328-4DC0-8C36-665D1ACFBC21}" type="slidenum">
              <a:rPr lang="en-US" sz="1400" baseline="0"/>
              <a:pPr algn="r">
                <a:spcBef>
                  <a:spcPct val="0"/>
                </a:spcBef>
              </a:pPr>
              <a:t>23</a:t>
            </a:fld>
            <a:endParaRPr lang="en-US" sz="1400" baseline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1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the following Boolean function: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3100" dirty="0" smtClean="0"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Easy!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Tx/>
              <a:buNone/>
            </a:pPr>
            <a:r>
              <a:rPr lang="en-US" sz="3100" dirty="0" smtClean="0">
                <a:latin typeface="Arial" pitchFamily="34" charset="0"/>
              </a:rPr>
              <a:t>      </a:t>
            </a:r>
            <a:r>
              <a:rPr lang="en-US" sz="3100" dirty="0" err="1" smtClean="0">
                <a:latin typeface="Arial" pitchFamily="34" charset="0"/>
              </a:rPr>
              <a:t>xy</a:t>
            </a:r>
            <a:r>
              <a:rPr lang="en-US" sz="3100" dirty="0" smtClean="0">
                <a:latin typeface="Arial" pitchFamily="34" charset="0"/>
              </a:rPr>
              <a:t> + </a:t>
            </a:r>
            <a:r>
              <a:rPr lang="en-US" sz="3100" dirty="0" err="1" smtClean="0">
                <a:latin typeface="Arial" pitchFamily="34" charset="0"/>
              </a:rPr>
              <a:t>yx</a:t>
            </a:r>
            <a:r>
              <a:rPr lang="en-US" sz="3100" dirty="0" smtClean="0">
                <a:latin typeface="Arial" pitchFamily="34" charset="0"/>
              </a:rPr>
              <a:t>  = 	</a:t>
            </a:r>
            <a:r>
              <a:rPr lang="en-US" sz="3100" dirty="0" err="1" smtClean="0">
                <a:latin typeface="Arial" pitchFamily="34" charset="0"/>
              </a:rPr>
              <a:t>xy</a:t>
            </a:r>
            <a:r>
              <a:rPr lang="en-US" sz="3100" dirty="0" smtClean="0">
                <a:latin typeface="Arial" pitchFamily="34" charset="0"/>
              </a:rPr>
              <a:t> + </a:t>
            </a:r>
            <a:r>
              <a:rPr lang="en-US" sz="3100" dirty="0" err="1" smtClean="0">
                <a:latin typeface="Arial" pitchFamily="34" charset="0"/>
              </a:rPr>
              <a:t>xy</a:t>
            </a:r>
            <a:r>
              <a:rPr lang="en-US" sz="3100" dirty="0" smtClean="0">
                <a:latin typeface="Arial" pitchFamily="34" charset="0"/>
              </a:rPr>
              <a:t>	(</a:t>
            </a:r>
            <a:r>
              <a:rPr lang="en-US" sz="2800" dirty="0" smtClean="0">
                <a:latin typeface="Arial" pitchFamily="34" charset="0"/>
              </a:rPr>
              <a:t>Commutative Law</a:t>
            </a:r>
            <a:r>
              <a:rPr lang="en-US" sz="3100" dirty="0" smtClean="0">
                <a:latin typeface="Arial" pitchFamily="34" charset="0"/>
              </a:rPr>
              <a:t>)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Tx/>
              <a:buNone/>
            </a:pPr>
            <a:r>
              <a:rPr lang="en-US" sz="3100" dirty="0" smtClean="0">
                <a:latin typeface="Arial" pitchFamily="34" charset="0"/>
              </a:rPr>
              <a:t>			   = 	</a:t>
            </a:r>
            <a:r>
              <a:rPr lang="en-US" sz="3100" dirty="0" err="1" smtClean="0">
                <a:latin typeface="Arial" pitchFamily="34" charset="0"/>
              </a:rPr>
              <a:t>xy</a:t>
            </a:r>
            <a:r>
              <a:rPr lang="en-US" sz="3100" dirty="0" smtClean="0">
                <a:latin typeface="Arial" pitchFamily="34" charset="0"/>
              </a:rPr>
              <a:t>		(</a:t>
            </a:r>
            <a:r>
              <a:rPr lang="en-US" sz="2800" dirty="0" smtClean="0">
                <a:latin typeface="Arial" pitchFamily="34" charset="0"/>
              </a:rPr>
              <a:t>Idempotent Law)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514600"/>
            <a:ext cx="37433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2744584-1DCF-4FC1-B8DB-86FAF1182F2B}" type="slidenum">
              <a:rPr lang="en-US" sz="1400" baseline="0"/>
              <a:pPr algn="r">
                <a:spcBef>
                  <a:spcPct val="0"/>
                </a:spcBef>
              </a:pPr>
              <a:t>24</a:t>
            </a:fld>
            <a:endParaRPr lang="en-US" sz="1400" baseline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2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81534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the following Boolean function:</a:t>
            </a:r>
          </a:p>
          <a:p>
            <a:pPr algn="ctr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3100" dirty="0" smtClean="0"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Not </a:t>
            </a:r>
            <a:r>
              <a:rPr lang="en-US" sz="3100" dirty="0" smtClean="0">
                <a:latin typeface="Arial" pitchFamily="34" charset="0"/>
              </a:rPr>
              <a:t>As Easy!</a:t>
            </a:r>
            <a:endParaRPr lang="en-US" sz="3100" dirty="0" smtClean="0">
              <a:latin typeface="Arial" pitchFamily="34" charset="0"/>
            </a:endParaRPr>
          </a:p>
          <a:p>
            <a:pPr lvl="1">
              <a:lnSpc>
                <a:spcPct val="140000"/>
              </a:lnSpc>
              <a:spcBef>
                <a:spcPct val="10000"/>
              </a:spcBef>
            </a:pPr>
            <a:r>
              <a:rPr lang="en-US" sz="2700" dirty="0" smtClean="0">
                <a:latin typeface="Arial" pitchFamily="34" charset="0"/>
              </a:rPr>
              <a:t>Distributive Law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</a:pPr>
            <a:r>
              <a:rPr lang="en-US" sz="2700" dirty="0" smtClean="0">
                <a:latin typeface="Arial" pitchFamily="34" charset="0"/>
              </a:rPr>
              <a:t>Inverse Law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</a:pPr>
            <a:r>
              <a:rPr lang="en-US" sz="2700" dirty="0" smtClean="0">
                <a:latin typeface="Arial" pitchFamily="34" charset="0"/>
              </a:rPr>
              <a:t>Identity Law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514600"/>
            <a:ext cx="4819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9CCDC2A-9F5E-4253-83CE-167E293E59A6}" type="slidenum">
              <a:rPr lang="en-US" sz="1400" baseline="0"/>
              <a:pPr algn="r">
                <a:spcBef>
                  <a:spcPct val="0"/>
                </a:spcBef>
              </a:pPr>
              <a:t>25</a:t>
            </a:fld>
            <a:endParaRPr lang="en-US" sz="1400" baseline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3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05800" cy="19050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3500" dirty="0" smtClean="0">
                <a:latin typeface="Arial" pitchFamily="34" charset="0"/>
              </a:rPr>
              <a:t>Simplify: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sz="3500" dirty="0" smtClean="0">
              <a:latin typeface="Arial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3500" dirty="0" smtClean="0">
                <a:latin typeface="Arial" pitchFamily="34" charset="0"/>
              </a:rPr>
              <a:t>Not Bad!</a:t>
            </a:r>
            <a:endParaRPr lang="en-US" sz="3500" dirty="0" smtClean="0">
              <a:latin typeface="Arial" pitchFamily="34" charset="0"/>
            </a:endParaRPr>
          </a:p>
        </p:txBody>
      </p:sp>
      <p:pic>
        <p:nvPicPr>
          <p:cNvPr id="21509" name="Picture 5" descr="C:\idraw20\8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33600"/>
            <a:ext cx="49641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C:\idraw20\9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657600"/>
            <a:ext cx="8528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329229C-A86C-4C1D-9EF3-FBF97CA9E8DB}" type="slidenum">
              <a:rPr lang="en-US" sz="1400" baseline="0"/>
              <a:pPr algn="r">
                <a:spcBef>
                  <a:spcPct val="0"/>
                </a:spcBef>
              </a:pPr>
              <a:t>26</a:t>
            </a:fld>
            <a:endParaRPr lang="en-US" sz="1400" baseline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4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the following Boolean function: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3100" dirty="0" smtClean="0"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Tricky! </a:t>
            </a:r>
            <a:endParaRPr lang="en-US" sz="3100" dirty="0" smtClean="0">
              <a:latin typeface="Arial" pitchFamily="34" charset="0"/>
            </a:endParaRPr>
          </a:p>
        </p:txBody>
      </p:sp>
      <p:sp>
        <p:nvSpPr>
          <p:cNvPr id="2253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5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514600"/>
            <a:ext cx="4210050" cy="542925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3600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0" y="3600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508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657600"/>
            <a:ext cx="6324600" cy="2657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329229C-A86C-4C1D-9EF3-FBF97CA9E8DB}" type="slidenum">
              <a:rPr lang="en-US" sz="1400" baseline="0"/>
              <a:pPr algn="r">
                <a:spcBef>
                  <a:spcPct val="0"/>
                </a:spcBef>
              </a:pPr>
              <a:t>27</a:t>
            </a:fld>
            <a:endParaRPr lang="en-US" sz="1400" baseline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5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81534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smtClean="0">
                <a:latin typeface="Arial" pitchFamily="34" charset="0"/>
              </a:rPr>
              <a:t>Simplify the following Boolean function: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3100" smtClean="0"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smtClean="0">
                <a:latin typeface="Arial" pitchFamily="34" charset="0"/>
              </a:rPr>
              <a:t>Not easy at all! 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smtClean="0">
                <a:latin typeface="Arial" pitchFamily="34" charset="0"/>
              </a:rPr>
              <a:t>Where/How do we start?</a:t>
            </a:r>
          </a:p>
        </p:txBody>
      </p:sp>
      <p:sp>
        <p:nvSpPr>
          <p:cNvPr id="2253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2534" name="Picture 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514600"/>
            <a:ext cx="4276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DA57F6F-3FC9-4F90-B571-5C6B7153E599}" type="slidenum">
              <a:rPr lang="en-US" sz="1400" baseline="0"/>
              <a:pPr algn="r">
                <a:spcBef>
                  <a:spcPct val="0"/>
                </a:spcBef>
              </a:pPr>
              <a:t>28</a:t>
            </a:fld>
            <a:endParaRPr lang="en-US" sz="1400" baseline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Simplification of Boolean Expressions: Example 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5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8153400" cy="4953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700" smtClean="0">
                <a:latin typeface="Arial" pitchFamily="34" charset="0"/>
              </a:rPr>
              <a:t>Identity Law :	 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700" smtClean="0">
                <a:latin typeface="Arial" pitchFamily="34" charset="0"/>
              </a:rPr>
              <a:t>Inverse Law: 			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Distributive Law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Commutative Law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Associative Law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Commutative Law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Distributive Law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Null Law, and finally, the Identity Law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752600"/>
            <a:ext cx="4772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3561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362200"/>
            <a:ext cx="55530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467600" cy="4343400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Simplification of Boolean functions leads to simpler (and usually faster) digital circuits</a:t>
            </a:r>
            <a:r>
              <a:rPr lang="en-US" sz="2600" dirty="0" smtClean="0">
                <a:latin typeface="Arial" pitchFamily="34" charset="0"/>
              </a:rPr>
              <a:t>.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Simplifying Boolean functions using identities is time-consuming and error-prone</a:t>
            </a:r>
            <a:r>
              <a:rPr lang="en-US" sz="2600" dirty="0" smtClean="0">
                <a:latin typeface="Arial" pitchFamily="34" charset="0"/>
              </a:rPr>
              <a:t>.</a:t>
            </a:r>
            <a:endParaRPr lang="en-US" sz="2600" dirty="0" smtClean="0">
              <a:latin typeface="Arial" pitchFamily="34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This special section presents an easy, systematic method for reducing Boolean expressions.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74193-1D0A-43BD-9025-4B32EEF641E9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pitchFamily="34" charset="0"/>
              </a:rPr>
              <a:t>Section 3.1</a:t>
            </a:r>
            <a:endParaRPr lang="en-US" sz="6000" smtClean="0"/>
          </a:p>
        </p:txBody>
      </p:sp>
      <p:sp>
        <p:nvSpPr>
          <p:cNvPr id="5123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191000"/>
          </a:xfrm>
        </p:spPr>
        <p:txBody>
          <a:bodyPr/>
          <a:lstStyle/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In 1953, Maurice </a:t>
            </a:r>
            <a:r>
              <a:rPr lang="en-US" sz="2600" dirty="0" err="1" smtClean="0">
                <a:latin typeface="Arial" pitchFamily="34" charset="0"/>
              </a:rPr>
              <a:t>Karnaugh</a:t>
            </a:r>
            <a:r>
              <a:rPr lang="en-US" sz="2600" dirty="0" smtClean="0">
                <a:latin typeface="Arial" pitchFamily="34" charset="0"/>
              </a:rPr>
              <a:t> was a telecommunications engineer at Bell Labs.</a:t>
            </a:r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While exploring the new field of digital logic and its application to the design of telephone circuits, he invented a graphical way of visualizing and then simplifying Boolean expressions.</a:t>
            </a:r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This graphical representation, now known as a </a:t>
            </a:r>
            <a:r>
              <a:rPr lang="en-US" sz="2600" dirty="0" err="1" smtClean="0">
                <a:latin typeface="Arial" pitchFamily="34" charset="0"/>
              </a:rPr>
              <a:t>Karnaugh</a:t>
            </a:r>
            <a:r>
              <a:rPr lang="en-US" sz="2600" dirty="0" smtClean="0">
                <a:latin typeface="Arial" pitchFamily="34" charset="0"/>
              </a:rPr>
              <a:t> map, or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, is named in his honor.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7E4D5-6BC1-4B99-93C3-3D618505E9D4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</a:t>
            </a:r>
            <a:r>
              <a:rPr lang="en-US" sz="3200" b="1" dirty="0" err="1" smtClean="0">
                <a:solidFill>
                  <a:srgbClr val="FFFFFF"/>
                </a:solidFill>
                <a:latin typeface="Arial" pitchFamily="34" charset="0"/>
              </a:rPr>
              <a:t>Minterms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848600" cy="4114800"/>
          </a:xfrm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A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 is a matrix consisting of rows and columns that represent the output values of a Boolean function.</a:t>
            </a:r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The output values placed in each cell are derived from the </a:t>
            </a:r>
            <a:r>
              <a:rPr lang="en-US" sz="2600" i="1" dirty="0" err="1" smtClean="0">
                <a:latin typeface="Arial" pitchFamily="34" charset="0"/>
              </a:rPr>
              <a:t>minterms</a:t>
            </a:r>
            <a:r>
              <a:rPr lang="en-US" sz="2600" i="1" dirty="0" smtClean="0">
                <a:latin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</a:rPr>
              <a:t>of a Boolean function.</a:t>
            </a:r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sz="2600" dirty="0" smtClean="0">
                <a:latin typeface="Arial" pitchFamily="34" charset="0"/>
              </a:rPr>
              <a:t>A </a:t>
            </a:r>
            <a:r>
              <a:rPr lang="en-US" sz="2600" dirty="0" err="1" smtClean="0">
                <a:latin typeface="Arial" pitchFamily="34" charset="0"/>
              </a:rPr>
              <a:t>minterm</a:t>
            </a:r>
            <a:r>
              <a:rPr lang="en-US" sz="2600" dirty="0" smtClean="0">
                <a:latin typeface="Arial" pitchFamily="34" charset="0"/>
              </a:rPr>
              <a:t> is a product term that contains all of the function’s variables exactly once, either complemented or not complemented.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81CC4-CDBB-4096-BF89-C9FD32F943D1}" type="slidenum">
              <a:rPr lang="en-US" smtClean="0">
                <a:latin typeface="Times New Roman" pitchFamily="18" charset="0"/>
              </a:rPr>
              <a:pPr/>
              <a:t>31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</a:t>
            </a:r>
            <a:r>
              <a:rPr lang="en-US" sz="3200" b="1" dirty="0" err="1" smtClean="0">
                <a:solidFill>
                  <a:srgbClr val="FFFFFF"/>
                </a:solidFill>
                <a:latin typeface="Arial" pitchFamily="34" charset="0"/>
              </a:rPr>
              <a:t>Minterms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343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For example, the minterms for a function having the inputs </a:t>
            </a:r>
            <a:r>
              <a:rPr lang="en-US" sz="2600" i="1" smtClean="0">
                <a:latin typeface="Arial" pitchFamily="34" charset="0"/>
              </a:rPr>
              <a:t>x</a:t>
            </a:r>
            <a:r>
              <a:rPr lang="en-US" sz="2600" smtClean="0">
                <a:latin typeface="Arial" pitchFamily="34" charset="0"/>
              </a:rPr>
              <a:t> and </a:t>
            </a:r>
            <a:r>
              <a:rPr lang="en-US" sz="2600" i="1" smtClean="0">
                <a:latin typeface="Arial" pitchFamily="34" charset="0"/>
              </a:rPr>
              <a:t>y</a:t>
            </a:r>
            <a:r>
              <a:rPr lang="en-US" sz="2600" smtClean="0">
                <a:latin typeface="Arial" pitchFamily="34" charset="0"/>
              </a:rPr>
              <a:t> are: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Consider the Boolean function,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Its minterms are: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3EC52-4970-4512-8C5F-35122CB12966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7653" name="Picture 4" descr="K13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062163"/>
            <a:ext cx="29432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K131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657600"/>
            <a:ext cx="30067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6" descr="K1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038600"/>
            <a:ext cx="28067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Description and Terminology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3581400" cy="2286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Similarly, a function having three inputs, has the minterms that are shown in this diagram.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59828-4ABA-43A7-96C4-DA6788C683A3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8677" name="Picture 4" descr="K1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76400"/>
            <a:ext cx="3509963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Description and Terminology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5715000" cy="4724400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A Kmap has a cell for each minterm.</a:t>
            </a:r>
          </a:p>
          <a:p>
            <a:pPr>
              <a:spcAft>
                <a:spcPts val="500"/>
              </a:spcAft>
              <a:buFontTx/>
              <a:buNone/>
            </a:pPr>
            <a:endParaRPr lang="en-US" sz="2600" smtClean="0">
              <a:latin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This means that it has a cell for each line for the truth table of a function.</a:t>
            </a:r>
          </a:p>
          <a:p>
            <a:pPr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The truth table for the function </a:t>
            </a:r>
            <a:r>
              <a:rPr lang="en-US" sz="2600" i="1" smtClean="0">
                <a:latin typeface="Arial" pitchFamily="34" charset="0"/>
              </a:rPr>
              <a:t>F(x,y) = xy</a:t>
            </a:r>
            <a:r>
              <a:rPr lang="en-US" sz="2600" smtClean="0">
                <a:latin typeface="Arial" pitchFamily="34" charset="0"/>
              </a:rPr>
              <a:t> is shown at the right along with its corresponding Kmap.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726F4-6210-4668-B1DD-B0BE7C5DC430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9701" name="Picture 4" descr="K13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524000"/>
            <a:ext cx="2733675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 descr="K132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197485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Description and Terminology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4953000" cy="3733800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As another example, we give the truth table and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 for the function, </a:t>
            </a:r>
            <a:r>
              <a:rPr lang="en-US" sz="2600" i="1" dirty="0" smtClean="0">
                <a:latin typeface="Arial" pitchFamily="34" charset="0"/>
              </a:rPr>
              <a:t>F(</a:t>
            </a:r>
            <a:r>
              <a:rPr lang="en-US" sz="2600" i="1" dirty="0" err="1" smtClean="0">
                <a:latin typeface="Arial" pitchFamily="34" charset="0"/>
              </a:rPr>
              <a:t>x,y</a:t>
            </a:r>
            <a:r>
              <a:rPr lang="en-US" sz="2600" i="1" dirty="0" smtClean="0">
                <a:latin typeface="Arial" pitchFamily="34" charset="0"/>
              </a:rPr>
              <a:t>) = x + y</a:t>
            </a:r>
            <a:r>
              <a:rPr lang="en-US" sz="2600" dirty="0" smtClean="0">
                <a:latin typeface="Arial" pitchFamily="34" charset="0"/>
              </a:rPr>
              <a:t> at the right.</a:t>
            </a:r>
          </a:p>
          <a:p>
            <a:pPr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This function is equivalent to the OR of all of the </a:t>
            </a:r>
            <a:r>
              <a:rPr lang="en-US" sz="2600" dirty="0" err="1" smtClean="0">
                <a:latin typeface="Arial" pitchFamily="34" charset="0"/>
              </a:rPr>
              <a:t>minterms</a:t>
            </a:r>
            <a:r>
              <a:rPr lang="en-US" sz="2600" dirty="0" smtClean="0">
                <a:latin typeface="Arial" pitchFamily="34" charset="0"/>
              </a:rPr>
              <a:t> that have a value of 1.  Thus: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A9C1C-B82D-413D-A169-3B775BFADAB9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0725" name="Picture 2" descr="K13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191000"/>
            <a:ext cx="19653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 descr="K13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1825" y="1671638"/>
            <a:ext cx="27416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 descr="K132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5181600"/>
            <a:ext cx="46434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74DCC12-B057-4701-92E2-569BBFCFF41E}" type="slidenum">
              <a:rPr lang="en-US" sz="1400" baseline="0"/>
              <a:pPr algn="r">
                <a:spcBef>
                  <a:spcPct val="0"/>
                </a:spcBef>
              </a:pPr>
              <a:t>36</a:t>
            </a:fld>
            <a:endParaRPr lang="en-US" sz="1400" baseline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Example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0010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Give the truth table and </a:t>
            </a:r>
            <a:r>
              <a:rPr lang="en-US" sz="3100" dirty="0" err="1" smtClean="0">
                <a:latin typeface="Arial" pitchFamily="34" charset="0"/>
              </a:rPr>
              <a:t>Kmap</a:t>
            </a:r>
            <a:r>
              <a:rPr lang="en-US" sz="3100" dirty="0" smtClean="0">
                <a:latin typeface="Arial" pitchFamily="34" charset="0"/>
              </a:rPr>
              <a:t> for each of the following Boolean functions: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endParaRPr lang="en-US" sz="27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r>
              <a:rPr lang="en-US" sz="2300" dirty="0" smtClean="0">
                <a:latin typeface="Arial" pitchFamily="34" charset="0"/>
              </a:rPr>
              <a:t>  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r>
              <a:rPr lang="en-US" sz="2300" dirty="0" smtClean="0">
                <a:latin typeface="Arial" pitchFamily="34" charset="0"/>
              </a:rPr>
              <a:t>  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</a:pPr>
            <a:endParaRPr lang="en-US" sz="2300" dirty="0" smtClean="0">
              <a:latin typeface="Arial" pitchFamily="34" charset="0"/>
            </a:endParaRPr>
          </a:p>
        </p:txBody>
      </p:sp>
      <p:sp>
        <p:nvSpPr>
          <p:cNvPr id="3174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1752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657600"/>
            <a:ext cx="4972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1754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724400"/>
            <a:ext cx="5943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09C6EE4-BF91-491C-ACC6-19377DF246E4}" type="slidenum">
              <a:rPr lang="en-US" sz="1400" baseline="0"/>
              <a:pPr algn="r">
                <a:spcBef>
                  <a:spcPct val="0"/>
                </a:spcBef>
              </a:pPr>
              <a:t>37</a:t>
            </a:fld>
            <a:endParaRPr lang="en-US" sz="1400" baseline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Exercise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Give the truth table and </a:t>
            </a:r>
            <a:r>
              <a:rPr lang="en-US" sz="3100" dirty="0" err="1" smtClean="0">
                <a:latin typeface="Arial" pitchFamily="34" charset="0"/>
              </a:rPr>
              <a:t>Kmap</a:t>
            </a:r>
            <a:r>
              <a:rPr lang="en-US" sz="3100" dirty="0" smtClean="0">
                <a:latin typeface="Arial" pitchFamily="34" charset="0"/>
              </a:rPr>
              <a:t> for the following Boolean function: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endParaRPr lang="en-US" sz="2700" dirty="0" smtClean="0">
              <a:latin typeface="Arial" pitchFamily="34" charset="0"/>
            </a:endParaRPr>
          </a:p>
          <a:p>
            <a:pPr lvl="2" algn="ctr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</a:pPr>
            <a:endParaRPr lang="en-US" sz="2300" dirty="0" smtClean="0">
              <a:latin typeface="Arial" pitchFamily="34" charset="0"/>
            </a:endParaRPr>
          </a:p>
        </p:txBody>
      </p:sp>
      <p:sp>
        <p:nvSpPr>
          <p:cNvPr id="3277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277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657600"/>
            <a:ext cx="441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Two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6482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3100" dirty="0" smtClean="0">
                <a:latin typeface="Arial" pitchFamily="34" charset="0"/>
              </a:rPr>
              <a:t>Of course, the </a:t>
            </a:r>
            <a:r>
              <a:rPr lang="en-US" sz="3100" dirty="0" err="1" smtClean="0">
                <a:latin typeface="Arial" pitchFamily="34" charset="0"/>
              </a:rPr>
              <a:t>minterm</a:t>
            </a:r>
            <a:r>
              <a:rPr lang="en-US" sz="3100" dirty="0" smtClean="0">
                <a:latin typeface="Arial" pitchFamily="34" charset="0"/>
              </a:rPr>
              <a:t> function that we derived from our </a:t>
            </a:r>
            <a:r>
              <a:rPr lang="en-US" sz="3100" dirty="0" err="1" smtClean="0">
                <a:latin typeface="Arial" pitchFamily="34" charset="0"/>
              </a:rPr>
              <a:t>Kmap</a:t>
            </a:r>
            <a:r>
              <a:rPr lang="en-US" sz="3100" dirty="0" smtClean="0">
                <a:latin typeface="Arial" pitchFamily="34" charset="0"/>
              </a:rPr>
              <a:t> was not in simplest terms!</a:t>
            </a: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 algn="ctr"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sz="2600" dirty="0" smtClean="0">
                <a:latin typeface="Arial" pitchFamily="34" charset="0"/>
              </a:rPr>
              <a:t>  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endParaRPr lang="en-US" sz="2400" dirty="0" smtClean="0"/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sz="2400" dirty="0" smtClean="0"/>
              <a:t>Simplify the above!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400" dirty="0" smtClean="0"/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sz="2400" dirty="0" smtClean="0"/>
              <a:t>That’s what we started with in this example.</a:t>
            </a:r>
            <a:endParaRPr lang="en-US" sz="22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500" dirty="0" smtClean="0">
              <a:latin typeface="Arial" pitchFamily="34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C2B65-BD29-4588-8324-A7F32C194E5B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4603750"/>
            <a:ext cx="47244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10000"/>
              </a:spcBef>
              <a:spcAft>
                <a:spcPts val="500"/>
              </a:spcAft>
              <a:buFontTx/>
              <a:buChar char="•"/>
              <a:tabLst>
                <a:tab pos="406400" algn="l"/>
              </a:tabLst>
            </a:pPr>
            <a:endParaRPr lang="en-US" sz="2500" baseline="0">
              <a:latin typeface="Arial" pitchFamily="34" charset="0"/>
            </a:endParaRP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tabLst>
                <a:tab pos="406400" algn="l"/>
              </a:tabLst>
            </a:pPr>
            <a:r>
              <a:rPr lang="en-US" sz="2500" baseline="0">
                <a:latin typeface="Arial" pitchFamily="34" charset="0"/>
              </a:rPr>
              <a:t> </a:t>
            </a: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buFontTx/>
              <a:buChar char="•"/>
              <a:tabLst>
                <a:tab pos="406400" algn="l"/>
              </a:tabLst>
            </a:pPr>
            <a:endParaRPr lang="en-US"/>
          </a:p>
        </p:txBody>
      </p:sp>
      <p:pic>
        <p:nvPicPr>
          <p:cNvPr id="33798" name="Picture 6" descr="K13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581400"/>
            <a:ext cx="46434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Two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defRPr/>
            </a:pPr>
            <a:r>
              <a:rPr lang="en-US" sz="2500" dirty="0" smtClean="0">
                <a:latin typeface="Arial" charset="0"/>
              </a:rPr>
              <a:t>We can, however, reduce our complicated expression to its simplest terms by finding adjacent 1s in the </a:t>
            </a:r>
            <a:r>
              <a:rPr lang="en-US" sz="2500" dirty="0" err="1" smtClean="0">
                <a:latin typeface="Arial" charset="0"/>
              </a:rPr>
              <a:t>Kmap</a:t>
            </a:r>
            <a:r>
              <a:rPr lang="en-US" sz="2500" dirty="0" smtClean="0">
                <a:latin typeface="Arial" charset="0"/>
              </a:rPr>
              <a:t> that can be collected into groups that are powers of two.</a:t>
            </a: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tabLst>
                <a:tab pos="406400" algn="l"/>
              </a:tabLst>
              <a:defRPr/>
            </a:pPr>
            <a:endParaRPr lang="en-US" sz="2500" dirty="0" smtClean="0">
              <a:latin typeface="Arial" charset="0"/>
            </a:endParaRP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tabLst>
                <a:tab pos="406400" algn="l"/>
              </a:tabLst>
              <a:defRPr/>
            </a:pPr>
            <a:endParaRPr lang="en-US" sz="2500" dirty="0" smtClean="0">
              <a:latin typeface="Arial" charset="0"/>
            </a:endParaRPr>
          </a:p>
          <a:p>
            <a:pPr marL="228600" indent="-228600" algn="ctr">
              <a:spcBef>
                <a:spcPct val="10000"/>
              </a:spcBef>
              <a:spcAft>
                <a:spcPts val="500"/>
              </a:spcAft>
              <a:buFontTx/>
              <a:buNone/>
              <a:tabLst>
                <a:tab pos="406400" algn="l"/>
              </a:tabLst>
              <a:defRPr/>
            </a:pPr>
            <a:endParaRPr lang="en-US" sz="2500" dirty="0" smtClean="0">
              <a:latin typeface="Arial" charset="0"/>
            </a:endParaRP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buFontTx/>
              <a:buNone/>
              <a:tabLst>
                <a:tab pos="406400" algn="l"/>
              </a:tabLst>
              <a:defRPr/>
            </a:pPr>
            <a:endParaRPr lang="en-US" sz="2500" dirty="0" smtClean="0">
              <a:latin typeface="Arial" charset="0"/>
            </a:endParaRPr>
          </a:p>
          <a:p>
            <a:pPr marL="228600" indent="-228600">
              <a:spcBef>
                <a:spcPct val="10000"/>
              </a:spcBef>
              <a:spcAft>
                <a:spcPts val="500"/>
              </a:spcAft>
              <a:tabLst>
                <a:tab pos="406400" algn="l"/>
              </a:tabLst>
              <a:defRPr/>
            </a:pPr>
            <a:r>
              <a:rPr lang="en-US" sz="2500" dirty="0" smtClean="0">
                <a:latin typeface="Arial" charset="0"/>
              </a:rPr>
              <a:t>In our example, we have two such groups.</a:t>
            </a:r>
          </a:p>
          <a:p>
            <a:pPr marL="785813" lvl="1">
              <a:spcBef>
                <a:spcPct val="10000"/>
              </a:spcBef>
              <a:spcAft>
                <a:spcPts val="500"/>
              </a:spcAft>
              <a:tabLst>
                <a:tab pos="406400" algn="l"/>
              </a:tabLst>
              <a:defRPr/>
            </a:pPr>
            <a:r>
              <a:rPr lang="en-US" sz="2400" dirty="0" smtClean="0"/>
              <a:t> Can you find them?</a:t>
            </a:r>
            <a:endParaRPr lang="en-US" dirty="0" smtClean="0"/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  <a:defRPr/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7A848-805A-49DB-A471-A692E8667051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4821" name="Picture 2" descr="K13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276600"/>
            <a:ext cx="19653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FF1AAF4-65EF-4BD4-B477-ED03675A6043}" type="slidenum">
              <a:rPr lang="en-US" sz="1400" baseline="0"/>
              <a:pPr algn="r">
                <a:spcBef>
                  <a:spcPct val="0"/>
                </a:spcBef>
              </a:pPr>
              <a:t>4</a:t>
            </a:fld>
            <a:endParaRPr lang="en-US" sz="1400" baseline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0866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Introduction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5720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pitchFamily="34" charset="0"/>
              </a:rPr>
              <a:t>In the latter part of the nineteenth century, George Boole incensed philosophers and mathematicians alike when he suggested that logical thought could be represented through mathematical equations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i="1" dirty="0" smtClean="0"/>
              <a:t>How dare anyone suggest that human thought could be encapsulated and manipulated like an algebraic formula?</a:t>
            </a:r>
            <a:endParaRPr lang="en-US" sz="2400" dirty="0" smtClean="0"/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Computers, as we know them today, are implementations of Boole’s </a:t>
            </a:r>
            <a:r>
              <a:rPr lang="en-US" sz="2600" i="1" dirty="0" smtClean="0">
                <a:latin typeface="Arial" pitchFamily="34" charset="0"/>
              </a:rPr>
              <a:t>Laws of Thought</a:t>
            </a:r>
            <a:r>
              <a:rPr lang="en-US" sz="2600" dirty="0" smtClean="0">
                <a:latin typeface="Arial" pitchFamily="34" charset="0"/>
              </a:rPr>
              <a:t>.</a:t>
            </a:r>
          </a:p>
          <a:p>
            <a:pPr lvl="1"/>
            <a:r>
              <a:rPr lang="en-US" sz="2400" dirty="0" smtClean="0"/>
              <a:t>John </a:t>
            </a:r>
            <a:r>
              <a:rPr lang="en-US" sz="2400" dirty="0" err="1" smtClean="0"/>
              <a:t>Atanasoff</a:t>
            </a:r>
            <a:r>
              <a:rPr lang="en-US" sz="2400" dirty="0" smtClean="0"/>
              <a:t> and Claude Shannon were among the first to see this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Two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500" dirty="0" smtClean="0">
                <a:latin typeface="Arial" pitchFamily="34" charset="0"/>
              </a:rPr>
              <a:t>The best way of selecting two groups of 1s form our simple </a:t>
            </a:r>
            <a:r>
              <a:rPr lang="en-US" sz="2500" dirty="0" err="1" smtClean="0">
                <a:latin typeface="Arial" pitchFamily="34" charset="0"/>
              </a:rPr>
              <a:t>Kmap</a:t>
            </a:r>
            <a:r>
              <a:rPr lang="en-US" sz="2500" dirty="0" smtClean="0">
                <a:latin typeface="Arial" pitchFamily="34" charset="0"/>
              </a:rPr>
              <a:t> is shown below.</a:t>
            </a:r>
            <a:r>
              <a:rPr lang="en-US" sz="2600" dirty="0" smtClean="0">
                <a:latin typeface="Arial" pitchFamily="34" charset="0"/>
              </a:rPr>
              <a:t>  </a:t>
            </a: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We see that both groups are powers of two and that the groups overlap.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dirty="0" smtClean="0">
              <a:latin typeface="Arial" pitchFamily="3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CC6C7-DBFC-4520-868E-71BAF8F40369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5845" name="Picture 2" descr="K132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667000"/>
            <a:ext cx="19653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Rules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lvl="1">
              <a:spcBef>
                <a:spcPts val="1800"/>
              </a:spcBef>
              <a:spcAft>
                <a:spcPts val="0"/>
              </a:spcAft>
              <a:buFontTx/>
              <a:buChar char="•"/>
            </a:pPr>
            <a:r>
              <a:rPr lang="en-US" sz="2500" dirty="0" smtClean="0">
                <a:latin typeface="Arial" pitchFamily="34" charset="0"/>
              </a:rPr>
              <a:t>Groupings can contain only 1s; no 0s.</a:t>
            </a:r>
          </a:p>
          <a:p>
            <a:pPr lvl="1">
              <a:spcBef>
                <a:spcPts val="1800"/>
              </a:spcBef>
              <a:spcAft>
                <a:spcPts val="0"/>
              </a:spcAft>
              <a:buFontTx/>
              <a:buChar char="•"/>
            </a:pPr>
            <a:r>
              <a:rPr lang="en-US" sz="2500" dirty="0" smtClean="0">
                <a:latin typeface="Arial" pitchFamily="34" charset="0"/>
              </a:rPr>
              <a:t>Groups can be formed only at right angles; diagonal groups are not allowed.</a:t>
            </a:r>
          </a:p>
          <a:p>
            <a:pPr lvl="1">
              <a:spcBef>
                <a:spcPts val="1800"/>
              </a:spcBef>
              <a:spcAft>
                <a:spcPts val="0"/>
              </a:spcAft>
              <a:buFontTx/>
              <a:buChar char="•"/>
            </a:pPr>
            <a:r>
              <a:rPr lang="en-US" sz="2500" dirty="0" smtClean="0">
                <a:latin typeface="Arial" pitchFamily="34" charset="0"/>
              </a:rPr>
              <a:t>The number of 1s in a group must be a power of 2  (even if it contains a single 1).</a:t>
            </a:r>
          </a:p>
          <a:p>
            <a:pPr lvl="1">
              <a:spcBef>
                <a:spcPts val="1800"/>
              </a:spcBef>
              <a:spcAft>
                <a:spcPts val="0"/>
              </a:spcAft>
              <a:buFontTx/>
              <a:buChar char="•"/>
            </a:pPr>
            <a:r>
              <a:rPr lang="en-US" sz="2500" dirty="0" smtClean="0">
                <a:latin typeface="Arial" pitchFamily="34" charset="0"/>
              </a:rPr>
              <a:t>The groups must be made as large as possible.</a:t>
            </a:r>
          </a:p>
          <a:p>
            <a:pPr lvl="1">
              <a:spcBef>
                <a:spcPts val="1800"/>
              </a:spcBef>
              <a:spcAft>
                <a:spcPts val="0"/>
              </a:spcAft>
              <a:buFontTx/>
              <a:buChar char="•"/>
            </a:pPr>
            <a:r>
              <a:rPr lang="en-US" sz="2500" dirty="0" smtClean="0">
                <a:latin typeface="Arial" pitchFamily="34" charset="0"/>
              </a:rPr>
              <a:t>Groups can overlap and wrap around the sides of the </a:t>
            </a:r>
            <a:r>
              <a:rPr lang="en-US" sz="2500" dirty="0" err="1" smtClean="0">
                <a:latin typeface="Arial" pitchFamily="34" charset="0"/>
              </a:rPr>
              <a:t>Kmap</a:t>
            </a:r>
            <a:r>
              <a:rPr lang="en-US" sz="2500" dirty="0" smtClean="0">
                <a:latin typeface="Arial" pitchFamily="34" charset="0"/>
              </a:rPr>
              <a:t>.</a:t>
            </a: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B906B-9800-4FE2-8B8C-7D5A839342EB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1676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A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 for three variables is constructed as shown in the diagram below.</a:t>
            </a: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dirty="0" smtClean="0">
              <a:latin typeface="Arial" pitchFamily="34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CC31C-DD41-4B4A-8249-731F2636762A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8917" name="Picture 4" descr="K1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429000"/>
            <a:ext cx="4487863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580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848600" cy="46482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Notice that each </a:t>
            </a:r>
            <a:r>
              <a:rPr lang="en-US" sz="2600" dirty="0" err="1" smtClean="0">
                <a:latin typeface="Arial" pitchFamily="34" charset="0"/>
              </a:rPr>
              <a:t>minterm</a:t>
            </a:r>
            <a:r>
              <a:rPr lang="en-US" sz="2600" dirty="0" smtClean="0">
                <a:latin typeface="Arial" pitchFamily="34" charset="0"/>
              </a:rPr>
              <a:t> is placed in the cell that will hold its value.</a:t>
            </a: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Also, notice that the values for the </a:t>
            </a:r>
            <a:r>
              <a:rPr lang="en-US" sz="2600" i="1" dirty="0" err="1" smtClean="0">
                <a:latin typeface="Arial" pitchFamily="34" charset="0"/>
                <a:cs typeface="Arial" pitchFamily="34" charset="0"/>
              </a:rPr>
              <a:t>yz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combination at the top of the matrix form a pattern that is not a normal binary sequence.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215CAB-AA39-4402-BA96-822F6012DD20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9941" name="Picture 4" descr="K1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819400"/>
            <a:ext cx="4487863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2438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Thus, the first row of the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 contains all </a:t>
            </a:r>
            <a:r>
              <a:rPr lang="en-US" sz="2600" dirty="0" err="1" smtClean="0">
                <a:latin typeface="Arial" pitchFamily="34" charset="0"/>
              </a:rPr>
              <a:t>minterms</a:t>
            </a:r>
            <a:r>
              <a:rPr lang="en-US" sz="2600" dirty="0" smtClean="0">
                <a:latin typeface="Arial" pitchFamily="34" charset="0"/>
              </a:rPr>
              <a:t> where </a:t>
            </a:r>
            <a:r>
              <a:rPr lang="en-US" sz="2600" i="1" dirty="0" smtClean="0">
                <a:latin typeface="Arial" pitchFamily="34" charset="0"/>
              </a:rPr>
              <a:t>x</a:t>
            </a:r>
            <a:r>
              <a:rPr lang="en-US" sz="2600" dirty="0" smtClean="0">
                <a:latin typeface="Arial" pitchFamily="34" charset="0"/>
              </a:rPr>
              <a:t> has a value of zero.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The first column contains all </a:t>
            </a:r>
            <a:r>
              <a:rPr lang="en-US" sz="2600" dirty="0" err="1" smtClean="0">
                <a:latin typeface="Arial" pitchFamily="34" charset="0"/>
              </a:rPr>
              <a:t>minterms</a:t>
            </a:r>
            <a:r>
              <a:rPr lang="en-US" sz="2600" dirty="0" smtClean="0">
                <a:latin typeface="Arial" pitchFamily="34" charset="0"/>
              </a:rPr>
              <a:t> where </a:t>
            </a:r>
            <a:r>
              <a:rPr lang="en-US" sz="2600" i="1" dirty="0" smtClean="0">
                <a:latin typeface="Arial" pitchFamily="34" charset="0"/>
              </a:rPr>
              <a:t>y</a:t>
            </a:r>
            <a:r>
              <a:rPr lang="en-US" sz="2600" dirty="0" smtClean="0">
                <a:latin typeface="Arial" pitchFamily="34" charset="0"/>
              </a:rPr>
              <a:t> and </a:t>
            </a:r>
            <a:r>
              <a:rPr lang="en-US" sz="2600" i="1" dirty="0" smtClean="0">
                <a:latin typeface="Arial" pitchFamily="34" charset="0"/>
              </a:rPr>
              <a:t>z</a:t>
            </a:r>
            <a:r>
              <a:rPr lang="en-US" sz="2600" dirty="0" smtClean="0">
                <a:latin typeface="Arial" pitchFamily="34" charset="0"/>
              </a:rPr>
              <a:t> both have a value of zero.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411BA-BEEB-4643-9769-28D3E32CC809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0965" name="Picture 4" descr="K1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267200"/>
            <a:ext cx="4487863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391400" cy="4953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Its Kmap is: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What is the largest group of 1s that is a power of 2?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DCEAA-4987-46B1-A31B-2755EC436203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1989" name="Picture 4" descr="K13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62531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5" descr="K135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429000"/>
            <a:ext cx="387508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4196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Here it is!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What does this group tell us?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Now what? How do we reduce?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133B9-A7A8-48DF-94F4-678D1CB2AAED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3013" name="Picture 2" descr="K135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67000"/>
            <a:ext cx="38481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25146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This means that the function,</a:t>
            </a:r>
          </a:p>
          <a:p>
            <a:pPr>
              <a:spcBef>
                <a:spcPct val="10000"/>
              </a:spcBef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pitchFamily="34" charset="0"/>
              </a:rPr>
              <a:t>	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pitchFamily="34" charset="0"/>
              </a:rPr>
              <a:t>	reduces to </a:t>
            </a:r>
            <a:r>
              <a:rPr lang="en-US" sz="2600" b="1" i="1" smtClean="0">
                <a:latin typeface="Arial" pitchFamily="34" charset="0"/>
              </a:rPr>
              <a:t>F(x) = z</a:t>
            </a:r>
            <a:r>
              <a:rPr lang="en-US" sz="2600" i="1" smtClean="0">
                <a:latin typeface="Arial" pitchFamily="34" charset="0"/>
              </a:rPr>
              <a:t>.</a:t>
            </a:r>
            <a:endParaRPr lang="en-US" sz="2600" smtClean="0">
              <a:latin typeface="Arial" pitchFamily="34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5BA008-69EF-475A-9584-016CC7F1C4E1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4037" name="Picture 2" descr="K135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295775"/>
            <a:ext cx="38481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5" descr="K135C"/>
          <p:cNvPicPr>
            <a:picLocks noChangeAspect="1" noChangeArrowheads="1"/>
          </p:cNvPicPr>
          <p:nvPr/>
        </p:nvPicPr>
        <p:blipFill>
          <a:blip r:embed="rId4"/>
          <a:srcRect t="13367" b="23088"/>
          <a:stretch>
            <a:fillRect/>
          </a:stretch>
        </p:blipFill>
        <p:spPr bwMode="auto">
          <a:xfrm>
            <a:off x="1524000" y="2590800"/>
            <a:ext cx="62531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2209800" cy="143192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You could verify this reduction with identities or a truth table.</a:t>
            </a:r>
            <a:endParaRPr lang="en-US" baseline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724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Now for a more complicated Kmap.  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Its Kmap is shown below. There are (only) two groupings of 1s. </a:t>
            </a:r>
            <a:r>
              <a:rPr lang="en-US" sz="2600" i="1" smtClean="0">
                <a:latin typeface="Arial" pitchFamily="34" charset="0"/>
                <a:cs typeface="Arial" pitchFamily="34" charset="0"/>
              </a:rPr>
              <a:t>Can you find them</a:t>
            </a:r>
            <a:r>
              <a:rPr lang="en-US" sz="260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4E796-247D-4B7A-93D1-96DA099CD689}" type="slidenum">
              <a:rPr lang="en-US" smtClean="0">
                <a:latin typeface="Times New Roman" pitchFamily="18" charset="0"/>
              </a:rPr>
              <a:pPr/>
              <a:t>48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5061" name="Picture 2" descr="K13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429000"/>
            <a:ext cx="37846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 descr="K136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514600"/>
            <a:ext cx="749617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In this Kmap, we see an example of a group that wraps around the sides of a Kmap.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What does each group tell us?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A6BB8-11DA-4161-91A4-52B95CFEC709}" type="slidenum">
              <a:rPr lang="en-US" smtClean="0">
                <a:latin typeface="Times New Roman" pitchFamily="18" charset="0"/>
              </a:rPr>
              <a:pPr/>
              <a:t>49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46085" name="Picture 2" descr="K13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819400"/>
            <a:ext cx="38481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2937225-61D2-4C45-9F65-DA19103B5E48}" type="slidenum">
              <a:rPr lang="en-US" sz="1400" baseline="0"/>
              <a:pPr algn="r">
                <a:spcBef>
                  <a:spcPct val="0"/>
                </a:spcBef>
              </a:pPr>
              <a:t>5</a:t>
            </a:fld>
            <a:endParaRPr lang="en-US" sz="1400" baseline="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0866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Introduction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077200" cy="45720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Arial" pitchFamily="34" charset="0"/>
              </a:rPr>
              <a:t>In the middle of the twentieth century, computers were commonly known as “thinking machines” and “electronic brains.”</a:t>
            </a:r>
          </a:p>
          <a:p>
            <a:pPr lvl="1"/>
            <a:r>
              <a:rPr lang="en-US" sz="2400" dirty="0" smtClean="0"/>
              <a:t>Many people were fearful of them.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Nowadays, we rarely ponder the relationship between electronic digital computers and human logic. Computers are accepted as part of our lives.</a:t>
            </a:r>
          </a:p>
          <a:p>
            <a:pPr lvl="1"/>
            <a:r>
              <a:rPr lang="en-US" sz="2400" dirty="0" smtClean="0"/>
              <a:t>Many people, however, are still fearful of them.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</a:rPr>
              <a:t>In this chapter, you will learn the simplicity that constitutes the essence of the machine.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710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229600" cy="3048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The pink group tells us that only the value of Z is significant in that group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sz="2200" smtClean="0">
                <a:latin typeface="Arial" pitchFamily="34" charset="0"/>
              </a:rPr>
              <a:t>We see that Z is complemented in those columns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The green group in the top row tells us that only the value of </a:t>
            </a:r>
            <a:r>
              <a:rPr lang="en-US" sz="2600" i="1" smtClean="0">
                <a:latin typeface="Arial" pitchFamily="34" charset="0"/>
              </a:rPr>
              <a:t>X</a:t>
            </a:r>
            <a:r>
              <a:rPr lang="en-US" sz="2600" smtClean="0">
                <a:latin typeface="Arial" pitchFamily="34" charset="0"/>
              </a:rPr>
              <a:t> is significant in that group.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sz="2200" smtClean="0">
                <a:latin typeface="Arial" pitchFamily="34" charset="0"/>
              </a:rPr>
              <a:t>We see that it is complemented in that row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28B1C-E43F-49F7-93D3-06CE9545A558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7112" name="Picture 2" descr="K13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371600"/>
            <a:ext cx="38481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Three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Each group produces one term in the reduced function.</a:t>
            </a:r>
          </a:p>
          <a:p>
            <a:pPr>
              <a:spcBef>
                <a:spcPct val="10000"/>
              </a:spcBef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600" smtClean="0">
                <a:latin typeface="Arial" pitchFamily="34" charset="0"/>
              </a:rPr>
              <a:t>Our reduced function is: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F8FCB-E995-4DDF-8724-CBDC2B359071}" type="slidenum">
              <a:rPr lang="en-US" smtClean="0">
                <a:latin typeface="Times New Roman" pitchFamily="18" charset="0"/>
              </a:rPr>
              <a:pPr/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5715000" y="4876800"/>
            <a:ext cx="2667000" cy="1096963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Recall that we had six minterms in our original function!</a:t>
            </a:r>
            <a:endParaRPr lang="en-US" baseline="0"/>
          </a:p>
        </p:txBody>
      </p:sp>
      <p:sp>
        <p:nvSpPr>
          <p:cNvPr id="481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135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581400"/>
            <a:ext cx="38195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F2BFAB6-7E15-4B5D-B0CC-D55C324337C7}" type="slidenum">
              <a:rPr lang="en-US" sz="1400" baseline="0"/>
              <a:pPr algn="r">
                <a:spcBef>
                  <a:spcPct val="0"/>
                </a:spcBef>
              </a:pPr>
              <a:t>52</a:t>
            </a:fld>
            <a:endParaRPr lang="en-US" sz="1400" baseline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Simplification Example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8486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each of the following Boolean functions using </a:t>
            </a:r>
            <a:r>
              <a:rPr lang="en-US" sz="3100" dirty="0" err="1" smtClean="0">
                <a:latin typeface="Arial" pitchFamily="34" charset="0"/>
              </a:rPr>
              <a:t>Kmaps</a:t>
            </a:r>
            <a:r>
              <a:rPr lang="en-US" sz="3100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endParaRPr lang="en-US" sz="27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r>
              <a:rPr lang="en-US" sz="2300" dirty="0" smtClean="0">
                <a:latin typeface="Arial" pitchFamily="34" charset="0"/>
              </a:rPr>
              <a:t>  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r>
              <a:rPr lang="en-US" sz="2300" dirty="0" smtClean="0">
                <a:latin typeface="Arial" pitchFamily="34" charset="0"/>
              </a:rPr>
              <a:t>  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</a:pPr>
            <a:endParaRPr lang="en-US" sz="2300" dirty="0" smtClean="0">
              <a:latin typeface="Arial" pitchFamily="34" charset="0"/>
            </a:endParaRPr>
          </a:p>
        </p:txBody>
      </p:sp>
      <p:sp>
        <p:nvSpPr>
          <p:cNvPr id="49157" name="Rectangle 2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8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9160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657600"/>
            <a:ext cx="4972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9162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724400"/>
            <a:ext cx="5943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862A32B-ECB0-413A-A355-B44C5DDA2DF0}" type="slidenum">
              <a:rPr lang="en-US" sz="1400" baseline="0"/>
              <a:pPr algn="r">
                <a:spcBef>
                  <a:spcPct val="0"/>
                </a:spcBef>
              </a:pPr>
              <a:t>53</a:t>
            </a:fld>
            <a:endParaRPr lang="en-US" sz="1400" baseline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Simplification Exercise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the following Boolean function using </a:t>
            </a:r>
            <a:r>
              <a:rPr lang="en-US" sz="3100" dirty="0" err="1" smtClean="0">
                <a:latin typeface="Arial" pitchFamily="34" charset="0"/>
              </a:rPr>
              <a:t>Kmaps</a:t>
            </a:r>
            <a:r>
              <a:rPr lang="en-US" sz="3100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q"/>
            </a:pPr>
            <a:endParaRPr lang="en-US" sz="2700" dirty="0" smtClean="0">
              <a:latin typeface="Arial" pitchFamily="34" charset="0"/>
            </a:endParaRPr>
          </a:p>
          <a:p>
            <a:pPr lvl="2" algn="ctr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</a:pPr>
            <a:endParaRPr lang="en-US" sz="2300" dirty="0" smtClean="0">
              <a:latin typeface="Arial" pitchFamily="34" charset="0"/>
            </a:endParaRPr>
          </a:p>
        </p:txBody>
      </p:sp>
      <p:sp>
        <p:nvSpPr>
          <p:cNvPr id="5018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018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657600"/>
            <a:ext cx="441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Four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905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Our model can be extended to accommodate the 16 </a:t>
            </a:r>
            <a:r>
              <a:rPr lang="en-US" sz="2600" dirty="0" err="1" smtClean="0">
                <a:latin typeface="Arial" pitchFamily="34" charset="0"/>
              </a:rPr>
              <a:t>minterms</a:t>
            </a:r>
            <a:r>
              <a:rPr lang="en-US" sz="2600" dirty="0" smtClean="0">
                <a:latin typeface="Arial" pitchFamily="34" charset="0"/>
              </a:rPr>
              <a:t> that are produced by a four-input function.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This is the format for a 16-minterm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.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3D096-9654-4ACC-8763-AFE909FE8F97}" type="slidenum">
              <a:rPr lang="en-US" smtClean="0">
                <a:latin typeface="Times New Roman" pitchFamily="18" charset="0"/>
              </a:rPr>
              <a:pPr/>
              <a:t>54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1205" name="Picture 4" descr="K1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81400"/>
            <a:ext cx="5265738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Four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905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pitchFamily="34" charset="0"/>
              </a:rPr>
              <a:t>We have populated the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 shown below with the nonzero </a:t>
            </a:r>
            <a:r>
              <a:rPr lang="en-US" sz="2600" dirty="0" err="1" smtClean="0">
                <a:latin typeface="Arial" pitchFamily="34" charset="0"/>
              </a:rPr>
              <a:t>minterms</a:t>
            </a:r>
            <a:r>
              <a:rPr lang="en-US" sz="2600" dirty="0" smtClean="0">
                <a:latin typeface="Arial" pitchFamily="34" charset="0"/>
              </a:rPr>
              <a:t> from the function: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400" dirty="0" smtClean="0"/>
              <a:t>Can you identify (only)  three groups in this </a:t>
            </a:r>
            <a:r>
              <a:rPr lang="en-US" sz="2400" dirty="0" err="1" smtClean="0"/>
              <a:t>Kmap</a:t>
            </a:r>
            <a:r>
              <a:rPr lang="en-US" sz="2400" dirty="0" smtClean="0"/>
              <a:t>?</a:t>
            </a:r>
            <a:endParaRPr lang="en-US" sz="2200" dirty="0" smtClean="0">
              <a:latin typeface="Arial" pitchFamily="34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5D8B0-C310-4099-AE1D-B7598ED674BF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2229" name="Picture 2" descr="3A-6-M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175" y="2500313"/>
            <a:ext cx="6727825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5" descr="K13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3884613"/>
            <a:ext cx="3794125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1066800" y="4313238"/>
            <a:ext cx="1524000" cy="1096962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Recall that groups can overlap.</a:t>
            </a:r>
            <a:endParaRPr lang="en-US" baseline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Four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22860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dirty="0" smtClean="0">
                <a:latin typeface="Arial" pitchFamily="34" charset="0"/>
              </a:rPr>
              <a:t>Our three groups consist of: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A purple group entirely within the </a:t>
            </a:r>
            <a:r>
              <a:rPr lang="en-US" sz="2400" dirty="0" err="1" smtClean="0"/>
              <a:t>Kmap</a:t>
            </a:r>
            <a:r>
              <a:rPr lang="en-US" sz="2400" dirty="0" smtClean="0"/>
              <a:t> at the right.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A pink group that wraps the top and bottom.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A green group that spans the corners.</a:t>
            </a:r>
            <a:endParaRPr lang="en-US" sz="2200" dirty="0" smtClean="0">
              <a:latin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600" dirty="0" smtClean="0">
                <a:latin typeface="Arial" pitchFamily="34" charset="0"/>
              </a:rPr>
              <a:t>Thus we have three terms in our final function: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D7EE7-3171-4C71-9CB4-5AD87DFB4485}" type="slidenum">
              <a:rPr lang="en-US" smtClean="0">
                <a:latin typeface="Times New Roman" pitchFamily="18" charset="0"/>
              </a:rPr>
              <a:pPr/>
              <a:t>56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3253" name="Picture 4" descr="K13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4075" y="3884613"/>
            <a:ext cx="3794125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5" descr="K137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375" y="3811588"/>
            <a:ext cx="3967163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6" descr="K137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318000"/>
            <a:ext cx="240347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Simplification for Four Variables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23622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It is possible to have a choice as to how to pick groups within a Kmap, while keeping the groups as large as possible.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smtClean="0">
                <a:latin typeface="Arial" pitchFamily="34" charset="0"/>
              </a:rPr>
              <a:t>The (different) functions that result from the groupings below are logically equivalent.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8CDBB-2247-4D53-B8D1-C9B7874D2A0F}" type="slidenum">
              <a:rPr lang="en-US" smtClean="0">
                <a:latin typeface="Times New Roman" pitchFamily="18" charset="0"/>
              </a:rPr>
              <a:pPr/>
              <a:t>57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4277" name="Picture 4" descr="K138B"/>
          <p:cNvPicPr>
            <a:picLocks noChangeAspect="1" noChangeArrowheads="1"/>
          </p:cNvPicPr>
          <p:nvPr/>
        </p:nvPicPr>
        <p:blipFill>
          <a:blip r:embed="rId3"/>
          <a:srcRect l="6583" r="6583" b="17561"/>
          <a:stretch>
            <a:fillRect/>
          </a:stretch>
        </p:blipFill>
        <p:spPr bwMode="auto">
          <a:xfrm>
            <a:off x="4508500" y="3994150"/>
            <a:ext cx="34925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 descr="K138C"/>
          <p:cNvPicPr>
            <a:picLocks noChangeAspect="1" noChangeArrowheads="1"/>
          </p:cNvPicPr>
          <p:nvPr/>
        </p:nvPicPr>
        <p:blipFill>
          <a:blip r:embed="rId4"/>
          <a:srcRect l="5486" r="5486" b="17561"/>
          <a:stretch>
            <a:fillRect/>
          </a:stretch>
        </p:blipFill>
        <p:spPr bwMode="auto">
          <a:xfrm>
            <a:off x="777875" y="3994150"/>
            <a:ext cx="3565525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6C62811-F59F-4CD5-A145-2D1C043E3E1A}" type="slidenum">
              <a:rPr lang="en-US" sz="1400" baseline="0"/>
              <a:pPr algn="r">
                <a:spcBef>
                  <a:spcPct val="0"/>
                </a:spcBef>
              </a:pPr>
              <a:t>58</a:t>
            </a:fld>
            <a:endParaRPr lang="en-US" sz="1400" baseline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Simplification Example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dirty="0" smtClean="0">
                <a:latin typeface="Arial" pitchFamily="34" charset="0"/>
              </a:rPr>
              <a:t>Simplify the following Boolean function using </a:t>
            </a:r>
            <a:r>
              <a:rPr lang="en-US" sz="3100" dirty="0" err="1" smtClean="0">
                <a:latin typeface="Arial" pitchFamily="34" charset="0"/>
              </a:rPr>
              <a:t>Kmaps</a:t>
            </a:r>
            <a:r>
              <a:rPr lang="en-US" sz="3100" dirty="0" smtClean="0">
                <a:latin typeface="Arial" pitchFamily="34" charset="0"/>
              </a:rPr>
              <a:t>: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7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dirty="0" smtClean="0">
              <a:latin typeface="Arial" pitchFamily="34" charset="0"/>
            </a:endParaRPr>
          </a:p>
        </p:txBody>
      </p:sp>
      <p:sp>
        <p:nvSpPr>
          <p:cNvPr id="5530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530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81400"/>
            <a:ext cx="59436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56198B-C1A9-4615-9A87-B16590C496FC}" type="slidenum">
              <a:rPr lang="en-US" sz="1400" baseline="0"/>
              <a:pPr algn="r">
                <a:spcBef>
                  <a:spcPct val="0"/>
                </a:spcBef>
              </a:pPr>
              <a:t>59</a:t>
            </a:fld>
            <a:endParaRPr lang="en-US" sz="1400" baseline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K-Maps: Simplification Exercise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8153400" cy="4572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sz="3100" smtClean="0">
                <a:latin typeface="Arial" pitchFamily="34" charset="0"/>
              </a:rPr>
              <a:t>Simplify the following Boolean function using Kmaps:</a:t>
            </a:r>
          </a:p>
          <a:p>
            <a:pPr lvl="2" algn="ctr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700" smtClean="0">
              <a:latin typeface="Arial" pitchFamily="34" charset="0"/>
            </a:endParaRPr>
          </a:p>
          <a:p>
            <a:pPr lvl="2" algn="ctr">
              <a:lnSpc>
                <a:spcPct val="140000"/>
              </a:lnSpc>
              <a:spcBef>
                <a:spcPct val="10000"/>
              </a:spcBef>
              <a:buFontTx/>
              <a:buNone/>
            </a:pPr>
            <a:endParaRPr lang="en-US" sz="2300" smtClean="0">
              <a:latin typeface="Arial" pitchFamily="34" charset="0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</a:pPr>
            <a:endParaRPr lang="en-US" sz="2300" smtClean="0">
              <a:latin typeface="Arial" pitchFamily="34" charset="0"/>
            </a:endParaRPr>
          </a:p>
        </p:txBody>
      </p:sp>
      <p:sp>
        <p:nvSpPr>
          <p:cNvPr id="5632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6" name="Rectangle 28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633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733800"/>
            <a:ext cx="59436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216C347-06C6-4918-9597-8FEB240D171F}" type="slidenum">
              <a:rPr lang="en-US" sz="1400" baseline="0"/>
              <a:pPr algn="r">
                <a:spcBef>
                  <a:spcPct val="0"/>
                </a:spcBef>
              </a:pPr>
              <a:t>6</a:t>
            </a:fld>
            <a:endParaRPr lang="en-US" sz="1400" baseline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104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Section 3.1 – End</a:t>
            </a:r>
          </a:p>
        </p:txBody>
      </p:sp>
      <p:pic>
        <p:nvPicPr>
          <p:cNvPr id="819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Don’t Care Conditions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343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Real circuits don’t always need to have an output defined for every possible input.</a:t>
            </a:r>
          </a:p>
          <a:p>
            <a:pPr lvl="1">
              <a:spcBef>
                <a:spcPct val="10000"/>
              </a:spcBef>
              <a:spcAft>
                <a:spcPts val="300"/>
              </a:spcAft>
            </a:pPr>
            <a:r>
              <a:rPr lang="en-US" sz="2400" smtClean="0"/>
              <a:t>For example, some calculator displays consist of 7-segment LEDs.  These LEDs can display 2</a:t>
            </a:r>
            <a:r>
              <a:rPr lang="en-US" sz="2400" baseline="30000" smtClean="0"/>
              <a:t> 7</a:t>
            </a:r>
            <a:r>
              <a:rPr lang="en-US" sz="2400" smtClean="0"/>
              <a:t> -1 patterns, but only ten of them are useful.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If a circuit is designed so that a particular set of inputs can never happen, we call this set of inputs a </a:t>
            </a:r>
            <a:r>
              <a:rPr lang="en-US" sz="2600" i="1" smtClean="0">
                <a:latin typeface="Arial" pitchFamily="34" charset="0"/>
              </a:rPr>
              <a:t>don’t care </a:t>
            </a:r>
            <a:r>
              <a:rPr lang="en-US" sz="2600" smtClean="0">
                <a:latin typeface="Arial" pitchFamily="34" charset="0"/>
              </a:rPr>
              <a:t>condition.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They are very helpful to us in Kmap circuit simplification.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039ABA-AE78-4D63-B918-060ED8ACCE4E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Don’t Care Conditions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2667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dirty="0" smtClean="0">
                <a:latin typeface="Arial" pitchFamily="34" charset="0"/>
              </a:rPr>
              <a:t>In a </a:t>
            </a:r>
            <a:r>
              <a:rPr lang="en-US" sz="2600" dirty="0" err="1" smtClean="0">
                <a:latin typeface="Arial" pitchFamily="34" charset="0"/>
              </a:rPr>
              <a:t>Kmap</a:t>
            </a:r>
            <a:r>
              <a:rPr lang="en-US" sz="2600" dirty="0" smtClean="0">
                <a:latin typeface="Arial" pitchFamily="34" charset="0"/>
              </a:rPr>
              <a:t>, a don’t care condition is identified by an </a:t>
            </a:r>
            <a:r>
              <a:rPr lang="en-US" sz="2600" i="1" dirty="0" smtClean="0">
                <a:latin typeface="Arial" pitchFamily="34" charset="0"/>
              </a:rPr>
              <a:t>X</a:t>
            </a:r>
            <a:r>
              <a:rPr lang="en-US" sz="2600" dirty="0" smtClean="0">
                <a:latin typeface="Arial" pitchFamily="34" charset="0"/>
              </a:rPr>
              <a:t> in the cell of the </a:t>
            </a:r>
            <a:r>
              <a:rPr lang="en-US" sz="2600" dirty="0" err="1" smtClean="0">
                <a:latin typeface="Arial" pitchFamily="34" charset="0"/>
              </a:rPr>
              <a:t>minterm</a:t>
            </a:r>
            <a:r>
              <a:rPr lang="en-US" sz="2600" dirty="0" smtClean="0">
                <a:latin typeface="Arial" pitchFamily="34" charset="0"/>
              </a:rPr>
              <a:t>(s) for the don’t care inputs, as shown below.</a:t>
            </a:r>
            <a:endParaRPr lang="en-US" sz="2600" dirty="0" smtClean="0"/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dirty="0" smtClean="0">
                <a:latin typeface="Arial" pitchFamily="34" charset="0"/>
              </a:rPr>
              <a:t>In performing the simplification, we are free to include or ignore the </a:t>
            </a:r>
            <a:r>
              <a:rPr lang="en-US" sz="2600" i="1" dirty="0" smtClean="0">
                <a:latin typeface="Arial" pitchFamily="34" charset="0"/>
              </a:rPr>
              <a:t>X</a:t>
            </a:r>
            <a:r>
              <a:rPr lang="en-US" sz="2600" dirty="0" smtClean="0">
                <a:latin typeface="Arial" pitchFamily="34" charset="0"/>
              </a:rPr>
              <a:t>’s when creating our groups.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38277-980E-49EB-A385-1917164B5419}" type="slidenum">
              <a:rPr lang="en-US" smtClean="0">
                <a:latin typeface="Times New Roman" pitchFamily="18" charset="0"/>
              </a:rPr>
              <a:pPr/>
              <a:t>61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8373" name="Picture 4" descr="K140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983038"/>
            <a:ext cx="38115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Don’t Care Conditions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1676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In one grouping in the Kmap below, we have the function: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64962-2D44-41BD-89C6-0A8A9BF211E2}" type="slidenum">
              <a:rPr lang="en-US" smtClean="0">
                <a:latin typeface="Times New Roman" pitchFamily="18" charset="0"/>
              </a:rPr>
              <a:pPr/>
              <a:t>62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59397" name="Picture 2" descr="K140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962400"/>
            <a:ext cx="381158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 descr="K14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490788"/>
            <a:ext cx="40401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Don’t Care Conditions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2667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A different grouping gives us the function: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7444E-8C6B-4935-8524-C7616C296E8E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60421" name="Picture 2" descr="K140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4275" y="3962400"/>
            <a:ext cx="37941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5" descr="K140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133600"/>
            <a:ext cx="404018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1066800"/>
          </a:xfrm>
          <a:noFill/>
        </p:spPr>
        <p:txBody>
          <a:bodyPr/>
          <a:lstStyle/>
          <a:p>
            <a:r>
              <a:rPr lang="en-US" sz="3200" b="1" dirty="0" smtClean="0">
                <a:solidFill>
                  <a:srgbClr val="FFFFFF"/>
                </a:solidFill>
                <a:latin typeface="Arial" pitchFamily="34" charset="0"/>
              </a:rPr>
              <a:t>K-Maps: Don’t Care Conditions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30480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  <a:buFontTx/>
              <a:buNone/>
            </a:pPr>
            <a:r>
              <a:rPr lang="en-US" sz="2600" smtClean="0">
                <a:latin typeface="Arial" pitchFamily="34" charset="0"/>
              </a:rPr>
              <a:t>	is different from 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sz="2600" smtClean="0">
                <a:latin typeface="Arial" pitchFamily="34" charset="0"/>
              </a:rPr>
              <a:t>However, the values for which they differ, are the inputs for which we have don’t care conditions.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A5D82-A5B8-4B0A-8AA7-785837EFF317}" type="slidenum">
              <a:rPr lang="en-US" smtClean="0">
                <a:latin typeface="Times New Roman" pitchFamily="18" charset="0"/>
              </a:rPr>
              <a:pPr/>
              <a:t>64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61445" name="Picture 4" descr="K140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2613" y="2971800"/>
            <a:ext cx="404018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K14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2775" y="1981200"/>
            <a:ext cx="404018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6" descr="K140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495800"/>
            <a:ext cx="2916238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7" descr="K140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1100" y="4449763"/>
            <a:ext cx="29337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  <a:noFill/>
        </p:spPr>
        <p:txBody>
          <a:bodyPr/>
          <a:lstStyle/>
          <a:p>
            <a:r>
              <a:rPr lang="en-US" sz="3600" b="1" dirty="0" smtClean="0">
                <a:solidFill>
                  <a:srgbClr val="FFFFFF"/>
                </a:solidFill>
                <a:latin typeface="Arial" pitchFamily="34" charset="0"/>
              </a:rPr>
              <a:t>K-Maps: </a:t>
            </a:r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Conclusion</a:t>
            </a:r>
            <a:endParaRPr lang="en-US" sz="3400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848600" cy="44958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sz="2600" smtClean="0">
                <a:latin typeface="Arial" pitchFamily="34" charset="0"/>
              </a:rPr>
              <a:t>Recapping the rules of Kmap simplification: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Groups can overlap and wrap around the sides of the Kmap.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sz="2500" smtClean="0">
                <a:latin typeface="Arial" pitchFamily="34" charset="0"/>
              </a:rPr>
              <a:t>Use don’t care conditions when you can.</a:t>
            </a:r>
            <a:endParaRPr lang="en-US" sz="2400" smtClean="0">
              <a:latin typeface="Arial" pitchFamily="34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33AF9-0719-4D4E-A98E-F47DD9410998}" type="slidenum">
              <a:rPr lang="en-US" smtClean="0">
                <a:latin typeface="Times New Roman" pitchFamily="18" charset="0"/>
              </a:rPr>
              <a:pPr/>
              <a:t>65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Complements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6962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smtClean="0">
                <a:latin typeface="Arial" pitchFamily="34" charset="0"/>
              </a:rPr>
              <a:t>Sometimes it is more economical to build a circuit using the complement of a function (and complementing its result) than it is to implement the function directly.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3100" smtClean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smtClean="0">
                <a:latin typeface="Arial" pitchFamily="34" charset="0"/>
              </a:rPr>
              <a:t>DeMorgan’s law provides an easy way of finding the complement of a Boolean function.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58260-90D1-4A2B-95EF-5B8C90F79803}" type="slidenum">
              <a:rPr lang="en-US" smtClean="0">
                <a:latin typeface="Times New Roman" pitchFamily="18" charset="0"/>
              </a:rPr>
              <a:pPr/>
              <a:t>66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Complements: DeMorgan’s Laws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pitchFamily="34" charset="0"/>
              </a:rPr>
              <a:t>Recall DeMorgan’s laws state:</a:t>
            </a:r>
          </a:p>
          <a:p>
            <a:pPr>
              <a:spcBef>
                <a:spcPct val="40000"/>
              </a:spcBef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40000"/>
              </a:spcBef>
            </a:pPr>
            <a:endParaRPr lang="en-US" sz="2600" dirty="0" smtClean="0">
              <a:latin typeface="Arial" pitchFamily="34" charset="0"/>
            </a:endParaRP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pitchFamily="34" charset="0"/>
              </a:rPr>
              <a:t>The truth table for the AND Form of DeMorgan’s Law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spcBef>
                <a:spcPct val="40000"/>
              </a:spcBef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EEEA3-0F9C-463F-ACA6-06E75B3B1DF3}" type="slidenum">
              <a:rPr lang="en-US" smtClean="0">
                <a:latin typeface="Times New Roman" pitchFamily="18" charset="0"/>
              </a:rPr>
              <a:pPr/>
              <a:t>67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64517" name="Picture 5" descr="C:\idraw20\0A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362200"/>
            <a:ext cx="6261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9" descr="Macintosh HD:Users:philipr:Desktop:37690_Null_PPT:Powerpoint art_CONVERTED:37690_CH03_TAB0306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676400" y="4343400"/>
            <a:ext cx="60198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A686E5A-89D1-4496-949B-E84379137A88}" type="slidenum">
              <a:rPr lang="en-US" sz="1400" baseline="0"/>
              <a:pPr algn="r">
                <a:spcBef>
                  <a:spcPct val="0"/>
                </a:spcBef>
              </a:pPr>
              <a:t>68</a:t>
            </a:fld>
            <a:endParaRPr lang="en-US" sz="1400" baseline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Complements: DeMorgan’s Laws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696200" cy="4648200"/>
          </a:xfrm>
          <a:noFill/>
        </p:spPr>
        <p:txBody>
          <a:bodyPr/>
          <a:lstStyle/>
          <a:p>
            <a:r>
              <a:rPr lang="en-US" sz="3300" dirty="0" smtClean="0">
                <a:latin typeface="Arial" pitchFamily="34" charset="0"/>
              </a:rPr>
              <a:t>DeMorgan’s law can be extended to any number of variables.</a:t>
            </a:r>
          </a:p>
          <a:p>
            <a:pPr>
              <a:buFontTx/>
              <a:buNone/>
            </a:pPr>
            <a:endParaRPr lang="en-US" sz="3300" dirty="0" smtClean="0">
              <a:latin typeface="Arial" pitchFamily="34" charset="0"/>
            </a:endParaRPr>
          </a:p>
          <a:p>
            <a:r>
              <a:rPr lang="en-US" sz="3300" dirty="0" smtClean="0">
                <a:latin typeface="Arial" pitchFamily="34" charset="0"/>
              </a:rPr>
              <a:t>Replace each variable by its complement and change all ANDs to ORs and all ORs to ANDs.</a:t>
            </a:r>
          </a:p>
          <a:p>
            <a:endParaRPr lang="en-US" sz="33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5F9308A-D2D1-4757-B5E1-02A4FD1B8A4B}" type="slidenum">
              <a:rPr lang="en-US" sz="1400" baseline="0"/>
              <a:pPr algn="r">
                <a:spcBef>
                  <a:spcPct val="0"/>
                </a:spcBef>
              </a:pPr>
              <a:t>69</a:t>
            </a:fld>
            <a:endParaRPr lang="en-US" sz="1400" baseline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Complements: </a:t>
            </a:r>
            <a:b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Example 1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7620000" cy="4419600"/>
          </a:xfrm>
          <a:noFill/>
        </p:spPr>
        <p:txBody>
          <a:bodyPr/>
          <a:lstStyle/>
          <a:p>
            <a:r>
              <a:rPr lang="en-US" sz="2500" dirty="0" smtClean="0">
                <a:latin typeface="Arial" pitchFamily="34" charset="0"/>
              </a:rPr>
              <a:t>The complement of the following Boolean function:</a:t>
            </a: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r>
              <a:rPr lang="en-US" sz="2500" dirty="0" smtClean="0">
                <a:latin typeface="Arial" pitchFamily="34" charset="0"/>
              </a:rPr>
              <a:t>	is:</a:t>
            </a: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600" dirty="0" smtClean="0">
              <a:latin typeface="Arial" pitchFamily="34" charset="0"/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219200" y="457200"/>
            <a:ext cx="5943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656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667000"/>
            <a:ext cx="3190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656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572000"/>
            <a:ext cx="3486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A5FD0F3-C10F-4801-ACF3-84D6565BC0C7}" type="slidenum">
              <a:rPr lang="en-US" sz="1400" baseline="0"/>
              <a:pPr algn="r">
                <a:spcBef>
                  <a:spcPct val="0"/>
                </a:spcBef>
              </a:pPr>
              <a:t>7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Chapter 3</a:t>
            </a:r>
            <a:endParaRPr lang="en-US" sz="34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pitchFamily="34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pitchFamily="34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9FA56FF-02AE-41D3-B6AF-6DAD1020946A}" type="slidenum">
              <a:rPr lang="en-US" sz="1400" baseline="0"/>
              <a:pPr algn="r">
                <a:spcBef>
                  <a:spcPct val="0"/>
                </a:spcBef>
              </a:pPr>
              <a:t>70</a:t>
            </a:fld>
            <a:endParaRPr lang="en-US" sz="1400" baseline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Complements: </a:t>
            </a:r>
            <a:b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Example 1 Continued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7620000" cy="4648200"/>
          </a:xfrm>
          <a:noFill/>
        </p:spPr>
        <p:txBody>
          <a:bodyPr/>
          <a:lstStyle/>
          <a:p>
            <a:r>
              <a:rPr lang="en-US" sz="2500" dirty="0" smtClean="0">
                <a:latin typeface="Arial" pitchFamily="34" charset="0"/>
              </a:rPr>
              <a:t>The truth table for the function </a:t>
            </a:r>
            <a:r>
              <a:rPr lang="en-US" sz="2500" i="1" dirty="0" smtClean="0">
                <a:latin typeface="Arial" pitchFamily="34" charset="0"/>
              </a:rPr>
              <a:t>F</a:t>
            </a:r>
            <a:r>
              <a:rPr lang="en-US" sz="2500" dirty="0" smtClean="0">
                <a:latin typeface="Arial" pitchFamily="34" charset="0"/>
              </a:rPr>
              <a:t> on the previous slide and its complement:</a:t>
            </a:r>
          </a:p>
          <a:p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endParaRPr lang="en-US" sz="2500" dirty="0" smtClean="0">
              <a:latin typeface="Arial" pitchFamily="34" charset="0"/>
            </a:endParaRPr>
          </a:p>
          <a:p>
            <a:endParaRPr lang="en-US" sz="2500" dirty="0" smtClean="0">
              <a:latin typeface="Arial" pitchFamily="34" charset="0"/>
            </a:endParaRPr>
          </a:p>
          <a:p>
            <a:pPr>
              <a:buFontTx/>
              <a:buNone/>
            </a:pPr>
            <a:r>
              <a:rPr lang="en-US" sz="2500" dirty="0" smtClean="0">
                <a:latin typeface="Arial" pitchFamily="34" charset="0"/>
              </a:rPr>
              <a:t>	</a:t>
            </a:r>
            <a:endParaRPr lang="en-US" sz="2600" dirty="0" smtClean="0">
              <a:latin typeface="Arial" pitchFamily="34" charset="0"/>
            </a:endParaRPr>
          </a:p>
        </p:txBody>
      </p:sp>
      <p:pic>
        <p:nvPicPr>
          <p:cNvPr id="67589" name="Picture 5" descr="Macintosh HD:Users:philipr:Desktop:37690_Null_PPT:Powerpoint art_CONVERTED:37690_CH03_TAB0307.jp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066800" y="2819400"/>
            <a:ext cx="6629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AD5EB74-91BA-4A95-9D8B-675E81EA42C9}" type="slidenum">
              <a:rPr lang="en-US" sz="1400" baseline="0"/>
              <a:pPr algn="r">
                <a:spcBef>
                  <a:spcPct val="0"/>
                </a:spcBef>
              </a:pPr>
              <a:t>71</a:t>
            </a:fld>
            <a:endParaRPr lang="en-US" sz="1400" baseline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Complements: </a:t>
            </a:r>
            <a:b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US" sz="3800" b="1" dirty="0" smtClean="0">
                <a:solidFill>
                  <a:srgbClr val="FFFFFF"/>
                </a:solidFill>
                <a:latin typeface="Arial" pitchFamily="34" charset="0"/>
              </a:rPr>
              <a:t>Example 2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648200"/>
          </a:xfrm>
          <a:noFill/>
        </p:spPr>
        <p:txBody>
          <a:bodyPr/>
          <a:lstStyle/>
          <a:p>
            <a:r>
              <a:rPr lang="en-US" sz="2500" dirty="0" smtClean="0">
                <a:latin typeface="Arial" pitchFamily="34" charset="0"/>
              </a:rPr>
              <a:t>Find the complement of the following Boolean function:</a:t>
            </a:r>
          </a:p>
          <a:p>
            <a:pPr>
              <a:buFontTx/>
              <a:buNone/>
            </a:pPr>
            <a:endParaRPr lang="en-US" sz="2500" dirty="0" smtClean="0">
              <a:latin typeface="Arial" pitchFamily="34" charset="0"/>
            </a:endParaRPr>
          </a:p>
          <a:p>
            <a:endParaRPr lang="en-US" sz="2500" dirty="0" smtClean="0">
              <a:latin typeface="Arial" pitchFamily="34" charset="0"/>
            </a:endParaRPr>
          </a:p>
          <a:p>
            <a:endParaRPr lang="en-US" sz="2500" dirty="0" smtClean="0">
              <a:latin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</a:rPr>
              <a:t>Complement is:</a:t>
            </a:r>
            <a:endParaRPr lang="en-US" sz="2600" dirty="0" smtClean="0">
              <a:latin typeface="Arial" pitchFamily="34" charset="0"/>
            </a:endParaRPr>
          </a:p>
        </p:txBody>
      </p:sp>
      <p:pic>
        <p:nvPicPr>
          <p:cNvPr id="68613" name="Picture 6" descr="C:\idraw20\10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95800"/>
            <a:ext cx="50085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4" name="Picture 4" descr="C:\idraw20\0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743200"/>
            <a:ext cx="48910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Representing Boolean Functions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>
                <a:latin typeface="Arial" pitchFamily="34" charset="0"/>
              </a:rPr>
              <a:t>Through our exercises in simplifying Boolean expressions, we see that there are numerous ways of stating the same Boolean expression</a:t>
            </a:r>
            <a:r>
              <a:rPr lang="en-US" sz="2500" smtClean="0">
                <a:latin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These “synonymous” forms are </a:t>
            </a:r>
            <a:r>
              <a:rPr lang="en-US" sz="2400" i="1" smtClean="0"/>
              <a:t>logically equivalent.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Logically equivalent expressions have identical truth tables.</a:t>
            </a:r>
            <a:endParaRPr lang="en-US" sz="210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60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smtClean="0">
                <a:latin typeface="Arial" pitchFamily="34" charset="0"/>
              </a:rPr>
              <a:t>In order to eliminate as much confusion as possible, designers express Boolean functions in </a:t>
            </a:r>
            <a:r>
              <a:rPr lang="en-US" sz="2600" i="1" smtClean="0">
                <a:latin typeface="Arial" pitchFamily="34" charset="0"/>
              </a:rPr>
              <a:t>standardized</a:t>
            </a:r>
            <a:r>
              <a:rPr lang="en-US" sz="2600" smtClean="0">
                <a:latin typeface="Arial" pitchFamily="34" charset="0"/>
              </a:rPr>
              <a:t> or </a:t>
            </a:r>
            <a:r>
              <a:rPr lang="en-US" sz="2600" i="1" smtClean="0">
                <a:latin typeface="Arial" pitchFamily="34" charset="0"/>
              </a:rPr>
              <a:t>canonical </a:t>
            </a:r>
            <a:r>
              <a:rPr lang="en-US" sz="2600" smtClean="0">
                <a:latin typeface="Arial" pitchFamily="34" charset="0"/>
              </a:rPr>
              <a:t>form.</a:t>
            </a:r>
            <a:endParaRPr lang="en-US" sz="2500" smtClean="0">
              <a:latin typeface="Arial" pitchFamily="34" charset="0"/>
            </a:endParaRP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D8A7E-5305-44B1-A2D2-2FE1C51A9C4A}" type="slidenum">
              <a:rPr lang="en-US" smtClean="0">
                <a:latin typeface="Times New Roman" pitchFamily="18" charset="0"/>
              </a:rPr>
              <a:pPr/>
              <a:t>72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Representing Boolean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pitchFamily="34" charset="0"/>
              </a:rPr>
              <a:t>There are two canonical forms for Boolean expressions: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dirty="0" smtClean="0">
              <a:latin typeface="Arial" pitchFamily="34" charset="0"/>
            </a:endParaRP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>
                <a:latin typeface="Arial" pitchFamily="34" charset="0"/>
              </a:rPr>
              <a:t>sum-of-product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>
                <a:latin typeface="Arial" pitchFamily="34" charset="0"/>
              </a:rPr>
              <a:t>product-of-sums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pitchFamily="34" charset="0"/>
              </a:rPr>
              <a:t>Recall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pitchFamily="34" charset="0"/>
              </a:rPr>
              <a:t>Boolean product is the AND operation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dirty="0" smtClean="0">
                <a:latin typeface="Arial" pitchFamily="34" charset="0"/>
              </a:rPr>
              <a:t>Boolean sum is the OR operation.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B3C51-3C61-4123-9147-C70EEC3BEDE1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04379CA-DDD3-4F65-BA8E-23E528FC52F6}" type="slidenum">
              <a:rPr lang="en-US" sz="1400" baseline="0"/>
              <a:pPr algn="r">
                <a:spcBef>
                  <a:spcPct val="0"/>
                </a:spcBef>
              </a:pPr>
              <a:t>74</a:t>
            </a:fld>
            <a:endParaRPr lang="en-US" sz="1400" baseline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Representing Boolean Functions: Example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077200" cy="44958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3300" dirty="0" smtClean="0">
                <a:latin typeface="Arial" pitchFamily="34" charset="0"/>
              </a:rPr>
              <a:t>In the sum-of-products form, </a:t>
            </a:r>
            <a:r>
              <a:rPr lang="en-US" sz="3300" dirty="0" err="1" smtClean="0">
                <a:latin typeface="Arial" pitchFamily="34" charset="0"/>
              </a:rPr>
              <a:t>ANDed</a:t>
            </a:r>
            <a:r>
              <a:rPr lang="en-US" sz="3300" dirty="0" smtClean="0">
                <a:latin typeface="Arial" pitchFamily="34" charset="0"/>
              </a:rPr>
              <a:t> variables are </a:t>
            </a:r>
            <a:r>
              <a:rPr lang="en-US" sz="3300" dirty="0" err="1" smtClean="0">
                <a:latin typeface="Arial" pitchFamily="34" charset="0"/>
              </a:rPr>
              <a:t>ORed</a:t>
            </a:r>
            <a:r>
              <a:rPr lang="en-US" sz="3300" dirty="0" smtClean="0">
                <a:latin typeface="Arial" pitchFamily="34" charset="0"/>
              </a:rPr>
              <a:t> together: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3600" dirty="0" smtClean="0"/>
          </a:p>
          <a:p>
            <a:pPr>
              <a:spcBef>
                <a:spcPct val="10000"/>
              </a:spcBef>
              <a:buFontTx/>
              <a:buNone/>
            </a:pPr>
            <a:endParaRPr lang="en-US" sz="3600" dirty="0" smtClean="0"/>
          </a:p>
          <a:p>
            <a:pPr>
              <a:spcBef>
                <a:spcPct val="10000"/>
              </a:spcBef>
            </a:pPr>
            <a:r>
              <a:rPr lang="en-US" sz="3300" dirty="0" smtClean="0">
                <a:latin typeface="Arial" pitchFamily="34" charset="0"/>
              </a:rPr>
              <a:t>In the product-of-sums form, </a:t>
            </a:r>
            <a:r>
              <a:rPr lang="en-US" sz="3300" dirty="0" err="1" smtClean="0">
                <a:latin typeface="Arial" pitchFamily="34" charset="0"/>
              </a:rPr>
              <a:t>ORed</a:t>
            </a:r>
            <a:r>
              <a:rPr lang="en-US" sz="3300" dirty="0" smtClean="0">
                <a:latin typeface="Arial" pitchFamily="34" charset="0"/>
              </a:rPr>
              <a:t> variables are </a:t>
            </a:r>
            <a:r>
              <a:rPr lang="en-US" sz="3300" dirty="0" err="1" smtClean="0">
                <a:latin typeface="Arial" pitchFamily="34" charset="0"/>
              </a:rPr>
              <a:t>ANDed</a:t>
            </a:r>
            <a:r>
              <a:rPr lang="en-US" sz="3300" dirty="0" smtClean="0">
                <a:latin typeface="Arial" pitchFamily="34" charset="0"/>
              </a:rPr>
              <a:t> together:</a:t>
            </a:r>
          </a:p>
        </p:txBody>
      </p:sp>
      <p:pic>
        <p:nvPicPr>
          <p:cNvPr id="71685" name="Picture 5" descr="C:\idraw20\11.TIF"/>
          <p:cNvPicPr>
            <a:picLocks noChangeAspect="1" noChangeArrowheads="1"/>
          </p:cNvPicPr>
          <p:nvPr/>
        </p:nvPicPr>
        <p:blipFill>
          <a:blip r:embed="rId3"/>
          <a:srcRect b="19200"/>
          <a:stretch>
            <a:fillRect/>
          </a:stretch>
        </p:blipFill>
        <p:spPr bwMode="auto">
          <a:xfrm>
            <a:off x="1828800" y="3048000"/>
            <a:ext cx="451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6" descr="C:\idraw20\12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334000"/>
            <a:ext cx="55578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Representing Boolean Functions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953000" cy="4648200"/>
          </a:xfrm>
        </p:spPr>
        <p:txBody>
          <a:bodyPr/>
          <a:lstStyle/>
          <a:p>
            <a:r>
              <a:rPr lang="en-US" sz="2500" smtClean="0">
                <a:latin typeface="Arial" pitchFamily="34" charset="0"/>
              </a:rPr>
              <a:t>It is easy to convert a function to sum-of-products form using its truth table.</a:t>
            </a:r>
          </a:p>
          <a:p>
            <a:r>
              <a:rPr lang="en-US" sz="2500" smtClean="0">
                <a:latin typeface="Arial" pitchFamily="34" charset="0"/>
              </a:rPr>
              <a:t>We are interested in the values of the variables that make the function true (=1).</a:t>
            </a:r>
          </a:p>
          <a:p>
            <a:r>
              <a:rPr lang="en-US" sz="2500" smtClean="0">
                <a:latin typeface="Arial" pitchFamily="34" charset="0"/>
              </a:rPr>
              <a:t>Using the truth table, we list the values of the variables that result in a true function value.</a:t>
            </a:r>
          </a:p>
          <a:p>
            <a:r>
              <a:rPr lang="en-US" sz="2500" smtClean="0">
                <a:latin typeface="Arial" pitchFamily="34" charset="0"/>
              </a:rPr>
              <a:t>Each group of variables is then ORed together.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09ACC-30D6-458F-A8A2-2E333494C211}" type="slidenum">
              <a:rPr lang="en-US" smtClean="0">
                <a:latin typeface="Times New Roman" pitchFamily="18" charset="0"/>
              </a:rPr>
              <a:pPr/>
              <a:t>75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72709" name="Picture 5" descr="C:\idraw20\15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138" y="1600200"/>
            <a:ext cx="3217862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Representing Boolean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572000" cy="1143000"/>
          </a:xfrm>
        </p:spPr>
        <p:txBody>
          <a:bodyPr/>
          <a:lstStyle/>
          <a:p>
            <a:r>
              <a:rPr lang="en-US" sz="2500" dirty="0" smtClean="0">
                <a:latin typeface="Arial" pitchFamily="34" charset="0"/>
              </a:rPr>
              <a:t>The sum-of-products form for our function is: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90103-09C7-41D9-A994-90D8A1BAB5A9}" type="slidenum">
              <a:rPr lang="en-US" smtClean="0">
                <a:latin typeface="Times New Roman" pitchFamily="18" charset="0"/>
              </a:rPr>
              <a:pPr/>
              <a:t>76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73733" name="Picture 7" descr="C:\idraw20\16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2701925"/>
            <a:ext cx="49355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4" descr="C:\idraw20\1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5138" y="1600200"/>
            <a:ext cx="3217862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990600" y="4033838"/>
            <a:ext cx="4114800" cy="143192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We note that this function is not in simplest terms. Our aim is only to rewrite our function in canonical sum-of-products form. 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68F69DC-3653-4F48-9310-E7BF3A0DADEE}" type="slidenum">
              <a:rPr lang="en-US" sz="1400" baseline="0"/>
              <a:pPr algn="r">
                <a:spcBef>
                  <a:spcPct val="0"/>
                </a:spcBef>
              </a:pPr>
              <a:t>77</a:t>
            </a:fld>
            <a:endParaRPr lang="en-US" sz="1400" baseline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Section 3.2 – End</a:t>
            </a:r>
          </a:p>
        </p:txBody>
      </p:sp>
      <p:pic>
        <p:nvPicPr>
          <p:cNvPr id="7475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438400"/>
            <a:ext cx="2320925" cy="2687638"/>
          </a:xfrm>
        </p:spPr>
      </p:pic>
      <p:sp>
        <p:nvSpPr>
          <p:cNvPr id="74757" name="AutoShape 3"/>
          <p:cNvSpPr>
            <a:spLocks noChangeArrowheads="1"/>
          </p:cNvSpPr>
          <p:nvPr/>
        </p:nvSpPr>
        <p:spPr bwMode="auto">
          <a:xfrm>
            <a:off x="4114800" y="3200400"/>
            <a:ext cx="927100" cy="10668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pitchFamily="34" charset="0"/>
              </a:rPr>
              <a:t>Section 3.2</a:t>
            </a:r>
            <a:endParaRPr lang="en-US" sz="6000" smtClean="0"/>
          </a:p>
        </p:txBody>
      </p:sp>
      <p:sp>
        <p:nvSpPr>
          <p:cNvPr id="4099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pitchFamily="34" charset="0"/>
              </a:rPr>
              <a:t>Boolean Algebra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A468756-E107-4670-856E-6E610397D12D}" type="slidenum">
              <a:rPr lang="en-US" sz="1400" baseline="0"/>
              <a:pPr algn="r">
                <a:spcBef>
                  <a:spcPct val="0"/>
                </a:spcBef>
              </a:pPr>
              <a:t>9</a:t>
            </a:fld>
            <a:endParaRPr lang="en-US" sz="1400" baseline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010400" cy="10668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pitchFamily="34" charset="0"/>
              </a:rPr>
              <a:t>Boolean Algebra</a:t>
            </a:r>
            <a:endParaRPr lang="en-US" sz="3400" dirty="0" smtClean="0">
              <a:latin typeface="Arial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2390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100" dirty="0" smtClean="0">
                <a:latin typeface="Arial" pitchFamily="34" charset="0"/>
              </a:rPr>
              <a:t>Boolean algebra is a mathematical system for the manipulation of variables that can have one of two values.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In </a:t>
            </a:r>
            <a:r>
              <a:rPr lang="en-US" dirty="0" smtClean="0"/>
              <a:t>formal logic, these values are “true” and “false.”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In </a:t>
            </a:r>
            <a:r>
              <a:rPr lang="en-US" dirty="0" smtClean="0"/>
              <a:t>digital systems, these values are “on” and “off,” 1 and 0, or “high” and “low.”</a:t>
            </a:r>
            <a:endParaRPr lang="en-US" sz="26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6754</TotalTime>
  <Words>2740</Words>
  <Application>Microsoft Office PowerPoint</Application>
  <PresentationFormat>On-screen Show (4:3)</PresentationFormat>
  <Paragraphs>541</Paragraphs>
  <Slides>77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ECOA_Mstr</vt:lpstr>
      <vt:lpstr>Chapter 3</vt:lpstr>
      <vt:lpstr>Chapter 3</vt:lpstr>
      <vt:lpstr>Section 3.1</vt:lpstr>
      <vt:lpstr>Introduction</vt:lpstr>
      <vt:lpstr>Introduction</vt:lpstr>
      <vt:lpstr>Section 3.1 – End</vt:lpstr>
      <vt:lpstr>Chapter 3</vt:lpstr>
      <vt:lpstr>Section 3.2</vt:lpstr>
      <vt:lpstr>Boolean Algebra</vt:lpstr>
      <vt:lpstr>Boolean Expressions</vt:lpstr>
      <vt:lpstr>Boolean Operators: AND</vt:lpstr>
      <vt:lpstr>Boolean Operators: OR</vt:lpstr>
      <vt:lpstr>Boolean Operators: NOT</vt:lpstr>
      <vt:lpstr>Boolean Functions</vt:lpstr>
      <vt:lpstr>Boolean Functions: Example</vt:lpstr>
      <vt:lpstr>Boolean Operators: Precedence</vt:lpstr>
      <vt:lpstr>Boolean Expressions: Example</vt:lpstr>
      <vt:lpstr>Boolean Expressions: Exercises</vt:lpstr>
      <vt:lpstr>Boolean Identities</vt:lpstr>
      <vt:lpstr>Boolean Identities</vt:lpstr>
      <vt:lpstr>Boolean Identities</vt:lpstr>
      <vt:lpstr>Boolean Identities</vt:lpstr>
      <vt:lpstr>Simplification of Boolean Expressions: Example 1</vt:lpstr>
      <vt:lpstr>Simplification of Boolean Expressions: Example 2</vt:lpstr>
      <vt:lpstr>Simplification of Boolean Expressions: Example 3</vt:lpstr>
      <vt:lpstr>Simplification of Boolean Expressions: Example 4</vt:lpstr>
      <vt:lpstr>Simplification of Boolean Expressions: Example 5</vt:lpstr>
      <vt:lpstr>Simplification of Boolean Expressions: Example 5</vt:lpstr>
      <vt:lpstr>K-Maps</vt:lpstr>
      <vt:lpstr>K-Maps</vt:lpstr>
      <vt:lpstr>K-Maps: Minterms</vt:lpstr>
      <vt:lpstr>K-Maps: Minterms</vt:lpstr>
      <vt:lpstr>K-Maps: Description and Terminology </vt:lpstr>
      <vt:lpstr>K-Maps: Description and Terminology </vt:lpstr>
      <vt:lpstr>K-Maps: Description and Terminology </vt:lpstr>
      <vt:lpstr>K-Maps: Example</vt:lpstr>
      <vt:lpstr>K-Maps: Exercise</vt:lpstr>
      <vt:lpstr>K-Maps: Simplification for Two Variables </vt:lpstr>
      <vt:lpstr>K-Maps: Simplification for Two Variables </vt:lpstr>
      <vt:lpstr>K-Maps: Simplification for Two Variables </vt:lpstr>
      <vt:lpstr>K-Maps: Simplification Rules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for Three Variables </vt:lpstr>
      <vt:lpstr>K-Maps: Simplification Example</vt:lpstr>
      <vt:lpstr>K-Maps: Simplification Exercise</vt:lpstr>
      <vt:lpstr>K-Maps: Simplification for Four Variables </vt:lpstr>
      <vt:lpstr>K-Maps: Simplification for Four Variables </vt:lpstr>
      <vt:lpstr>K-Maps: Simplification for Four Variables </vt:lpstr>
      <vt:lpstr>K-Maps: Simplification for Four Variables </vt:lpstr>
      <vt:lpstr>K-Maps: Simplification Example</vt:lpstr>
      <vt:lpstr>K-Maps: Simplification Exercise</vt:lpstr>
      <vt:lpstr>K-Maps: Don’t Care Conditions </vt:lpstr>
      <vt:lpstr>K-Maps: Don’t Care Conditions </vt:lpstr>
      <vt:lpstr>K-Maps: Don’t Care Conditions </vt:lpstr>
      <vt:lpstr>K-Maps: Don’t Care Conditions </vt:lpstr>
      <vt:lpstr>K-Maps: Don’t Care Conditions </vt:lpstr>
      <vt:lpstr>K-Maps: Conclusion</vt:lpstr>
      <vt:lpstr>Complements</vt:lpstr>
      <vt:lpstr>Complements: DeMorgan’s Laws</vt:lpstr>
      <vt:lpstr>Complements: DeMorgan’s Laws</vt:lpstr>
      <vt:lpstr>Complements:  Example 1</vt:lpstr>
      <vt:lpstr>Complements:  Example 1 Continued</vt:lpstr>
      <vt:lpstr>Complements:  Example 2</vt:lpstr>
      <vt:lpstr>Representing Boolean Functions</vt:lpstr>
      <vt:lpstr>Representing Boolean Functions</vt:lpstr>
      <vt:lpstr>Representing Boolean Functions: Example</vt:lpstr>
      <vt:lpstr>Representing Boolean Functions</vt:lpstr>
      <vt:lpstr>Representing Boolean Functions</vt:lpstr>
      <vt:lpstr>Section 3.2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302</cp:revision>
  <dcterms:created xsi:type="dcterms:W3CDTF">2002-11-19T23:57:00Z</dcterms:created>
  <dcterms:modified xsi:type="dcterms:W3CDTF">2010-02-16T14:07:10Z</dcterms:modified>
</cp:coreProperties>
</file>