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258" r:id="rId2"/>
    <p:sldId id="554" r:id="rId3"/>
    <p:sldId id="555" r:id="rId4"/>
    <p:sldId id="456" r:id="rId5"/>
    <p:sldId id="545" r:id="rId6"/>
    <p:sldId id="457" r:id="rId7"/>
    <p:sldId id="548" r:id="rId8"/>
    <p:sldId id="549" r:id="rId9"/>
    <p:sldId id="458" r:id="rId10"/>
    <p:sldId id="551" r:id="rId11"/>
    <p:sldId id="459" r:id="rId12"/>
    <p:sldId id="550" r:id="rId13"/>
    <p:sldId id="460" r:id="rId14"/>
    <p:sldId id="552" r:id="rId15"/>
    <p:sldId id="553" r:id="rId16"/>
    <p:sldId id="461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5" r:id="rId26"/>
    <p:sldId id="56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666699"/>
    <a:srgbClr val="80008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4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9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DA1209EE-BBF2-42B1-A29A-A9FDAB2C9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DA471-64FE-4CB3-9D6D-DE91DB05CE5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A8C28-06AF-4165-84E3-49213715801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2061B-CAA0-4657-919B-2B95B28BA74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4F6A-09EB-4974-89D0-B9421A28AB4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B6CA3-7E77-41F5-9F08-0AC16D90293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D372A-2023-4D81-93DD-9AD91BB90A0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3BF8-BE5C-4E96-8698-E2D5054A11D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F4856-ECDB-4A1E-905F-E885396D6E6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28DD624-71C3-42EC-A275-8CA43BCAA8B4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A1DC71F-6800-4F19-B146-2090111347FB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AC645-4140-418A-BC0D-567CDED5A4A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20FD7A1-DDAB-4255-A0D8-B7289556221A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ACEB2A2-48A8-4B36-9CBA-ABA5AFAECD7F}" type="slidenum">
              <a:rPr lang="en-US" sz="1200" baseline="0"/>
              <a:pPr algn="r">
                <a:spcBef>
                  <a:spcPct val="0"/>
                </a:spcBef>
              </a:pPr>
              <a:t>20</a:t>
            </a:fld>
            <a:endParaRPr lang="en-US" sz="1200" baseline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144B73C-649E-4250-82CE-918A69FC7F03}" type="slidenum">
              <a:rPr lang="en-US" sz="1200" baseline="0"/>
              <a:pPr algn="r">
                <a:spcBef>
                  <a:spcPct val="0"/>
                </a:spcBef>
              </a:pPr>
              <a:t>21</a:t>
            </a:fld>
            <a:endParaRPr lang="en-US" sz="1200" baseline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A59AEBA-CF6F-47F6-B11D-527B8EB7C03F}" type="slidenum">
              <a:rPr lang="en-US" sz="1200" baseline="0"/>
              <a:pPr algn="r">
                <a:spcBef>
                  <a:spcPct val="0"/>
                </a:spcBef>
              </a:pPr>
              <a:t>22</a:t>
            </a:fld>
            <a:endParaRPr lang="en-US" sz="1200" baseline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6A4B2-97A5-47E7-AC5C-48266A14AB0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EA1E57D-FE91-4C07-B1A3-84E8A95757CB}" type="slidenum">
              <a:rPr lang="en-US" sz="1200" baseline="0"/>
              <a:pPr algn="r">
                <a:spcBef>
                  <a:spcPct val="0"/>
                </a:spcBef>
              </a:pPr>
              <a:t>24</a:t>
            </a:fld>
            <a:endParaRPr lang="en-US" sz="1200" baseline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CA4BF5B-CA77-40C7-83F6-A1742158C491}" type="slidenum">
              <a:rPr lang="en-US" sz="1200" baseline="0"/>
              <a:pPr algn="r">
                <a:spcBef>
                  <a:spcPct val="0"/>
                </a:spcBef>
              </a:pPr>
              <a:t>25</a:t>
            </a:fld>
            <a:endParaRPr lang="en-US" sz="1200" baseline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2C63E2B-DCAC-410C-A766-D97E692253DB}" type="slidenum">
              <a:rPr lang="en-US" sz="1200" baseline="0"/>
              <a:pPr algn="r">
                <a:spcBef>
                  <a:spcPct val="0"/>
                </a:spcBef>
              </a:pPr>
              <a:t>26</a:t>
            </a:fld>
            <a:endParaRPr lang="en-US" sz="1200" baseline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BB687-228B-40F8-8201-6A8F107AD99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79F7-B126-4330-814C-91476590E2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3B019-C890-4AE0-BF13-1F5B8B3B88C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645E9-559B-4CC3-8500-60AB44AB80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09DF9-5954-4BB4-B60F-9FBE42A80A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AC8C2-B168-4509-AE3D-2C0FCB948D9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1D362-D164-421D-93BE-FE7F39D0CEC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CED7-735E-4D42-8C09-5E9229A09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DCADF-2250-40EC-A334-721F2ACD5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5E8A-8D09-4BC6-8C8D-FEAE77B1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98AE-C94B-40FF-86E7-2C7CBF631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047BD-5AD1-46E8-8617-6B70F55A0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AC71-AEEE-411C-8613-811DC02C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4EA27-CB00-4082-96A1-26F280537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00CAE-B06E-4841-9E47-B47A54C7C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427EB-40E7-4DA9-AA1B-02A4EA27B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3AE3-EDE1-40D0-A0E3-C699A0638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16344-7FD3-417F-B464-0DA5F4A73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D56A5-59AE-4E4C-8BAF-22614DE0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92CAB-68AF-4653-AB50-FA9E5F0DC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FE30F934-5F44-49C6-90C7-21BF51BED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Macintosh%20HD:Users:philipr:Desktop:37690_Null_PPT:Powerpoint%20art_CONVERTED:37690_CH03_FIG0310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733800"/>
            <a:ext cx="40386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3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Boolean Algebra and Digital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72725-98B7-435F-A4C5-5CE0CB8F26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6096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</a:t>
            </a:r>
            <a:endParaRPr lang="en-US" sz="3400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48006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Two very important gates are called the NAND and NOR gates</a:t>
            </a:r>
          </a:p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They </a:t>
            </a:r>
            <a:r>
              <a:rPr lang="en-US" sz="2400" dirty="0" smtClean="0">
                <a:latin typeface="Arial" charset="0"/>
              </a:rPr>
              <a:t>produce complementary output to AND </a:t>
            </a:r>
            <a:r>
              <a:rPr lang="en-US" sz="2400" dirty="0" err="1" smtClean="0">
                <a:latin typeface="Arial" charset="0"/>
              </a:rPr>
              <a:t>and</a:t>
            </a:r>
            <a:r>
              <a:rPr lang="en-US" sz="2400" dirty="0" smtClean="0">
                <a:latin typeface="Arial" charset="0"/>
              </a:rPr>
              <a:t> OR, respectively</a:t>
            </a:r>
          </a:p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They </a:t>
            </a:r>
            <a:r>
              <a:rPr lang="en-US" sz="2400" dirty="0" smtClean="0">
                <a:latin typeface="Arial" charset="0"/>
              </a:rPr>
              <a:t>are inexpensive  to manufacture</a:t>
            </a:r>
          </a:p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Any </a:t>
            </a:r>
            <a:r>
              <a:rPr lang="en-US" sz="2400" dirty="0" smtClean="0">
                <a:latin typeface="Arial" charset="0"/>
              </a:rPr>
              <a:t>Boolean function can be constructed using </a:t>
            </a:r>
            <a:r>
              <a:rPr lang="en-US" sz="2400" b="1" dirty="0" smtClean="0">
                <a:latin typeface="Arial" charset="0"/>
              </a:rPr>
              <a:t>only NAND </a:t>
            </a:r>
            <a:r>
              <a:rPr lang="en-US" sz="2400" dirty="0" smtClean="0">
                <a:latin typeface="Arial" charset="0"/>
              </a:rPr>
              <a:t>or </a:t>
            </a:r>
            <a:r>
              <a:rPr lang="en-US" sz="2400" b="1" dirty="0" smtClean="0">
                <a:latin typeface="Arial" charset="0"/>
              </a:rPr>
              <a:t>only NOR </a:t>
            </a:r>
            <a:r>
              <a:rPr lang="en-US" sz="2400" dirty="0" smtClean="0">
                <a:latin typeface="Arial" charset="0"/>
              </a:rPr>
              <a:t>gates. Thus, they are known as </a:t>
            </a:r>
            <a:r>
              <a:rPr lang="en-US" sz="2400" i="1" dirty="0" smtClean="0">
                <a:latin typeface="Arial" charset="0"/>
              </a:rPr>
              <a:t>universal gates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4A1DD-49C5-45A2-9ECC-56571D34982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6096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Gates: NAND</a:t>
            </a:r>
            <a:endParaRPr lang="en-US" sz="3400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1828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The symbols and truth table of the NAND gate are shown below</a:t>
            </a:r>
          </a:p>
        </p:txBody>
      </p:sp>
      <p:pic>
        <p:nvPicPr>
          <p:cNvPr id="12293" name="Picture 12" descr="NA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62000" y="3429000"/>
            <a:ext cx="7227888" cy="2974975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ABC1B-CD36-4060-8F28-68A5604382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6096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Gates: NOR</a:t>
            </a:r>
            <a:endParaRPr lang="en-US" sz="3400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1828800"/>
          </a:xfrm>
          <a:noFill/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The symbols and truth table of the NOR gate are shown below</a:t>
            </a:r>
          </a:p>
        </p:txBody>
      </p:sp>
      <p:pic>
        <p:nvPicPr>
          <p:cNvPr id="13317" name="Content Placeholder 8" descr="NO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3429000"/>
            <a:ext cx="7272338" cy="2971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81800" cy="6858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</a:t>
            </a:r>
            <a:endParaRPr lang="en-US" sz="3400" smtClean="0">
              <a:latin typeface="Arial" charset="0"/>
            </a:endParaRPr>
          </a:p>
        </p:txBody>
      </p:sp>
      <p:sp>
        <p:nvSpPr>
          <p:cNvPr id="14339" name="Text Placeholder 7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7772400" cy="1981200"/>
          </a:xfrm>
        </p:spPr>
        <p:txBody>
          <a:bodyPr/>
          <a:lstStyle/>
          <a:p>
            <a:r>
              <a:rPr lang="en-US" dirty="0" smtClean="0"/>
              <a:t>Using only NAND gates to construct the NOT gate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39952-D1BD-4F49-8D97-2C2B840E19B8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4341" name="Content Placeholder 15" descr="NOT-NAND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590800" y="3886200"/>
            <a:ext cx="3857625" cy="109537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81800" cy="6858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</a:t>
            </a:r>
            <a:endParaRPr lang="en-US" sz="3400" smtClean="0">
              <a:latin typeface="Arial" charset="0"/>
            </a:endParaRPr>
          </a:p>
        </p:txBody>
      </p:sp>
      <p:sp>
        <p:nvSpPr>
          <p:cNvPr id="15363" name="Text Placeholder 7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7848600" cy="1981200"/>
          </a:xfrm>
        </p:spPr>
        <p:txBody>
          <a:bodyPr/>
          <a:lstStyle/>
          <a:p>
            <a:r>
              <a:rPr lang="en-US" dirty="0" smtClean="0"/>
              <a:t>Using only NAND gates to construct the AND gate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ECF0B-41ED-407C-8A7D-8D4177205AF3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5365" name="Content Placeholder 6" descr="NAD-NAN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95400" y="3733800"/>
            <a:ext cx="6572250" cy="17240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81800" cy="6858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Universal Gates</a:t>
            </a:r>
            <a:endParaRPr lang="en-US" sz="3400" smtClean="0">
              <a:latin typeface="Arial" charset="0"/>
            </a:endParaRPr>
          </a:p>
        </p:txBody>
      </p:sp>
      <p:sp>
        <p:nvSpPr>
          <p:cNvPr id="16387" name="Text Placeholder 7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7848600" cy="1981200"/>
          </a:xfrm>
        </p:spPr>
        <p:txBody>
          <a:bodyPr/>
          <a:lstStyle/>
          <a:p>
            <a:r>
              <a:rPr lang="en-US" dirty="0" smtClean="0"/>
              <a:t>Using only NAND gates to construct the OR gate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0E93F-B4EF-47A8-A119-3E5AB6EAFA19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6389" name="Content Placeholder 6" descr="OR-NAN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3581400"/>
            <a:ext cx="5578475" cy="1981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853CDA-3045-42A7-9E14-BA10BCCEFA3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Logic Gates</a:t>
            </a:r>
            <a:endParaRPr lang="en-US" sz="3400" smtClean="0"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3048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Gates can have multiple inputs and more than one output.</a:t>
            </a:r>
          </a:p>
          <a:p>
            <a:pPr lvl="1"/>
            <a:r>
              <a:rPr lang="en-US" dirty="0" smtClean="0"/>
              <a:t>A second output can be provided for the complement of the operation.</a:t>
            </a:r>
          </a:p>
          <a:p>
            <a:pPr lvl="1"/>
            <a:r>
              <a:rPr lang="en-US" dirty="0" smtClean="0"/>
              <a:t>We’ll see more of this later.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17413" name="Picture 5" descr="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105400"/>
            <a:ext cx="735806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2A4D4D7-16A4-49E0-B277-BF151DE9A5F7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3.3 – End</a:t>
            </a:r>
          </a:p>
        </p:txBody>
      </p:sp>
      <p:pic>
        <p:nvPicPr>
          <p:cNvPr id="19460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9461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D90B42E-54F8-4594-AD66-E7A9A6487B48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3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3.4</a:t>
            </a:r>
            <a:endParaRPr lang="en-US" sz="6000" smtClean="0"/>
          </a:p>
        </p:txBody>
      </p:sp>
      <p:sp>
        <p:nvSpPr>
          <p:cNvPr id="4099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Digital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D7AB1EE-A5B5-4337-A273-AB61CABE34BA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3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6DDC984-D707-40F2-BF1F-D02AD3C9F24F}" type="slidenum">
              <a:rPr lang="en-US" sz="1400" baseline="0"/>
              <a:pPr algn="r">
                <a:spcBef>
                  <a:spcPct val="0"/>
                </a:spcBef>
              </a:pPr>
              <a:t>20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Digital Components</a:t>
            </a:r>
            <a:endParaRPr lang="en-US" sz="3400" smtClean="0">
              <a:latin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696200" cy="45720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Computers are built using collections of gates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Gates </a:t>
            </a:r>
            <a:r>
              <a:rPr lang="en-US" sz="3100" dirty="0" smtClean="0">
                <a:latin typeface="Arial" charset="0"/>
              </a:rPr>
              <a:t>are connected by way of wires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Wires </a:t>
            </a:r>
            <a:r>
              <a:rPr lang="en-US" sz="3100" dirty="0" smtClean="0">
                <a:latin typeface="Arial" charset="0"/>
              </a:rPr>
              <a:t>act as signal pathways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The </a:t>
            </a:r>
            <a:r>
              <a:rPr lang="en-US" sz="3100" dirty="0" smtClean="0">
                <a:latin typeface="Arial" charset="0"/>
              </a:rPr>
              <a:t>collection of gates is standard resulting in a set of building blocks that can be used to build the entire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0CC68A18-08D8-4FA9-9B87-59DD274B7B31}" type="slidenum">
              <a:rPr lang="en-US" sz="1400" baseline="0"/>
              <a:pPr algn="r">
                <a:spcBef>
                  <a:spcPct val="0"/>
                </a:spcBef>
              </a:pPr>
              <a:t>21</a:t>
            </a:fld>
            <a:endParaRPr lang="en-US" sz="1400" baseline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Digital Circuits and Boolean Algebra</a:t>
            </a:r>
            <a:endParaRPr lang="en-US" sz="3400" smtClean="0">
              <a:latin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6962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Boolean operations such as AND </a:t>
            </a:r>
            <a:r>
              <a:rPr lang="en-US" sz="3500" dirty="0" err="1" smtClean="0">
                <a:latin typeface="Arial" charset="0"/>
              </a:rPr>
              <a:t>and</a:t>
            </a:r>
            <a:r>
              <a:rPr lang="en-US" sz="3500" dirty="0" smtClean="0">
                <a:latin typeface="Arial" charset="0"/>
              </a:rPr>
              <a:t> OR can be represented by a simple logic </a:t>
            </a:r>
            <a:r>
              <a:rPr lang="en-US" sz="3500" dirty="0" smtClean="0">
                <a:latin typeface="Arial" charset="0"/>
              </a:rPr>
              <a:t>gate</a:t>
            </a:r>
            <a:endParaRPr lang="en-US" sz="35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Representation of more complex Boolean expressions results in  </a:t>
            </a:r>
            <a:r>
              <a:rPr lang="en-US" sz="3500" i="1" dirty="0" smtClean="0">
                <a:latin typeface="Arial" charset="0"/>
              </a:rPr>
              <a:t>logic diagrams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EB90C63-9BBE-498A-8CA9-BED307A80E9C}" type="slidenum">
              <a:rPr lang="en-US" sz="1400" baseline="0"/>
              <a:pPr algn="r">
                <a:spcBef>
                  <a:spcPct val="0"/>
                </a:spcBef>
              </a:pPr>
              <a:t>22</a:t>
            </a:fld>
            <a:endParaRPr lang="en-US" sz="1400" baseline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Logic Diagrams</a:t>
            </a:r>
            <a:endParaRPr lang="en-US" sz="3400" smtClean="0">
              <a:latin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696200" cy="45720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Logic Diagrams represent the physical implementation of the given expressions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Logic </a:t>
            </a:r>
            <a:r>
              <a:rPr lang="en-US" sz="3100" dirty="0" smtClean="0">
                <a:latin typeface="Arial" charset="0"/>
              </a:rPr>
              <a:t>Diagrams (which in turn leads to digital circuits) can be built for any Boolean expression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Every </a:t>
            </a:r>
            <a:r>
              <a:rPr lang="en-US" sz="3100" dirty="0" smtClean="0">
                <a:latin typeface="Arial" charset="0"/>
              </a:rPr>
              <a:t>operation carried out by a computer is an implementation of a Boolean expression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3CA46-7B2A-4334-AC55-FFA1F76E78F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Logic Diagrams</a:t>
            </a:r>
            <a:endParaRPr lang="en-US" sz="340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2438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main thing to remember is that combinations of gates implement Boolean functions.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circuit below implements the Boolean function:</a:t>
            </a:r>
          </a:p>
        </p:txBody>
      </p:sp>
      <p:pic>
        <p:nvPicPr>
          <p:cNvPr id="5125" name="Picture 5" descr="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14800"/>
            <a:ext cx="61976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20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276600"/>
            <a:ext cx="321786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819400" y="5715000"/>
            <a:ext cx="4953000" cy="76993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 dirty="0">
                <a:solidFill>
                  <a:srgbClr val="CC3300"/>
                </a:solidFill>
              </a:rPr>
              <a:t>We simplify our Boolean expressions so that we can create simpler circuits.</a:t>
            </a:r>
            <a:endParaRPr lang="en-US" baseline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8968184-4E5D-42B5-AB08-525DA1DEE518}" type="slidenum">
              <a:rPr lang="en-US" sz="1400" baseline="0"/>
              <a:pPr algn="r">
                <a:spcBef>
                  <a:spcPct val="0"/>
                </a:spcBef>
              </a:pPr>
              <a:t>24</a:t>
            </a:fld>
            <a:endParaRPr lang="en-US" sz="1400" baseline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Integrated Circuits</a:t>
            </a:r>
            <a:endParaRPr lang="en-US" sz="3400" smtClean="0">
              <a:latin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6962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Gates are not sold individually; they are sold in units called </a:t>
            </a:r>
            <a:r>
              <a:rPr lang="en-US" sz="3100" i="1" dirty="0" smtClean="0">
                <a:latin typeface="Arial" charset="0"/>
              </a:rPr>
              <a:t>integrated circuits</a:t>
            </a:r>
            <a:r>
              <a:rPr lang="en-US" sz="3100" dirty="0" smtClean="0">
                <a:latin typeface="Arial" charset="0"/>
              </a:rPr>
              <a:t> (ICs) or </a:t>
            </a:r>
            <a:r>
              <a:rPr lang="en-US" sz="3100" i="1" dirty="0" smtClean="0">
                <a:latin typeface="Arial" charset="0"/>
              </a:rPr>
              <a:t>chips</a:t>
            </a: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A </a:t>
            </a:r>
            <a:r>
              <a:rPr lang="en-US" sz="3100" dirty="0" smtClean="0">
                <a:latin typeface="Arial" charset="0"/>
              </a:rPr>
              <a:t>chip is an electronic device consisting of the necessary components (transistors, resistors, and capacitors) to implement various gates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42C06E4-2B6F-41C3-9357-2EBDCC0A62C2}" type="slidenum">
              <a:rPr lang="en-US" sz="1400" baseline="0"/>
              <a:pPr algn="r">
                <a:spcBef>
                  <a:spcPct val="0"/>
                </a:spcBef>
              </a:pPr>
              <a:t>25</a:t>
            </a:fld>
            <a:endParaRPr lang="en-US" sz="1400" baseline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705600" cy="7620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Integrated Circuits</a:t>
            </a:r>
            <a:endParaRPr lang="en-US" sz="3400" smtClean="0">
              <a:latin typeface="Arial" charset="0"/>
            </a:endParaRPr>
          </a:p>
        </p:txBody>
      </p:sp>
      <p:pic>
        <p:nvPicPr>
          <p:cNvPr id="40966" name="Picture 6" descr="Macintosh HD:Users:philipr:Desktop:37690_Null_PPT:Powerpoint art_CONVERTED:37690_CH03_FIG0310.jpg"/>
          <p:cNvPicPr>
            <a:picLocks noGrp="1" noChangeAspect="1" noChangeArrowheads="1"/>
          </p:cNvPicPr>
          <p:nvPr>
            <p:ph idx="1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838200" y="1760538"/>
            <a:ext cx="6934200" cy="4232275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D01E3E4-840B-4FDD-993B-59D80C0AA26B}" type="slidenum">
              <a:rPr lang="en-US" sz="1400" baseline="0"/>
              <a:pPr algn="r">
                <a:spcBef>
                  <a:spcPct val="0"/>
                </a:spcBef>
              </a:pPr>
              <a:t>26</a:t>
            </a:fld>
            <a:endParaRPr lang="en-US" sz="1400" baseline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3.4 – End</a:t>
            </a:r>
          </a:p>
        </p:txBody>
      </p:sp>
      <p:pic>
        <p:nvPicPr>
          <p:cNvPr id="614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614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3.3</a:t>
            </a:r>
            <a:endParaRPr lang="en-US" sz="6000" smtClean="0"/>
          </a:p>
        </p:txBody>
      </p:sp>
      <p:sp>
        <p:nvSpPr>
          <p:cNvPr id="4099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Logic Gates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4DE71-D600-493F-839A-662C2C05253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648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We have looked at Boolean functions in abstract terms</a:t>
            </a:r>
            <a:r>
              <a:rPr lang="en-US" sz="2800" dirty="0" smtClean="0"/>
              <a:t>.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 smtClean="0">
                <a:latin typeface="Arial" charset="0"/>
              </a:rPr>
              <a:t>this section, we see that Boolean functions are implemented in </a:t>
            </a:r>
            <a:r>
              <a:rPr lang="en-US" sz="2800" b="1" dirty="0" smtClean="0">
                <a:latin typeface="Arial" charset="0"/>
              </a:rPr>
              <a:t>digital computer circuits</a:t>
            </a:r>
            <a:r>
              <a:rPr lang="en-US" sz="2800" dirty="0" smtClean="0">
                <a:latin typeface="Arial" charset="0"/>
              </a:rPr>
              <a:t> called </a:t>
            </a:r>
            <a:r>
              <a:rPr lang="en-US" sz="2800" b="1" i="1" dirty="0" smtClean="0">
                <a:latin typeface="Arial" charset="0"/>
              </a:rPr>
              <a:t>gates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Gates </a:t>
            </a:r>
            <a:r>
              <a:rPr lang="en-US" sz="2800" dirty="0" smtClean="0">
                <a:latin typeface="Arial" charset="0"/>
              </a:rPr>
              <a:t>implement each of the basic logic functions discussed earlier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Gates </a:t>
            </a:r>
            <a:r>
              <a:rPr lang="en-US" sz="2800" dirty="0" smtClean="0">
                <a:latin typeface="Arial" charset="0"/>
              </a:rPr>
              <a:t>are building blocks for digital design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Logic Gates</a:t>
            </a:r>
            <a:endParaRPr lang="en-US" sz="3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DBBB6-27F0-4393-8186-C8312F8DE08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648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A gate is an electronic device that produces a result based on two or more input values.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In </a:t>
            </a:r>
            <a:r>
              <a:rPr lang="en-US" dirty="0" smtClean="0"/>
              <a:t>reality, gates consist of one to six transistors, but digital designers think of them as a single unit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Integrated </a:t>
            </a:r>
            <a:r>
              <a:rPr lang="en-US" dirty="0" smtClean="0"/>
              <a:t>circuits contain collections of gates suited to a particular purpose.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Logic Gates</a:t>
            </a:r>
            <a:endParaRPr lang="en-US" sz="3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3005C-6B12-4DCB-ADA0-1487BF0861B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144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Symbols for Logic Gates: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AND Gate</a:t>
            </a:r>
            <a:endParaRPr lang="en-US" sz="3400" smtClean="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49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symbol and truth table of the AND gate are shown to the </a:t>
            </a:r>
            <a:r>
              <a:rPr lang="en-US" sz="2900" dirty="0" smtClean="0">
                <a:latin typeface="Arial" charset="0"/>
              </a:rPr>
              <a:t>right</a:t>
            </a:r>
            <a:endParaRPr lang="en-US" sz="29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AND gate corresponds directly to its respective Boolean operation, as you can see by its truth tables</a:t>
            </a:r>
            <a:endParaRPr lang="en-US" sz="3100" dirty="0" smtClean="0">
              <a:latin typeface="Arial" charset="0"/>
            </a:endParaRPr>
          </a:p>
        </p:txBody>
      </p:sp>
      <p:pic>
        <p:nvPicPr>
          <p:cNvPr id="7173" name="Picture 6" descr="A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257800" y="1371600"/>
            <a:ext cx="3170238" cy="4724400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724BCC-C182-42A5-9E14-8605CFB2062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144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Symbols for Logic Gates: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OR Gate</a:t>
            </a:r>
            <a:endParaRPr lang="en-US" sz="340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49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symbol and truth table of the OR gate are shown to the </a:t>
            </a:r>
            <a:r>
              <a:rPr lang="en-US" sz="2900" dirty="0" smtClean="0">
                <a:latin typeface="Arial" charset="0"/>
              </a:rPr>
              <a:t>right</a:t>
            </a:r>
            <a:endParaRPr lang="en-US" sz="29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OR gate corresponds directly to its respective Boolean operation, as you can see by its truth tables</a:t>
            </a:r>
            <a:endParaRPr lang="en-US" sz="3100" dirty="0" smtClean="0">
              <a:latin typeface="Arial" charset="0"/>
            </a:endParaRPr>
          </a:p>
        </p:txBody>
      </p:sp>
      <p:pic>
        <p:nvPicPr>
          <p:cNvPr id="8197" name="Picture 6" descr="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1524000"/>
            <a:ext cx="3357563" cy="48006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5CDD0-5B08-470B-89CA-4171476C2F9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14400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Symbols for Logic Gates: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The NOT Gate</a:t>
            </a:r>
            <a:endParaRPr lang="en-US" sz="340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49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symbol and truth table of the NOT gate are shown to the </a:t>
            </a:r>
            <a:r>
              <a:rPr lang="en-US" sz="2900" dirty="0" smtClean="0">
                <a:latin typeface="Arial" charset="0"/>
              </a:rPr>
              <a:t>right</a:t>
            </a:r>
            <a:endParaRPr lang="en-US" sz="29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The NOT gate corresponds directly to its respective Boolean operation, as you can see by its truth tables</a:t>
            </a:r>
            <a:endParaRPr lang="en-US" sz="3100" dirty="0" smtClean="0">
              <a:latin typeface="Arial" charset="0"/>
            </a:endParaRPr>
          </a:p>
        </p:txBody>
      </p:sp>
      <p:pic>
        <p:nvPicPr>
          <p:cNvPr id="9221" name="Content Placeholder 5" descr="NOT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410200" y="1447800"/>
            <a:ext cx="31242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49580-8C10-4B12-991D-D90F3C29DF0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2438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Another very useful gate is the exclusive OR (XOR) gate. 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output of the XOR operation is true only when the values of the inputs differ.</a:t>
            </a:r>
            <a:endParaRPr lang="en-US" sz="2500" dirty="0" smtClean="0">
              <a:latin typeface="Arial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Symbols for Logic Gates: The XOR Gate</a:t>
            </a:r>
          </a:p>
        </p:txBody>
      </p:sp>
      <p:pic>
        <p:nvPicPr>
          <p:cNvPr id="10245" name="Picture 5" descr="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962400"/>
            <a:ext cx="428783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5791200"/>
            <a:ext cx="3429000" cy="7620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Note the special symbol </a:t>
            </a:r>
            <a:r>
              <a:rPr lang="en-US" sz="2200" b="1" baseline="0">
                <a:solidFill>
                  <a:srgbClr val="CC3300"/>
                </a:solidFill>
                <a:sym typeface="Symbol" pitchFamily="18" charset="2"/>
              </a:rPr>
              <a:t> </a:t>
            </a:r>
            <a:r>
              <a:rPr lang="en-US" sz="2200" b="1" baseline="0">
                <a:solidFill>
                  <a:srgbClr val="CC3300"/>
                </a:solidFill>
              </a:rPr>
              <a:t>for the XOR operation.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5501</TotalTime>
  <Words>689</Words>
  <Application>Microsoft Office PowerPoint</Application>
  <PresentationFormat>On-screen Show (4:3)</PresentationFormat>
  <Paragraphs>132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ECOA_Mstr</vt:lpstr>
      <vt:lpstr>Chapter 3</vt:lpstr>
      <vt:lpstr>Chapter 3</vt:lpstr>
      <vt:lpstr>Section 3.3</vt:lpstr>
      <vt:lpstr>Logic Gates</vt:lpstr>
      <vt:lpstr>Logic Gates</vt:lpstr>
      <vt:lpstr>Symbols for Logic Gates:  The AND Gate</vt:lpstr>
      <vt:lpstr>Symbols for Logic Gates:  The OR Gate</vt:lpstr>
      <vt:lpstr>Symbols for Logic Gates:  The NOT Gate</vt:lpstr>
      <vt:lpstr>Symbols for Logic Gates: The XOR Gate</vt:lpstr>
      <vt:lpstr>Universal Gates</vt:lpstr>
      <vt:lpstr>Universal Gates: NAND</vt:lpstr>
      <vt:lpstr>Universal Gates: NOR</vt:lpstr>
      <vt:lpstr>Universal Gates</vt:lpstr>
      <vt:lpstr>Universal Gates</vt:lpstr>
      <vt:lpstr>Universal Gates</vt:lpstr>
      <vt:lpstr>Logic Gates</vt:lpstr>
      <vt:lpstr>Section 3.3 – End</vt:lpstr>
      <vt:lpstr>Chapter 3</vt:lpstr>
      <vt:lpstr>Section 3.4</vt:lpstr>
      <vt:lpstr>Digital Components</vt:lpstr>
      <vt:lpstr>Digital Circuits and Boolean Algebra</vt:lpstr>
      <vt:lpstr>Logic Diagrams</vt:lpstr>
      <vt:lpstr>Logic Diagrams</vt:lpstr>
      <vt:lpstr>Integrated Circuits</vt:lpstr>
      <vt:lpstr>Integrated Circuits</vt:lpstr>
      <vt:lpstr>Section 3.4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284</cp:revision>
  <dcterms:created xsi:type="dcterms:W3CDTF">2002-11-19T23:57:00Z</dcterms:created>
  <dcterms:modified xsi:type="dcterms:W3CDTF">2010-02-23T13:44:28Z</dcterms:modified>
</cp:coreProperties>
</file>