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1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0"/>
  </p:notesMasterIdLst>
  <p:sldIdLst>
    <p:sldId id="258" r:id="rId2"/>
    <p:sldId id="544" r:id="rId3"/>
    <p:sldId id="546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548" r:id="rId12"/>
    <p:sldId id="470" r:id="rId13"/>
    <p:sldId id="555" r:id="rId14"/>
    <p:sldId id="471" r:id="rId15"/>
    <p:sldId id="549" r:id="rId16"/>
    <p:sldId id="547" r:id="rId17"/>
    <p:sldId id="557" r:id="rId18"/>
    <p:sldId id="558" r:id="rId19"/>
    <p:sldId id="551" r:id="rId20"/>
    <p:sldId id="550" r:id="rId21"/>
    <p:sldId id="552" r:id="rId22"/>
    <p:sldId id="472" r:id="rId23"/>
    <p:sldId id="473" r:id="rId24"/>
    <p:sldId id="553" r:id="rId25"/>
    <p:sldId id="494" r:id="rId26"/>
    <p:sldId id="554" r:id="rId27"/>
    <p:sldId id="543" r:id="rId28"/>
    <p:sldId id="545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9FF"/>
    <a:srgbClr val="FFFF99"/>
    <a:srgbClr val="FFCCCC"/>
    <a:srgbClr val="93B9DF"/>
    <a:srgbClr val="B9C0F5"/>
    <a:srgbClr val="666699"/>
    <a:srgbClr val="80008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384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94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fld id="{210B11E7-859F-4A21-82FA-A0FD75765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07482-6BFC-4268-BAA4-23F9D27F287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60A14-DEC7-455E-B2A0-25805867FE48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E8FC7B43-439D-4A83-BA73-9D3D14EDAEB6}" type="slidenum">
              <a:rPr lang="en-US" sz="1200" baseline="0"/>
              <a:pPr algn="r">
                <a:spcBef>
                  <a:spcPct val="0"/>
                </a:spcBef>
              </a:pPr>
              <a:t>11</a:t>
            </a:fld>
            <a:endParaRPr lang="en-US" sz="1200" baseline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B7187-5756-4A39-B903-204ED73B65CD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B7187-5756-4A39-B903-204ED73B65CD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793820-37E1-447D-AAC4-D7D5E319E0C3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E51C1434-FBC1-44EB-854D-84857894C48B}" type="slidenum">
              <a:rPr lang="en-US" sz="1200" baseline="0"/>
              <a:pPr algn="r">
                <a:spcBef>
                  <a:spcPct val="0"/>
                </a:spcBef>
              </a:pPr>
              <a:t>15</a:t>
            </a:fld>
            <a:endParaRPr lang="en-US" sz="1200" baseline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F9C303A2-7607-4F7F-8F1C-FC4842EAA4A7}" type="slidenum">
              <a:rPr lang="en-US" sz="1200" baseline="0"/>
              <a:pPr algn="r">
                <a:spcBef>
                  <a:spcPct val="0"/>
                </a:spcBef>
              </a:pPr>
              <a:t>16</a:t>
            </a:fld>
            <a:endParaRPr lang="en-US" sz="1200" baseline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F9C303A2-7607-4F7F-8F1C-FC4842EAA4A7}" type="slidenum">
              <a:rPr lang="en-US" sz="1200" baseline="0"/>
              <a:pPr algn="r">
                <a:spcBef>
                  <a:spcPct val="0"/>
                </a:spcBef>
              </a:pPr>
              <a:t>17</a:t>
            </a:fld>
            <a:endParaRPr lang="en-US" sz="1200" baseline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F9C303A2-7607-4F7F-8F1C-FC4842EAA4A7}" type="slidenum">
              <a:rPr lang="en-US" sz="1200" baseline="0"/>
              <a:pPr algn="r">
                <a:spcBef>
                  <a:spcPct val="0"/>
                </a:spcBef>
              </a:pPr>
              <a:t>18</a:t>
            </a:fld>
            <a:endParaRPr lang="en-US" sz="1200" baseline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5E4709F6-0EC0-4AD7-A68D-E88343A147F5}" type="slidenum">
              <a:rPr lang="en-US" sz="1200" baseline="0"/>
              <a:pPr algn="r">
                <a:spcBef>
                  <a:spcPct val="0"/>
                </a:spcBef>
              </a:pPr>
              <a:t>19</a:t>
            </a:fld>
            <a:endParaRPr lang="en-US" sz="1200" baseline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EF4432B-1A41-4A72-BC7A-AF9CAC3AB8E0}" type="slidenum">
              <a:rPr lang="en-US" sz="1200" baseline="0"/>
              <a:pPr algn="r">
                <a:spcBef>
                  <a:spcPct val="0"/>
                </a:spcBef>
              </a:pPr>
              <a:t>2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76FDA96-A148-4409-942A-1D53B471B1AB}" type="slidenum">
              <a:rPr lang="en-US" sz="1200" baseline="0"/>
              <a:pPr algn="r">
                <a:spcBef>
                  <a:spcPct val="0"/>
                </a:spcBef>
              </a:pPr>
              <a:t>20</a:t>
            </a:fld>
            <a:endParaRPr lang="en-US" sz="1200" baseline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67C38-1CF3-47E0-8711-D7419E10C7AA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40EF3-8F03-429E-A03E-344C0D04067C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B660FD-1B37-45A1-BBE4-6E31148C8777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B8FD4-5178-4DB1-B8FC-F96AC08D005F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1277-81D0-4D71-B14F-1B6463B285F4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5B6C3-CAE9-46E7-8206-B5DF37C425C5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2EAA1-C9BB-457B-A513-52903EE45C1C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F7F2C3E-FAAF-4186-9D91-5978877E4F02}" type="slidenum">
              <a:rPr lang="en-US" sz="1200" baseline="0"/>
              <a:pPr algn="r">
                <a:spcBef>
                  <a:spcPct val="0"/>
                </a:spcBef>
              </a:pPr>
              <a:t>28</a:t>
            </a:fld>
            <a:endParaRPr lang="en-US" sz="1200" baseline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3072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F00A4D4-5A56-4A6F-B0D3-9CF02979FE3A}" type="slidenum">
              <a:rPr lang="en-US" sz="1200" baseline="0"/>
              <a:pPr algn="r">
                <a:spcBef>
                  <a:spcPct val="0"/>
                </a:spcBef>
              </a:pPr>
              <a:t>3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932EE-16BD-4509-B5F0-97FB3F699348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E2DA4-4887-4D98-BFC9-BE4FF74B33EE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6A5B6-5DA3-46A3-B164-33A9B2464539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3809A-31F6-4628-8CF9-C86FA288EABD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8776B3-C6D8-41A4-82DC-F6D90F9BB054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8EB497-8C8C-4743-A041-9E0FF8BCA6CF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F3A76-F52B-46A5-8CB3-9D9A0D988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B7513-D0AB-4091-BD95-6DC4E7259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6F2A0-3E8C-4277-AB51-E9AB420EA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01CB4-F060-4B4B-BD9D-DE652C3FC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BE8C4-C0EE-4445-AA93-38995D047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D42BE-0D96-4A54-BB4C-BF5396CEF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B173B-AF99-47C1-A04C-D3CD1AD97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43824-6876-4BD3-9327-C8C17DD9D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59674-2D85-4861-B0BF-397494E39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E1B03-801B-40E9-A806-39A049A64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2E6D0-9718-4E83-846D-E73171197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aseline="0">
                <a:latin typeface="Times New Roman" charset="0"/>
              </a:defRPr>
            </a:lvl1pPr>
          </a:lstStyle>
          <a:p>
            <a:pPr>
              <a:defRPr/>
            </a:pPr>
            <a:fld id="{A979FF8A-4187-45D7-8E52-68F594878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Macintosh%20HD:Users:philipr:Desktop:37690_Null_PPT:Powerpoint%20art_CONVERTED:37690_CH03_FIG0317.jp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4953000" y="3733800"/>
            <a:ext cx="40386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Chapter 3</a:t>
            </a:r>
            <a:endParaRPr lang="en-US" sz="6000" smtClean="0"/>
          </a:p>
        </p:txBody>
      </p:sp>
      <p:sp>
        <p:nvSpPr>
          <p:cNvPr id="2051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algn="r"/>
            <a:r>
              <a:rPr lang="en-US" sz="4000" smtClean="0">
                <a:latin typeface="Arial" charset="0"/>
              </a:rPr>
              <a:t>Boolean Algebra and Digital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19B1F1-78BE-416E-B15A-DD2A023012B6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Full Adder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23622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ts val="3000"/>
              </a:spcBef>
            </a:pPr>
            <a:r>
              <a:rPr lang="en-US" sz="2600" dirty="0" smtClean="0">
                <a:latin typeface="Arial" charset="0"/>
              </a:rPr>
              <a:t>Just as we combined half adders to make a full adder, full adders can be connected in series.</a:t>
            </a:r>
          </a:p>
          <a:p>
            <a:pPr>
              <a:spcBef>
                <a:spcPts val="3000"/>
              </a:spcBef>
            </a:pPr>
            <a:r>
              <a:rPr lang="en-US" sz="2600" dirty="0" smtClean="0">
                <a:latin typeface="Arial" charset="0"/>
              </a:rPr>
              <a:t>The carry bit “ripples” from one adder to the next; hence, this configuration is called a </a:t>
            </a:r>
            <a:r>
              <a:rPr lang="en-US" sz="2600" i="1" dirty="0" smtClean="0">
                <a:latin typeface="Arial" charset="0"/>
              </a:rPr>
              <a:t>ripple-carry</a:t>
            </a:r>
            <a:r>
              <a:rPr lang="en-US" sz="2600" dirty="0" smtClean="0">
                <a:latin typeface="Arial" charset="0"/>
              </a:rPr>
              <a:t> </a:t>
            </a:r>
            <a:r>
              <a:rPr lang="en-US" sz="2600" i="1" dirty="0" smtClean="0">
                <a:latin typeface="Arial" charset="0"/>
              </a:rPr>
              <a:t>adder</a:t>
            </a:r>
            <a:r>
              <a:rPr lang="en-US" sz="2600" dirty="0" smtClean="0">
                <a:latin typeface="Arial" charset="0"/>
              </a:rPr>
              <a:t>.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2362200" y="5440363"/>
            <a:ext cx="6019800" cy="427037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>
                <a:solidFill>
                  <a:srgbClr val="CC3300"/>
                </a:solidFill>
              </a:rPr>
              <a:t>Today’s systems employ more efficient adders.   </a:t>
            </a:r>
            <a:endParaRPr lang="en-US" baseline="0"/>
          </a:p>
        </p:txBody>
      </p:sp>
      <p:pic>
        <p:nvPicPr>
          <p:cNvPr id="11270" name="Picture 7" descr="C:\idraw20\31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114800"/>
            <a:ext cx="7715250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C5534BF-7C86-4941-A8D2-79CB41BB0B93}" type="slidenum">
              <a:rPr lang="en-US" sz="1400" baseline="0"/>
              <a:pPr algn="r">
                <a:spcBef>
                  <a:spcPct val="0"/>
                </a:spcBef>
              </a:pPr>
              <a:t>11</a:t>
            </a:fld>
            <a:endParaRPr lang="en-US" sz="1400" baseline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495800"/>
          </a:xfrm>
          <a:noFill/>
        </p:spPr>
        <p:txBody>
          <a:bodyPr/>
          <a:lstStyle/>
          <a:p>
            <a:r>
              <a:rPr lang="en-US" sz="3100" dirty="0" smtClean="0">
                <a:latin typeface="Arial" charset="0"/>
              </a:rPr>
              <a:t>Adders are very important circuits</a:t>
            </a:r>
          </a:p>
          <a:p>
            <a:pPr lvl="1"/>
            <a:r>
              <a:rPr lang="en-US" sz="2700" dirty="0" smtClean="0">
                <a:latin typeface="Arial" charset="0"/>
              </a:rPr>
              <a:t>How useful a computer would be if it cannot add numbers</a:t>
            </a:r>
            <a:r>
              <a:rPr lang="en-US" sz="2700" dirty="0" smtClean="0">
                <a:latin typeface="Arial" charset="0"/>
              </a:rPr>
              <a:t>?</a:t>
            </a:r>
            <a:endParaRPr lang="en-US" sz="2700" dirty="0" smtClean="0">
              <a:latin typeface="Arial" charset="0"/>
            </a:endParaRPr>
          </a:p>
          <a:p>
            <a:pPr>
              <a:spcBef>
                <a:spcPts val="3600"/>
              </a:spcBef>
            </a:pPr>
            <a:r>
              <a:rPr lang="en-US" sz="3100" dirty="0" smtClean="0">
                <a:latin typeface="Arial" charset="0"/>
              </a:rPr>
              <a:t>An equally important operation that all computers  use frequently is </a:t>
            </a:r>
            <a:r>
              <a:rPr lang="en-US" sz="3100" b="1" i="1" dirty="0" smtClean="0">
                <a:latin typeface="Arial" charset="0"/>
              </a:rPr>
              <a:t>decoding</a:t>
            </a:r>
            <a:r>
              <a:rPr lang="en-US" sz="3100" dirty="0" smtClean="0">
                <a:latin typeface="Arial" charset="0"/>
              </a:rPr>
              <a:t> binary information from a set of </a:t>
            </a:r>
            <a:r>
              <a:rPr lang="en-US" sz="3100" i="1" dirty="0" smtClean="0">
                <a:latin typeface="Arial" charset="0"/>
              </a:rPr>
              <a:t>n</a:t>
            </a:r>
            <a:r>
              <a:rPr lang="en-US" sz="3100" dirty="0" smtClean="0">
                <a:latin typeface="Arial" charset="0"/>
              </a:rPr>
              <a:t> inputs to a maximum of 2</a:t>
            </a:r>
            <a:r>
              <a:rPr lang="en-US" sz="3100" i="1" baseline="40000" dirty="0" smtClean="0">
                <a:latin typeface="Arial" charset="0"/>
              </a:rPr>
              <a:t>n</a:t>
            </a:r>
            <a:r>
              <a:rPr lang="en-US" sz="3100" dirty="0" smtClean="0">
                <a:latin typeface="Arial" charset="0"/>
              </a:rPr>
              <a:t> outputs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Decoder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BF1EEE-E39D-4D39-87A5-F8EC5E7FAFA9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Decoder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5720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A decoder uses the inputs and their respective values to select one specific output </a:t>
            </a:r>
            <a:r>
              <a:rPr lang="en-US" dirty="0" smtClean="0">
                <a:latin typeface="Arial" charset="0"/>
              </a:rPr>
              <a:t>line.</a:t>
            </a:r>
          </a:p>
          <a:p>
            <a:pPr>
              <a:spcBef>
                <a:spcPts val="3600"/>
              </a:spcBef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 smtClean="0">
                <a:latin typeface="Arial" charset="0"/>
              </a:rPr>
              <a:t>means that one unique line is asserted (set to 1) while the other lines are set to </a:t>
            </a:r>
            <a:r>
              <a:rPr lang="en-US" sz="3200" dirty="0" smtClean="0">
                <a:latin typeface="Arial" charset="0"/>
              </a:rPr>
              <a:t>0</a:t>
            </a:r>
            <a:endParaRPr lang="en-US" sz="32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BF1EEE-E39D-4D39-87A5-F8EC5E7FAFA9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Decoder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2819400"/>
          </a:xfrm>
          <a:noFill/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dirty="0" smtClean="0">
                <a:latin typeface="Arial" charset="0"/>
              </a:rPr>
              <a:t>Decoders </a:t>
            </a:r>
            <a:r>
              <a:rPr lang="en-US" dirty="0" smtClean="0">
                <a:latin typeface="Arial" charset="0"/>
              </a:rPr>
              <a:t>are normally defined by the number of inputs and number of outputs (</a:t>
            </a:r>
            <a:r>
              <a:rPr lang="en-US" i="1" dirty="0" smtClean="0">
                <a:latin typeface="Arial" charset="0"/>
              </a:rPr>
              <a:t>n-</a:t>
            </a:r>
            <a:r>
              <a:rPr lang="en-US" dirty="0" smtClean="0">
                <a:latin typeface="Arial" charset="0"/>
              </a:rPr>
              <a:t>to</a:t>
            </a:r>
            <a:r>
              <a:rPr lang="en-US" i="1" dirty="0" smtClean="0">
                <a:latin typeface="Arial" charset="0"/>
              </a:rPr>
              <a:t>-</a:t>
            </a:r>
            <a:r>
              <a:rPr lang="en-US" dirty="0" smtClean="0">
                <a:latin typeface="Arial" charset="0"/>
              </a:rPr>
              <a:t>2</a:t>
            </a:r>
            <a:r>
              <a:rPr lang="en-US" i="1" baseline="40000" dirty="0" smtClean="0">
                <a:latin typeface="Arial" charset="0"/>
              </a:rPr>
              <a:t>n</a:t>
            </a:r>
            <a:r>
              <a:rPr lang="en-US" dirty="0" smtClean="0">
                <a:latin typeface="Arial" charset="0"/>
              </a:rPr>
              <a:t>): </a:t>
            </a:r>
          </a:p>
          <a:p>
            <a:pPr lvl="1">
              <a:spcBef>
                <a:spcPts val="3000"/>
              </a:spcBef>
              <a:buNone/>
            </a:pPr>
            <a:r>
              <a:rPr lang="en-US" sz="2200" dirty="0" smtClean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2-to-4 	 	3-to-8 		4-to-16 	decoders.</a:t>
            </a:r>
          </a:p>
        </p:txBody>
      </p:sp>
      <p:pic>
        <p:nvPicPr>
          <p:cNvPr id="13317" name="Picture 7" descr="C:\idraw20\28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4343400"/>
            <a:ext cx="515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10B055-6874-4D5F-AEA8-BB79C114D96A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914400"/>
          </a:xfrm>
          <a:noFill/>
        </p:spPr>
        <p:txBody>
          <a:bodyPr/>
          <a:lstStyle/>
          <a:p>
            <a:r>
              <a:rPr lang="en-US" sz="2600" smtClean="0">
                <a:latin typeface="Arial" charset="0"/>
              </a:rPr>
              <a:t>This is what a 2-to-4 decoder looks like on the inside.</a:t>
            </a:r>
          </a:p>
        </p:txBody>
      </p:sp>
      <p:pic>
        <p:nvPicPr>
          <p:cNvPr id="14340" name="Picture 6" descr="C:\idraw20\27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70138" y="2362200"/>
            <a:ext cx="5173662" cy="333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066800" y="4618038"/>
            <a:ext cx="2286000" cy="1096962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>
                <a:solidFill>
                  <a:srgbClr val="CC3300"/>
                </a:solidFill>
              </a:rPr>
              <a:t>If x = 0 and y = 1, which output line is enabled?   </a:t>
            </a:r>
            <a:endParaRPr lang="en-US" baseline="0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Decoder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44B88F32-8233-4604-8915-685E6B514DF7}" type="slidenum">
              <a:rPr lang="en-US" sz="1400" baseline="0"/>
              <a:pPr algn="r">
                <a:spcBef>
                  <a:spcPct val="0"/>
                </a:spcBef>
              </a:pPr>
              <a:t>15</a:t>
            </a:fld>
            <a:endParaRPr lang="en-US" sz="1400" baseline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Decoder (Application Example)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7244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3100" dirty="0" smtClean="0">
                <a:latin typeface="Arial" charset="0"/>
              </a:rPr>
              <a:t>Among other things, decoders are useful in selecting a memory location according to a binary value placed on the address lines of a memory bus</a:t>
            </a:r>
            <a:r>
              <a:rPr lang="en-US" sz="3100" dirty="0" smtClean="0">
                <a:latin typeface="Arial" charset="0"/>
              </a:rPr>
              <a:t>.</a:t>
            </a:r>
            <a:endParaRPr lang="en-US" sz="3100" dirty="0" smtClean="0">
              <a:latin typeface="Arial" charset="0"/>
            </a:endParaRPr>
          </a:p>
          <a:p>
            <a:pPr>
              <a:spcBef>
                <a:spcPts val="3600"/>
              </a:spcBef>
            </a:pPr>
            <a:r>
              <a:rPr lang="en-US" sz="3100" dirty="0" smtClean="0">
                <a:latin typeface="Arial" charset="0"/>
              </a:rPr>
              <a:t>When </a:t>
            </a:r>
            <a:r>
              <a:rPr lang="en-US" sz="3100" dirty="0" smtClean="0">
                <a:latin typeface="Arial" charset="0"/>
              </a:rPr>
              <a:t>given an address, a decoder is used to determine the chip to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821961C4-F5D8-4B5F-ADE3-9DF85E14FEFF}" type="slidenum">
              <a:rPr lang="en-US" sz="1400" baseline="0"/>
              <a:pPr algn="r">
                <a:spcBef>
                  <a:spcPct val="0"/>
                </a:spcBef>
              </a:pPr>
              <a:t>16</a:t>
            </a:fld>
            <a:endParaRPr lang="en-US" sz="1400" baseline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7244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 smtClean="0">
                <a:latin typeface="Arial" charset="0"/>
              </a:rPr>
              <a:t>A memory consist of 8 chips. </a:t>
            </a:r>
            <a:r>
              <a:rPr lang="en-US" sz="3600" dirty="0" smtClean="0">
                <a:latin typeface="Arial" charset="0"/>
              </a:rPr>
              <a:t>Each </a:t>
            </a:r>
            <a:r>
              <a:rPr lang="en-US" sz="3600" dirty="0" smtClean="0">
                <a:latin typeface="Arial" charset="0"/>
              </a:rPr>
              <a:t>chip contains 8K bytes.</a:t>
            </a:r>
          </a:p>
          <a:p>
            <a:pPr>
              <a:lnSpc>
                <a:spcPct val="80000"/>
              </a:lnSpc>
              <a:buNone/>
            </a:pPr>
            <a:endParaRPr lang="en-US" sz="3600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latin typeface="Arial" charset="0"/>
              </a:rPr>
              <a:t>What </a:t>
            </a:r>
            <a:r>
              <a:rPr lang="en-US" sz="3600" dirty="0" smtClean="0">
                <a:latin typeface="Arial" charset="0"/>
              </a:rPr>
              <a:t>is the size of </a:t>
            </a:r>
            <a:r>
              <a:rPr lang="en-US" sz="3600" dirty="0" smtClean="0">
                <a:latin typeface="Arial" charset="0"/>
              </a:rPr>
              <a:t>this </a:t>
            </a:r>
            <a:r>
              <a:rPr lang="en-US" sz="3600" dirty="0" smtClean="0">
                <a:latin typeface="Arial" charset="0"/>
              </a:rPr>
              <a:t>memory?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			</a:t>
            </a:r>
            <a:r>
              <a:rPr lang="en-US" dirty="0" smtClean="0">
                <a:latin typeface="Arial" charset="0"/>
                <a:cs typeface="Arial" charset="0"/>
              </a:rPr>
              <a:t>8 </a:t>
            </a:r>
            <a:r>
              <a:rPr lang="en-US" i="1" dirty="0" smtClean="0">
                <a:latin typeface="Arial" charset="0"/>
                <a:cs typeface="Arial" charset="0"/>
              </a:rPr>
              <a:t>× </a:t>
            </a:r>
            <a:r>
              <a:rPr lang="en-US" dirty="0" smtClean="0">
                <a:latin typeface="Arial" charset="0"/>
                <a:cs typeface="Arial" charset="0"/>
              </a:rPr>
              <a:t>8K = 64K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Decoder (Application Example)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821961C4-F5D8-4B5F-ADE3-9DF85E14FEFF}" type="slidenum">
              <a:rPr lang="en-US" sz="1400" baseline="0"/>
              <a:pPr algn="r">
                <a:spcBef>
                  <a:spcPct val="0"/>
                </a:spcBef>
              </a:pPr>
              <a:t>17</a:t>
            </a:fld>
            <a:endParaRPr lang="en-US" sz="1400" baseline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7244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How </a:t>
            </a:r>
            <a:r>
              <a:rPr lang="en-US" dirty="0" smtClean="0">
                <a:latin typeface="Arial" charset="0"/>
              </a:rPr>
              <a:t>many bits are needed to represent each address? </a:t>
            </a:r>
            <a:endParaRPr lang="en-US" sz="2400" dirty="0" smtClean="0">
              <a:latin typeface="Arial" charset="0"/>
            </a:endParaRPr>
          </a:p>
          <a:p>
            <a:pPr algn="ctr">
              <a:spcBef>
                <a:spcPts val="3600"/>
              </a:spcBef>
              <a:buNone/>
            </a:pPr>
            <a:r>
              <a:rPr lang="en-US" sz="3200" dirty="0" smtClean="0">
                <a:latin typeface="Arial" charset="0"/>
              </a:rPr>
              <a:t>64K </a:t>
            </a:r>
            <a:r>
              <a:rPr lang="en-US" sz="3200" dirty="0" smtClean="0">
                <a:latin typeface="Arial" charset="0"/>
              </a:rPr>
              <a:t>= 2</a:t>
            </a:r>
            <a:r>
              <a:rPr lang="en-US" sz="3200" baseline="40000" dirty="0" smtClean="0">
                <a:latin typeface="Arial" charset="0"/>
              </a:rPr>
              <a:t>6</a:t>
            </a:r>
            <a:r>
              <a:rPr lang="en-US" sz="3200" i="1" baseline="40000" dirty="0" smtClean="0">
                <a:latin typeface="Arial" charset="0"/>
              </a:rPr>
              <a:t> </a:t>
            </a:r>
            <a:r>
              <a:rPr lang="en-US" sz="3200" i="1" dirty="0" smtClean="0">
                <a:latin typeface="Arial" charset="0"/>
                <a:cs typeface="Arial" charset="0"/>
              </a:rPr>
              <a:t> × </a:t>
            </a:r>
            <a:r>
              <a:rPr lang="en-US" sz="3200" dirty="0" smtClean="0">
                <a:latin typeface="Arial" charset="0"/>
              </a:rPr>
              <a:t>2</a:t>
            </a:r>
            <a:r>
              <a:rPr lang="en-US" sz="3200" baseline="40000" dirty="0" smtClean="0">
                <a:latin typeface="Arial" charset="0"/>
              </a:rPr>
              <a:t>10</a:t>
            </a:r>
            <a:r>
              <a:rPr lang="en-US" sz="3200" i="1" dirty="0" smtClean="0">
                <a:latin typeface="Arial" charset="0"/>
                <a:cs typeface="Arial" charset="0"/>
              </a:rPr>
              <a:t> = </a:t>
            </a:r>
            <a:r>
              <a:rPr lang="en-US" sz="3200" dirty="0" smtClean="0">
                <a:latin typeface="Arial" charset="0"/>
              </a:rPr>
              <a:t>2</a:t>
            </a:r>
            <a:r>
              <a:rPr lang="en-US" sz="3200" baseline="40000" dirty="0" smtClean="0">
                <a:latin typeface="Arial" charset="0"/>
              </a:rPr>
              <a:t>16</a:t>
            </a:r>
            <a:endParaRPr lang="en-US" sz="3200" i="1" dirty="0" smtClean="0">
              <a:latin typeface="Arial" charset="0"/>
              <a:cs typeface="Arial" charset="0"/>
            </a:endParaRPr>
          </a:p>
          <a:p>
            <a:pPr>
              <a:spcBef>
                <a:spcPts val="3600"/>
              </a:spcBef>
              <a:buNone/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So, </a:t>
            </a:r>
            <a:r>
              <a:rPr lang="en-US" u="sng" dirty="0" smtClean="0">
                <a:latin typeface="Arial" charset="0"/>
              </a:rPr>
              <a:t>16</a:t>
            </a:r>
            <a:r>
              <a:rPr lang="en-US" dirty="0" smtClean="0">
                <a:latin typeface="Arial" charset="0"/>
              </a:rPr>
              <a:t> bits are needed to represent each address</a:t>
            </a:r>
            <a:endParaRPr lang="en-US" dirty="0" smtClean="0">
              <a:latin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Decoder (Application Example)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821961C4-F5D8-4B5F-ADE3-9DF85E14FEFF}" type="slidenum">
              <a:rPr lang="en-US" sz="1400" baseline="0"/>
              <a:pPr algn="r">
                <a:spcBef>
                  <a:spcPct val="0"/>
                </a:spcBef>
              </a:pPr>
              <a:t>18</a:t>
            </a:fld>
            <a:endParaRPr lang="en-US" sz="1400" baseline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7244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How </a:t>
            </a:r>
            <a:r>
              <a:rPr lang="en-US" dirty="0" smtClean="0">
                <a:latin typeface="Arial" charset="0"/>
              </a:rPr>
              <a:t>many bits are needed to represent an address on a chip? </a:t>
            </a:r>
            <a:endParaRPr lang="en-US" dirty="0" smtClean="0">
              <a:latin typeface="Arial" charset="0"/>
            </a:endParaRPr>
          </a:p>
          <a:p>
            <a:pPr algn="ctr">
              <a:spcBef>
                <a:spcPts val="3600"/>
              </a:spcBef>
              <a:buNone/>
            </a:pPr>
            <a:r>
              <a:rPr lang="en-US" dirty="0" smtClean="0">
                <a:latin typeface="Arial" charset="0"/>
              </a:rPr>
              <a:t>8K </a:t>
            </a:r>
            <a:r>
              <a:rPr lang="en-US" dirty="0" smtClean="0">
                <a:latin typeface="Arial" charset="0"/>
              </a:rPr>
              <a:t>= 2</a:t>
            </a:r>
            <a:r>
              <a:rPr lang="en-US" baseline="40000" dirty="0" smtClean="0">
                <a:latin typeface="Arial" charset="0"/>
              </a:rPr>
              <a:t>3</a:t>
            </a:r>
            <a:r>
              <a:rPr lang="en-US" i="1" baseline="40000" dirty="0" smtClean="0">
                <a:latin typeface="Arial" charset="0"/>
              </a:rPr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 × </a:t>
            </a:r>
            <a:r>
              <a:rPr lang="en-US" dirty="0" smtClean="0">
                <a:latin typeface="Arial" charset="0"/>
              </a:rPr>
              <a:t>2</a:t>
            </a:r>
            <a:r>
              <a:rPr lang="en-US" baseline="40000" dirty="0" smtClean="0">
                <a:latin typeface="Arial" charset="0"/>
              </a:rPr>
              <a:t>10</a:t>
            </a:r>
            <a:r>
              <a:rPr lang="en-US" i="1" dirty="0" smtClean="0">
                <a:latin typeface="Arial" charset="0"/>
                <a:cs typeface="Arial" charset="0"/>
              </a:rPr>
              <a:t> = </a:t>
            </a:r>
            <a:r>
              <a:rPr lang="en-US" dirty="0" smtClean="0">
                <a:latin typeface="Arial" charset="0"/>
              </a:rPr>
              <a:t>2</a:t>
            </a:r>
            <a:r>
              <a:rPr lang="en-US" baseline="40000" dirty="0" smtClean="0">
                <a:latin typeface="Arial" charset="0"/>
              </a:rPr>
              <a:t>13</a:t>
            </a:r>
          </a:p>
          <a:p>
            <a:pPr>
              <a:spcBef>
                <a:spcPts val="3600"/>
              </a:spcBef>
              <a:buNone/>
            </a:pPr>
            <a:r>
              <a:rPr lang="en-US" sz="3200" baseline="40000" dirty="0" smtClean="0">
                <a:latin typeface="Arial" charset="0"/>
              </a:rPr>
              <a:t>	</a:t>
            </a:r>
            <a:r>
              <a:rPr lang="en-US" sz="3200" dirty="0" smtClean="0">
                <a:latin typeface="Arial" charset="0"/>
              </a:rPr>
              <a:t>So</a:t>
            </a:r>
            <a:r>
              <a:rPr lang="en-US" sz="3200" dirty="0" smtClean="0">
                <a:latin typeface="Arial" charset="0"/>
              </a:rPr>
              <a:t>, </a:t>
            </a:r>
            <a:r>
              <a:rPr lang="en-US" sz="3200" u="sng" dirty="0" smtClean="0">
                <a:latin typeface="Arial" charset="0"/>
              </a:rPr>
              <a:t>13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bits are needed </a:t>
            </a:r>
            <a:r>
              <a:rPr lang="en-US" sz="3200" dirty="0" smtClean="0">
                <a:latin typeface="Arial" charset="0"/>
              </a:rPr>
              <a:t>to represent an address on a chip</a:t>
            </a:r>
            <a:endParaRPr lang="en-US" sz="3200" baseline="40000" dirty="0" smtClean="0">
              <a:latin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Decoder (Application Example)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A0BE5D53-BE87-4AE4-A40B-2BAA27964F91}" type="slidenum">
              <a:rPr lang="en-US" sz="1400" baseline="0"/>
              <a:pPr algn="r">
                <a:spcBef>
                  <a:spcPct val="0"/>
                </a:spcBef>
              </a:pPr>
              <a:t>19</a:t>
            </a:fld>
            <a:endParaRPr lang="en-US" sz="1400" baseline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648200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</a:rPr>
              <a:t>What are the addresses on each chip?</a:t>
            </a:r>
          </a:p>
          <a:p>
            <a:pPr>
              <a:buFontTx/>
              <a:buNone/>
            </a:pPr>
            <a:endParaRPr lang="en-US" sz="35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Arial" charset="0"/>
              </a:rPr>
              <a:t>	Chip 0:		0 – 8191		</a:t>
            </a:r>
            <a:r>
              <a:rPr lang="en-US" sz="2800" dirty="0" smtClean="0">
                <a:latin typeface="Arial" charset="0"/>
              </a:rPr>
              <a:t>0 </a:t>
            </a:r>
            <a:r>
              <a:rPr lang="en-US" sz="2800" dirty="0" smtClean="0">
                <a:latin typeface="Arial" charset="0"/>
              </a:rPr>
              <a:t>– </a:t>
            </a:r>
            <a:r>
              <a:rPr lang="en-US" sz="2800" dirty="0" smtClean="0">
                <a:latin typeface="Arial" charset="0"/>
              </a:rPr>
              <a:t>(2</a:t>
            </a:r>
            <a:r>
              <a:rPr lang="en-US" sz="2800" baseline="40000" dirty="0" smtClean="0">
                <a:latin typeface="Arial" charset="0"/>
              </a:rPr>
              <a:t>13</a:t>
            </a:r>
            <a:r>
              <a:rPr lang="en-US" sz="2800" dirty="0" smtClean="0">
                <a:latin typeface="Arial" charset="0"/>
              </a:rPr>
              <a:t>-1</a:t>
            </a:r>
            <a:r>
              <a:rPr lang="en-US" sz="2800" dirty="0" smtClean="0">
                <a:latin typeface="Arial" charset="0"/>
              </a:rPr>
              <a:t>)</a:t>
            </a:r>
          </a:p>
          <a:p>
            <a:pPr>
              <a:buFontTx/>
              <a:buNone/>
            </a:pPr>
            <a:endParaRPr lang="en-US" sz="28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Arial" charset="0"/>
              </a:rPr>
              <a:t>	Chip 1:		8192 – 16383	</a:t>
            </a:r>
          </a:p>
          <a:p>
            <a:pPr lvl="1">
              <a:buFontTx/>
              <a:buNone/>
            </a:pPr>
            <a:r>
              <a:rPr lang="en-US" dirty="0" smtClean="0">
                <a:latin typeface="Arial" charset="0"/>
              </a:rPr>
              <a:t>…</a:t>
            </a:r>
          </a:p>
          <a:p>
            <a:pPr>
              <a:buFontTx/>
              <a:buNone/>
            </a:pPr>
            <a:r>
              <a:rPr lang="en-US" sz="2800" dirty="0" smtClean="0">
                <a:latin typeface="Arial" charset="0"/>
              </a:rPr>
              <a:t>	Chip 8:  		…</a:t>
            </a:r>
          </a:p>
          <a:p>
            <a:pPr lvl="3">
              <a:buFontTx/>
              <a:buNone/>
            </a:pPr>
            <a:endParaRPr lang="en-US" sz="2400" dirty="0" smtClean="0"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Decoder (Application Example)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485EB10-E417-4975-807D-0A93AB3AA3AD}" type="slidenum">
              <a:rPr lang="en-US" sz="1400" baseline="0"/>
              <a:pPr algn="r">
                <a:spcBef>
                  <a:spcPct val="0"/>
                </a:spcBef>
              </a:pPr>
              <a:t>2</a:t>
            </a:fld>
            <a:endParaRPr lang="en-US" sz="1400" baseline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5715000" cy="547688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Chapter 3</a:t>
            </a:r>
            <a:endParaRPr lang="en-US" sz="3400" b="1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772400" cy="3810000"/>
          </a:xfrm>
          <a:noFill/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smtClean="0">
                <a:latin typeface="Arial" charset="0"/>
              </a:rPr>
              <a:t>3.1	Introduction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smtClean="0">
                <a:latin typeface="Arial" charset="0"/>
              </a:rPr>
              <a:t>3.2	Boolean Algebra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smtClean="0">
                <a:latin typeface="Arial" charset="0"/>
              </a:rPr>
              <a:t>3.3	Logic Gates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smtClean="0">
                <a:latin typeface="Arial" charset="0"/>
              </a:rPr>
              <a:t>3.4	Digital Components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600" smtClean="0">
                <a:latin typeface="Arial" charset="0"/>
              </a:rPr>
              <a:t>3.5	Combinational Circuits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smtClean="0">
                <a:latin typeface="Arial" charset="0"/>
              </a:rPr>
              <a:t>3.6	Sequential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F85DB54D-671A-4F5F-A529-9DC21F6F8D9A}" type="slidenum">
              <a:rPr lang="en-US" sz="1400" baseline="0"/>
              <a:pPr algn="r">
                <a:spcBef>
                  <a:spcPct val="0"/>
                </a:spcBef>
              </a:pPr>
              <a:t>20</a:t>
            </a:fld>
            <a:endParaRPr lang="en-US" sz="1400" baseline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648200"/>
          </a:xfrm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The addresses in binary are:</a:t>
            </a:r>
          </a:p>
          <a:p>
            <a:pPr algn="ctr">
              <a:buFontTx/>
              <a:buNone/>
            </a:pPr>
            <a:endParaRPr lang="en-US" sz="2400" smtClean="0">
              <a:solidFill>
                <a:srgbClr val="FF0000"/>
              </a:solidFill>
              <a:latin typeface="Arial" charset="0"/>
            </a:endParaRPr>
          </a:p>
          <a:p>
            <a:pPr algn="ctr">
              <a:buFontTx/>
              <a:buNone/>
            </a:pP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000</a:t>
            </a:r>
            <a:r>
              <a:rPr lang="en-US" sz="2400" smtClean="0">
                <a:latin typeface="Arial" charset="0"/>
              </a:rPr>
              <a:t>0000000000000 	…	</a:t>
            </a: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000</a:t>
            </a:r>
            <a:r>
              <a:rPr lang="en-US" sz="2400" smtClean="0">
                <a:latin typeface="Arial" charset="0"/>
              </a:rPr>
              <a:t>1111111111111</a:t>
            </a:r>
          </a:p>
          <a:p>
            <a:pPr algn="ctr">
              <a:buFontTx/>
              <a:buNone/>
            </a:pP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001</a:t>
            </a:r>
            <a:r>
              <a:rPr lang="en-US" sz="2400" smtClean="0">
                <a:latin typeface="Arial" charset="0"/>
              </a:rPr>
              <a:t>0000000000000		…	</a:t>
            </a: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001</a:t>
            </a:r>
            <a:r>
              <a:rPr lang="en-US" sz="2400" smtClean="0">
                <a:latin typeface="Arial" charset="0"/>
              </a:rPr>
              <a:t>1111111111111</a:t>
            </a:r>
          </a:p>
          <a:p>
            <a:pPr algn="ctr">
              <a:buFontTx/>
              <a:buNone/>
            </a:pP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010</a:t>
            </a:r>
            <a:r>
              <a:rPr lang="en-US" sz="2400" smtClean="0">
                <a:latin typeface="Arial" charset="0"/>
              </a:rPr>
              <a:t>0000000000000		…	</a:t>
            </a: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010</a:t>
            </a:r>
            <a:r>
              <a:rPr lang="en-US" sz="2400" smtClean="0">
                <a:latin typeface="Arial" charset="0"/>
              </a:rPr>
              <a:t>1111111111111</a:t>
            </a:r>
          </a:p>
          <a:p>
            <a:pPr algn="ctr">
              <a:buFontTx/>
              <a:buNone/>
            </a:pP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011</a:t>
            </a:r>
            <a:r>
              <a:rPr lang="en-US" sz="2400" smtClean="0">
                <a:solidFill>
                  <a:srgbClr val="000000"/>
                </a:solidFill>
                <a:latin typeface="Arial" charset="0"/>
              </a:rPr>
              <a:t>0000000000000		…	</a:t>
            </a: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011</a:t>
            </a:r>
            <a:r>
              <a:rPr lang="en-US" sz="2400" smtClean="0">
                <a:solidFill>
                  <a:srgbClr val="000000"/>
                </a:solidFill>
                <a:latin typeface="Arial" charset="0"/>
              </a:rPr>
              <a:t>1111111111111</a:t>
            </a:r>
          </a:p>
          <a:p>
            <a:pPr algn="ctr">
              <a:buFontTx/>
              <a:buNone/>
            </a:pP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100</a:t>
            </a:r>
            <a:r>
              <a:rPr lang="en-US" sz="2400" smtClean="0">
                <a:latin typeface="Arial" charset="0"/>
              </a:rPr>
              <a:t>0000000000000 	…	</a:t>
            </a: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100</a:t>
            </a:r>
            <a:r>
              <a:rPr lang="en-US" sz="2400" smtClean="0">
                <a:latin typeface="Arial" charset="0"/>
              </a:rPr>
              <a:t>1111111111111</a:t>
            </a:r>
          </a:p>
          <a:p>
            <a:pPr algn="ctr">
              <a:buFontTx/>
              <a:buNone/>
            </a:pP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101</a:t>
            </a:r>
            <a:r>
              <a:rPr lang="en-US" sz="2400" smtClean="0">
                <a:latin typeface="Arial" charset="0"/>
              </a:rPr>
              <a:t>0000000000000		…	</a:t>
            </a: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101</a:t>
            </a:r>
            <a:r>
              <a:rPr lang="en-US" sz="2400" smtClean="0">
                <a:latin typeface="Arial" charset="0"/>
              </a:rPr>
              <a:t>1111111111111</a:t>
            </a:r>
          </a:p>
          <a:p>
            <a:pPr algn="ctr">
              <a:buFontTx/>
              <a:buNone/>
            </a:pP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110</a:t>
            </a:r>
            <a:r>
              <a:rPr lang="en-US" sz="2400" smtClean="0">
                <a:latin typeface="Arial" charset="0"/>
              </a:rPr>
              <a:t>0000000000000		…	</a:t>
            </a: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110</a:t>
            </a:r>
            <a:r>
              <a:rPr lang="en-US" sz="2400" smtClean="0">
                <a:latin typeface="Arial" charset="0"/>
              </a:rPr>
              <a:t>1111111111111</a:t>
            </a:r>
          </a:p>
          <a:p>
            <a:pPr algn="ctr">
              <a:buFontTx/>
              <a:buNone/>
            </a:pP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111</a:t>
            </a:r>
            <a:r>
              <a:rPr lang="en-US" sz="2400" smtClean="0">
                <a:solidFill>
                  <a:srgbClr val="000000"/>
                </a:solidFill>
                <a:latin typeface="Arial" charset="0"/>
              </a:rPr>
              <a:t>0000000000000		…	</a:t>
            </a:r>
            <a:r>
              <a:rPr lang="en-US" sz="2400" smtClean="0">
                <a:solidFill>
                  <a:srgbClr val="FF0000"/>
                </a:solidFill>
                <a:latin typeface="Arial" charset="0"/>
              </a:rPr>
              <a:t>111</a:t>
            </a:r>
            <a:r>
              <a:rPr lang="en-US" sz="2400" smtClean="0">
                <a:solidFill>
                  <a:srgbClr val="000000"/>
                </a:solidFill>
                <a:latin typeface="Arial" charset="0"/>
              </a:rPr>
              <a:t>1111111111111</a:t>
            </a:r>
          </a:p>
          <a:p>
            <a:pPr>
              <a:buFontTx/>
              <a:buNone/>
            </a:pPr>
            <a:endParaRPr lang="en-US" sz="2400" smtClean="0">
              <a:solidFill>
                <a:srgbClr val="000000"/>
              </a:solidFill>
              <a:latin typeface="Arial" charset="0"/>
            </a:endParaRPr>
          </a:p>
          <a:p>
            <a:pPr>
              <a:buFontTx/>
              <a:buNone/>
            </a:pPr>
            <a:endParaRPr lang="en-US" sz="2200" smtClean="0">
              <a:latin typeface="Arial" charset="0"/>
            </a:endParaRPr>
          </a:p>
          <a:p>
            <a:pPr lvl="3">
              <a:buFontTx/>
              <a:buNone/>
            </a:pPr>
            <a:endParaRPr lang="en-US" sz="2200" smtClean="0">
              <a:latin typeface="Arial" charset="0"/>
            </a:endParaRPr>
          </a:p>
          <a:p>
            <a:pPr lvl="3">
              <a:buFontTx/>
              <a:buNone/>
            </a:pPr>
            <a:endParaRPr lang="en-US" sz="2200" smtClean="0"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Decoder (Application Example)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BE9A92-DC72-4964-BCC5-783F9BC5645B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244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Another important combinational circuit is a </a:t>
            </a:r>
            <a:r>
              <a:rPr lang="en-US" b="1" dirty="0" smtClean="0">
                <a:latin typeface="Arial" charset="0"/>
              </a:rPr>
              <a:t>multiplexer</a:t>
            </a:r>
            <a:endParaRPr lang="en-US" dirty="0" smtClean="0">
              <a:latin typeface="Arial" charset="0"/>
            </a:endParaRP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A </a:t>
            </a:r>
            <a:r>
              <a:rPr lang="en-US" dirty="0" smtClean="0">
                <a:latin typeface="Arial" charset="0"/>
              </a:rPr>
              <a:t>multiplexer selects binary information from one of many input lines and directs it to a single output line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Thus</a:t>
            </a:r>
            <a:r>
              <a:rPr lang="en-US" dirty="0" smtClean="0">
                <a:latin typeface="Arial" charset="0"/>
              </a:rPr>
              <a:t>, a multiplexer does just the opposite of a decoder.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Multiplexer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D6CE5-1E73-4892-B37B-D87FE64857A8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20483" name="Picture 6" descr="C:\idraw20\30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2050" y="1752600"/>
            <a:ext cx="3867150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648200" cy="4724400"/>
          </a:xfrm>
          <a:noFill/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sz="2500" dirty="0" smtClean="0">
                <a:latin typeface="Arial" charset="0"/>
              </a:rPr>
              <a:t>The particular input chosen for output is determined by the value of the multiplexer’s control lines.</a:t>
            </a:r>
          </a:p>
          <a:p>
            <a:pPr>
              <a:spcBef>
                <a:spcPts val="3000"/>
              </a:spcBef>
            </a:pPr>
            <a:r>
              <a:rPr lang="en-US" sz="2500" dirty="0" smtClean="0">
                <a:latin typeface="Arial" charset="0"/>
              </a:rPr>
              <a:t>To </a:t>
            </a:r>
            <a:r>
              <a:rPr lang="en-US" sz="2500" dirty="0" smtClean="0">
                <a:latin typeface="Arial" charset="0"/>
              </a:rPr>
              <a:t>be able to select among </a:t>
            </a:r>
            <a:r>
              <a:rPr lang="en-US" sz="2500" i="1" dirty="0" smtClean="0">
                <a:latin typeface="Arial" charset="0"/>
              </a:rPr>
              <a:t>n</a:t>
            </a:r>
            <a:r>
              <a:rPr lang="en-US" sz="2500" dirty="0" smtClean="0">
                <a:latin typeface="Arial" charset="0"/>
              </a:rPr>
              <a:t> inputs, log</a:t>
            </a:r>
            <a:r>
              <a:rPr lang="en-US" sz="2500" baseline="-25000" dirty="0" smtClean="0">
                <a:latin typeface="Arial" charset="0"/>
              </a:rPr>
              <a:t>2</a:t>
            </a:r>
            <a:r>
              <a:rPr lang="en-US" sz="2500" i="1" dirty="0" smtClean="0">
                <a:latin typeface="Arial" charset="0"/>
              </a:rPr>
              <a:t>n</a:t>
            </a:r>
            <a:r>
              <a:rPr lang="en-US" sz="2500" dirty="0" smtClean="0">
                <a:latin typeface="Arial" charset="0"/>
              </a:rPr>
              <a:t> control lines are needed.</a:t>
            </a:r>
            <a:r>
              <a:rPr lang="en-US" sz="2600" dirty="0" smtClean="0">
                <a:latin typeface="Arial" charset="0"/>
              </a:rPr>
              <a:t> 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943600" y="4648200"/>
            <a:ext cx="1905000" cy="1096963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>
                <a:solidFill>
                  <a:srgbClr val="CC3300"/>
                </a:solidFill>
              </a:rPr>
              <a:t>This is a block diagram for a multiplexer.   </a:t>
            </a:r>
            <a:endParaRPr lang="en-US" baseline="0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Multiplexer</a:t>
            </a:r>
            <a:endParaRPr lang="en-US" sz="34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414B3A-F862-4106-BAB1-1D283D51B9C9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21507" name="Picture 8" descr="C:\idraw20\29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895600"/>
            <a:ext cx="7158038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Multiplexer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1143000"/>
          </a:xfrm>
          <a:noFill/>
        </p:spPr>
        <p:txBody>
          <a:bodyPr/>
          <a:lstStyle/>
          <a:p>
            <a:r>
              <a:rPr lang="en-US" sz="2600" dirty="0" smtClean="0">
                <a:latin typeface="Arial" charset="0"/>
              </a:rPr>
              <a:t>This is what a 4-to-1 multiplexer looks like on the inside.  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6400800" y="4876800"/>
            <a:ext cx="2514600" cy="1431925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 dirty="0">
                <a:solidFill>
                  <a:srgbClr val="CC3300"/>
                </a:solidFill>
              </a:rPr>
              <a:t>If S</a:t>
            </a:r>
            <a:r>
              <a:rPr lang="en-US" sz="2200" b="1" baseline="-25000" dirty="0">
                <a:solidFill>
                  <a:srgbClr val="CC3300"/>
                </a:solidFill>
              </a:rPr>
              <a:t>0</a:t>
            </a:r>
            <a:r>
              <a:rPr lang="en-US" sz="2200" b="1" baseline="0" dirty="0">
                <a:solidFill>
                  <a:srgbClr val="CC3300"/>
                </a:solidFill>
              </a:rPr>
              <a:t> = 1 and S</a:t>
            </a:r>
            <a:r>
              <a:rPr lang="en-US" sz="2200" b="1" baseline="-25000" dirty="0">
                <a:solidFill>
                  <a:srgbClr val="CC3300"/>
                </a:solidFill>
              </a:rPr>
              <a:t>1</a:t>
            </a:r>
            <a:r>
              <a:rPr lang="en-US" sz="2200" b="1" baseline="0" dirty="0">
                <a:solidFill>
                  <a:srgbClr val="CC3300"/>
                </a:solidFill>
              </a:rPr>
              <a:t> = 0, which input is transferred to the output?   </a:t>
            </a:r>
            <a:endParaRPr lang="en-US" baseline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949922-1D97-4D64-A2D0-13F5203832D7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Shifter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6482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Bit shifting is moving the bits of a word one position to the left or one position to the right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Bit </a:t>
            </a:r>
            <a:r>
              <a:rPr lang="en-US" dirty="0" smtClean="0">
                <a:latin typeface="Arial" charset="0"/>
              </a:rPr>
              <a:t>shifting is a very useful operation</a:t>
            </a:r>
            <a:r>
              <a:rPr lang="en-US" dirty="0" smtClean="0">
                <a:latin typeface="Arial" charset="0"/>
              </a:rPr>
              <a:t>:</a:t>
            </a:r>
            <a:endParaRPr lang="en-US" dirty="0" smtClean="0">
              <a:latin typeface="Arial" charset="0"/>
            </a:endParaRPr>
          </a:p>
          <a:p>
            <a:pPr lvl="1">
              <a:spcBef>
                <a:spcPts val="1200"/>
              </a:spcBef>
            </a:pPr>
            <a:r>
              <a:rPr lang="en-US" sz="2400" dirty="0" smtClean="0">
                <a:latin typeface="Arial" charset="0"/>
              </a:rPr>
              <a:t>Given an unsigned integer </a:t>
            </a:r>
            <a:r>
              <a:rPr lang="en-US" sz="2400" i="1" dirty="0" smtClean="0">
                <a:latin typeface="Arial" charset="0"/>
              </a:rPr>
              <a:t>n</a:t>
            </a:r>
            <a:r>
              <a:rPr lang="en-US" sz="2400" dirty="0" smtClean="0">
                <a:latin typeface="Arial" charset="0"/>
              </a:rPr>
              <a:t>. What is the effect of shifting the bits of n to the left? To the right?</a:t>
            </a:r>
          </a:p>
          <a:p>
            <a:pPr>
              <a:buFontTx/>
              <a:buNone/>
            </a:pPr>
            <a:endParaRPr lang="en-US" sz="26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1050B4-4401-4CC9-97E7-D1626E365F54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23555" name="Picture 7" descr="C:\wpdocs\Julie\ECOA 2e\Ch3\PPTs\Fig_3-16_ECOA2E.tif"/>
          <p:cNvPicPr>
            <a:picLocks noChangeAspect="1" noChangeArrowheads="1"/>
          </p:cNvPicPr>
          <p:nvPr/>
        </p:nvPicPr>
        <p:blipFill>
          <a:blip r:embed="rId4"/>
          <a:srcRect l="7104" t="4594" r="6462" b="6195"/>
          <a:stretch>
            <a:fillRect/>
          </a:stretch>
        </p:blipFill>
        <p:spPr bwMode="auto">
          <a:xfrm>
            <a:off x="3886200" y="1371600"/>
            <a:ext cx="5257800" cy="518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Shifter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76600" cy="2743200"/>
          </a:xfrm>
          <a:noFill/>
        </p:spPr>
        <p:txBody>
          <a:bodyPr/>
          <a:lstStyle/>
          <a:p>
            <a:r>
              <a:rPr lang="en-US" sz="2600" dirty="0" smtClean="0">
                <a:latin typeface="Arial" charset="0"/>
              </a:rPr>
              <a:t>This shifter moves the bits of a nibble one position to the left or right.  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914400" y="3657600"/>
            <a:ext cx="2286000" cy="1096963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 dirty="0">
                <a:solidFill>
                  <a:srgbClr val="CC3300"/>
                </a:solidFill>
              </a:rPr>
              <a:t>If S = 0, in which direction do the input bits shift?   </a:t>
            </a:r>
            <a:endParaRPr lang="en-US" baseline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554571-FF87-440F-ADCC-CEBE4B412890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2-bit ALU 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648200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</a:rPr>
              <a:t>The next slide illustrates a very simple ALU with 4 basic operations carried out on two machine words of 2 bits each.</a:t>
            </a:r>
          </a:p>
          <a:p>
            <a:endParaRPr lang="en-US" smtClean="0">
              <a:latin typeface="Arial" charset="0"/>
            </a:endParaRPr>
          </a:p>
          <a:p>
            <a:r>
              <a:rPr lang="en-US" smtClean="0">
                <a:latin typeface="Arial" charset="0"/>
              </a:rPr>
              <a:t>The </a:t>
            </a:r>
            <a:r>
              <a:rPr lang="en-US" dirty="0" smtClean="0">
                <a:latin typeface="Arial" charset="0"/>
              </a:rPr>
              <a:t>4 </a:t>
            </a:r>
            <a:r>
              <a:rPr lang="en-US" smtClean="0">
                <a:latin typeface="Arial" charset="0"/>
              </a:rPr>
              <a:t>basic operations are:</a:t>
            </a:r>
          </a:p>
          <a:p>
            <a:pPr lvl="1" algn="ctr">
              <a:buFontTx/>
              <a:buNone/>
            </a:pPr>
            <a:r>
              <a:rPr lang="en-US" dirty="0" smtClean="0">
                <a:latin typeface="Arial" charset="0"/>
              </a:rPr>
              <a:t>ADD </a:t>
            </a:r>
          </a:p>
          <a:p>
            <a:pPr lvl="1" algn="ctr">
              <a:buFontTx/>
              <a:buNone/>
            </a:pPr>
            <a:r>
              <a:rPr lang="en-US" dirty="0" smtClean="0">
                <a:latin typeface="Arial" charset="0"/>
              </a:rPr>
              <a:t>NOT</a:t>
            </a:r>
          </a:p>
          <a:p>
            <a:pPr lvl="1" algn="ctr">
              <a:buFontTx/>
              <a:buNone/>
            </a:pPr>
            <a:r>
              <a:rPr lang="en-US" dirty="0" smtClean="0">
                <a:latin typeface="Arial" charset="0"/>
              </a:rPr>
              <a:t>OR</a:t>
            </a:r>
          </a:p>
          <a:p>
            <a:pPr lvl="1" algn="ctr">
              <a:buFontTx/>
              <a:buNone/>
            </a:pPr>
            <a:r>
              <a:rPr lang="en-US" dirty="0" smtClean="0">
                <a:latin typeface="Arial" charset="0"/>
              </a:rPr>
              <a:t>AND</a:t>
            </a:r>
          </a:p>
          <a:p>
            <a:pPr>
              <a:buFontTx/>
              <a:buNone/>
            </a:pPr>
            <a:endParaRPr lang="en-US" sz="26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111AE3-D7D5-431B-94D0-7C723F952356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2-bit ALU </a:t>
            </a:r>
            <a:endParaRPr lang="en-US" sz="3400" dirty="0" smtClean="0">
              <a:latin typeface="Arial" charset="0"/>
            </a:endParaRPr>
          </a:p>
        </p:txBody>
      </p:sp>
      <p:pic>
        <p:nvPicPr>
          <p:cNvPr id="25604" name="Picture 15" descr="Macintosh HD:Users:philipr:Desktop:37690_Null_PPT:Powerpoint art_CONVERTED:37690_CH03_FIG0317.jpg"/>
          <p:cNvPicPr>
            <a:picLocks noGrp="1" noChangeAspect="1" noChangeArrowheads="1"/>
          </p:cNvPicPr>
          <p:nvPr>
            <p:ph idx="1"/>
          </p:nvPr>
        </p:nvPicPr>
        <p:blipFill>
          <a:blip r:embed="rId3" r:link="rId4"/>
          <a:srcRect/>
          <a:stretch>
            <a:fillRect/>
          </a:stretch>
        </p:blipFill>
        <p:spPr>
          <a:xfrm>
            <a:off x="1143000" y="1447800"/>
            <a:ext cx="6781800" cy="5232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CB3B69A-51C2-4D83-B1A8-2413096BD7C0}" type="slidenum">
              <a:rPr lang="en-US" sz="1400" baseline="0"/>
              <a:pPr algn="r">
                <a:spcBef>
                  <a:spcPct val="0"/>
                </a:spcBef>
              </a:pPr>
              <a:t>28</a:t>
            </a:fld>
            <a:endParaRPr lang="en-US" sz="1400" baseline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Section 3.5 – End</a:t>
            </a:r>
          </a:p>
        </p:txBody>
      </p:sp>
      <p:pic>
        <p:nvPicPr>
          <p:cNvPr id="26628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6629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7"/>
          <p:cNvSpPr>
            <a:spLocks noGrp="1" noChangeArrowheads="1"/>
          </p:cNvSpPr>
          <p:nvPr>
            <p:ph type="ctrTitle" idx="4294967295"/>
          </p:nvPr>
        </p:nvSpPr>
        <p:spPr>
          <a:xfrm>
            <a:off x="4724400" y="3733800"/>
            <a:ext cx="4267200" cy="838200"/>
          </a:xfrm>
        </p:spPr>
        <p:txBody>
          <a:bodyPr/>
          <a:lstStyle/>
          <a:p>
            <a:pPr algn="l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Section 3.5</a:t>
            </a:r>
            <a:endParaRPr lang="en-US" sz="6000" smtClean="0"/>
          </a:p>
        </p:txBody>
      </p:sp>
      <p:sp>
        <p:nvSpPr>
          <p:cNvPr id="4099" name="Rectangle 1028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0" y="4648200"/>
            <a:ext cx="5181600" cy="144780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sz="4000" smtClean="0">
                <a:latin typeface="Arial" charset="0"/>
              </a:rPr>
              <a:t>Combinational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51BCE4-FB85-4DEC-9A58-7DC36680D158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Combinational Circuits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  <a:noFill/>
        </p:spPr>
        <p:txBody>
          <a:bodyPr>
            <a:normAutofit fontScale="92500"/>
          </a:bodyPr>
          <a:lstStyle/>
          <a:p>
            <a:r>
              <a:rPr lang="en-US" sz="2600" dirty="0" smtClean="0">
                <a:latin typeface="Arial" charset="0"/>
              </a:rPr>
              <a:t>We have designed a circuit that implements the Boolean function:</a:t>
            </a:r>
          </a:p>
          <a:p>
            <a:pPr>
              <a:buFontTx/>
              <a:buNone/>
            </a:pPr>
            <a:endParaRPr lang="en-US" sz="2600" dirty="0" smtClean="0">
              <a:latin typeface="Arial" charset="0"/>
            </a:endParaRP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This circuit is an example of a </a:t>
            </a:r>
            <a:r>
              <a:rPr lang="en-US" sz="2600" i="1" dirty="0" smtClean="0">
                <a:latin typeface="Arial" charset="0"/>
              </a:rPr>
              <a:t>combinational logic</a:t>
            </a:r>
            <a:r>
              <a:rPr lang="en-US" sz="2600" dirty="0" smtClean="0">
                <a:latin typeface="Arial" charset="0"/>
              </a:rPr>
              <a:t> circuit.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Combinational logic circuits produce a specified output (almost) at the instant when input values are applied.</a:t>
            </a:r>
          </a:p>
          <a:p>
            <a:pPr lvl="1"/>
            <a:r>
              <a:rPr lang="en-US" sz="2400" dirty="0" smtClean="0"/>
              <a:t>In a later section, we will explore circuits where this is not the case.</a:t>
            </a:r>
          </a:p>
        </p:txBody>
      </p:sp>
      <p:pic>
        <p:nvPicPr>
          <p:cNvPr id="5125" name="Picture 6" descr="C:\idraw20\20A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2438400"/>
            <a:ext cx="3217863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B166BF-2716-416E-82B4-0DCB5869A810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Half Adder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648200" cy="4800600"/>
          </a:xfrm>
          <a:noFill/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sz="2500" dirty="0" smtClean="0">
                <a:latin typeface="Arial" charset="0"/>
              </a:rPr>
              <a:t>Combinational logic circuits give us many useful devices.</a:t>
            </a:r>
          </a:p>
          <a:p>
            <a:pPr>
              <a:spcBef>
                <a:spcPts val="3000"/>
              </a:spcBef>
            </a:pPr>
            <a:r>
              <a:rPr lang="en-US" sz="2500" dirty="0" smtClean="0">
                <a:latin typeface="Arial" charset="0"/>
              </a:rPr>
              <a:t>One </a:t>
            </a:r>
            <a:r>
              <a:rPr lang="en-US" sz="2500" dirty="0" smtClean="0">
                <a:latin typeface="Arial" charset="0"/>
              </a:rPr>
              <a:t>of the simplest is the </a:t>
            </a:r>
            <a:r>
              <a:rPr lang="en-US" sz="2500" i="1" dirty="0" smtClean="0">
                <a:latin typeface="Arial" charset="0"/>
              </a:rPr>
              <a:t>half adder</a:t>
            </a:r>
            <a:r>
              <a:rPr lang="en-US" sz="2500" dirty="0" smtClean="0">
                <a:latin typeface="Arial" charset="0"/>
              </a:rPr>
              <a:t>, which finds the sum of two bits.</a:t>
            </a:r>
          </a:p>
          <a:p>
            <a:pPr>
              <a:spcBef>
                <a:spcPts val="3000"/>
              </a:spcBef>
            </a:pPr>
            <a:r>
              <a:rPr lang="en-US" sz="2500" dirty="0" smtClean="0">
                <a:latin typeface="Arial" charset="0"/>
              </a:rPr>
              <a:t>We </a:t>
            </a:r>
            <a:r>
              <a:rPr lang="en-US" sz="2500" dirty="0" smtClean="0">
                <a:latin typeface="Arial" charset="0"/>
              </a:rPr>
              <a:t>can gain some insight as to the construction of a half adder by looking at its truth table, shown at the right.</a:t>
            </a:r>
            <a:endParaRPr lang="en-US" sz="2500" dirty="0" smtClean="0"/>
          </a:p>
        </p:txBody>
      </p:sp>
      <p:pic>
        <p:nvPicPr>
          <p:cNvPr id="6149" name="Picture 6" descr="C:\idraw20\23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7625" y="2286000"/>
            <a:ext cx="3482975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90A018-37E3-490C-A032-EBB03222ED9A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Half Adder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572000" cy="1828800"/>
          </a:xfrm>
          <a:noFill/>
        </p:spPr>
        <p:txBody>
          <a:bodyPr/>
          <a:lstStyle/>
          <a:p>
            <a:r>
              <a:rPr lang="en-US" sz="2500" smtClean="0">
                <a:latin typeface="Arial" charset="0"/>
              </a:rPr>
              <a:t>As we see, the sum can be found using the XOR operation and the carry using the AND operation.</a:t>
            </a:r>
          </a:p>
        </p:txBody>
      </p:sp>
      <p:pic>
        <p:nvPicPr>
          <p:cNvPr id="7173" name="Picture 4" descr="C:\idraw20\23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7625" y="2286000"/>
            <a:ext cx="3482975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5" descr="C:\idraw20\24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3505200"/>
            <a:ext cx="34829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373BAB-AC4C-40C0-93A0-5A516731E13E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Full Adder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14800" cy="4114800"/>
          </a:xfrm>
          <a:noFill/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sz="2600" dirty="0" smtClean="0">
                <a:latin typeface="Arial" charset="0"/>
              </a:rPr>
              <a:t>We can change our half adder into to a full adder by including gates for processing the carry bit.</a:t>
            </a:r>
          </a:p>
          <a:p>
            <a:pPr>
              <a:spcBef>
                <a:spcPts val="3000"/>
              </a:spcBef>
            </a:pPr>
            <a:r>
              <a:rPr lang="en-US" sz="2600" dirty="0" smtClean="0">
                <a:latin typeface="Arial" charset="0"/>
              </a:rPr>
              <a:t>The </a:t>
            </a:r>
            <a:r>
              <a:rPr lang="en-US" sz="2600" dirty="0" smtClean="0">
                <a:latin typeface="Arial" charset="0"/>
              </a:rPr>
              <a:t>truth table for a full adder is shown at the right.</a:t>
            </a:r>
            <a:endParaRPr lang="en-US" sz="2500" dirty="0" smtClean="0">
              <a:latin typeface="Arial" charset="0"/>
            </a:endParaRPr>
          </a:p>
        </p:txBody>
      </p:sp>
      <p:pic>
        <p:nvPicPr>
          <p:cNvPr id="8197" name="Picture 9" descr="C:\idraw20\25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676400"/>
            <a:ext cx="4122738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AAEB0-73E5-41B4-B79F-AAA0EC8F003B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Full Adder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43400" cy="33528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How can we change the half adder shown below to make it a full adder?</a:t>
            </a:r>
          </a:p>
        </p:txBody>
      </p:sp>
      <p:pic>
        <p:nvPicPr>
          <p:cNvPr id="9221" name="Picture 4" descr="C:\idraw20\25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676400"/>
            <a:ext cx="4122737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 descr="C:\idraw20\24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406775"/>
            <a:ext cx="34829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770264-FB9B-4A70-A2A3-697D78AE88A9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10243" name="Picture 7" descr="C:\idraw20\26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286000"/>
            <a:ext cx="4845050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Typical Combinational Circuits: Full Adder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562600" cy="6096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Here’s our completed full adder.</a:t>
            </a:r>
          </a:p>
        </p:txBody>
      </p:sp>
      <p:pic>
        <p:nvPicPr>
          <p:cNvPr id="10246" name="Picture 4" descr="C:\idraw20\25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2057400"/>
            <a:ext cx="355402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5595</TotalTime>
  <Words>911</Words>
  <Application>Microsoft Office PowerPoint</Application>
  <PresentationFormat>On-screen Show (4:3)</PresentationFormat>
  <Paragraphs>167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ECOA_Mstr</vt:lpstr>
      <vt:lpstr>Chapter 3</vt:lpstr>
      <vt:lpstr>Chapter 3</vt:lpstr>
      <vt:lpstr>Section 3.5</vt:lpstr>
      <vt:lpstr>Combinational Circuits</vt:lpstr>
      <vt:lpstr>Typical Combinational Circuits: Half Adder</vt:lpstr>
      <vt:lpstr>Typical Combinational Circuits: Half Adder</vt:lpstr>
      <vt:lpstr>Typical Combinational Circuits: Full Adder</vt:lpstr>
      <vt:lpstr>Typical Combinational Circuits: Full Adder</vt:lpstr>
      <vt:lpstr>Typical Combinational Circuits: Full Adder</vt:lpstr>
      <vt:lpstr>Typical Combinational Circuits: Full Adder</vt:lpstr>
      <vt:lpstr>Typical Combinational Circuits: Decoder</vt:lpstr>
      <vt:lpstr>Typical Combinational Circuits: Decoder</vt:lpstr>
      <vt:lpstr>Typical Combinational Circuits: Decoder</vt:lpstr>
      <vt:lpstr>Typical Combinational Circuits: Decoder</vt:lpstr>
      <vt:lpstr>Typical Combinational Circuits: Decoder (Application Example)</vt:lpstr>
      <vt:lpstr>Typical Combinational Circuits: Decoder (Application Example)</vt:lpstr>
      <vt:lpstr>Typical Combinational Circuits: Decoder (Application Example)</vt:lpstr>
      <vt:lpstr>Typical Combinational Circuits: Decoder (Application Example)</vt:lpstr>
      <vt:lpstr>Typical Combinational Circuits: Decoder (Application Example)</vt:lpstr>
      <vt:lpstr>Typical Combinational Circuits: Decoder (Application Example)</vt:lpstr>
      <vt:lpstr>Typical Combinational Circuits: Multiplexer</vt:lpstr>
      <vt:lpstr>Typical Combinational Circuits: Multiplexer</vt:lpstr>
      <vt:lpstr>Typical Combinational Circuits: Multiplexer</vt:lpstr>
      <vt:lpstr>Typical Combinational Circuits: Shifter</vt:lpstr>
      <vt:lpstr>Typical Combinational Circuits: Shifter</vt:lpstr>
      <vt:lpstr>Typical Combinational Circuits:  2-bit ALU </vt:lpstr>
      <vt:lpstr>Typical Combinational Circuits:  2-bit ALU </vt:lpstr>
      <vt:lpstr>Section 3.5 – End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Administrator</cp:lastModifiedBy>
  <cp:revision>290</cp:revision>
  <dcterms:created xsi:type="dcterms:W3CDTF">2002-11-19T23:57:00Z</dcterms:created>
  <dcterms:modified xsi:type="dcterms:W3CDTF">2010-02-25T14:19:19Z</dcterms:modified>
</cp:coreProperties>
</file>