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sldIdLst>
    <p:sldId id="258" r:id="rId2"/>
    <p:sldId id="514" r:id="rId3"/>
    <p:sldId id="515" r:id="rId4"/>
    <p:sldId id="474" r:id="rId5"/>
    <p:sldId id="475" r:id="rId6"/>
    <p:sldId id="516" r:id="rId7"/>
    <p:sldId id="476" r:id="rId8"/>
    <p:sldId id="477" r:id="rId9"/>
    <p:sldId id="478" r:id="rId10"/>
    <p:sldId id="479" r:id="rId11"/>
    <p:sldId id="481" r:id="rId12"/>
    <p:sldId id="480" r:id="rId13"/>
    <p:sldId id="482" r:id="rId14"/>
    <p:sldId id="483" r:id="rId15"/>
    <p:sldId id="487" r:id="rId16"/>
    <p:sldId id="486" r:id="rId17"/>
    <p:sldId id="505" r:id="rId18"/>
    <p:sldId id="488" r:id="rId19"/>
    <p:sldId id="489" r:id="rId20"/>
    <p:sldId id="525" r:id="rId21"/>
    <p:sldId id="526" r:id="rId22"/>
    <p:sldId id="527" r:id="rId23"/>
    <p:sldId id="52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666699"/>
    <a:srgbClr val="80008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94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94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fld id="{C2F54501-C6D7-4082-9A9D-485F9E49F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9D096-B9E9-43F6-B5B2-8BE95E3B725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E5FBA-F6E3-4962-8327-2B0FDB6EAEEC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A36B6-CD56-4C0C-A8B6-69F1E439F352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1DB49-549B-41A6-B0DF-FF584F67AB2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E055C-F37A-439D-9636-CCE4D69BEA2C}" type="slidenum">
              <a:rPr lang="en-US"/>
              <a:pPr/>
              <a:t>13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C05C8-A7F0-479F-ADF3-92B059504F0F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BAA42-1682-4460-B392-AFBBAC4344B0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BBFA7-FF67-45CA-BCAF-81CE8FDDA479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85179-BAAA-4440-AE84-EEBD73330315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250A9-10D7-4D77-809A-C8D3CB6C70AC}" type="slidenum">
              <a:rPr lang="en-US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D7516-4C60-4523-91FE-CC4505DE2F1E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8527264-9D3E-4330-95E3-017554C070B5}" type="slidenum">
              <a:rPr lang="en-US" sz="1200" baseline="0"/>
              <a:pPr algn="r">
                <a:spcBef>
                  <a:spcPct val="0"/>
                </a:spcBef>
              </a:pPr>
              <a:t>2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3CEE586-7BC4-4B0B-B320-2BB9F368EAA0}" type="slidenum">
              <a:rPr lang="en-US" sz="1200" baseline="0"/>
              <a:pPr algn="r">
                <a:spcBef>
                  <a:spcPct val="0"/>
                </a:spcBef>
              </a:pPr>
              <a:t>20</a:t>
            </a:fld>
            <a:endParaRPr lang="en-US" sz="1200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D5D5477-BAB3-452F-B909-733A383CADB3}" type="slidenum">
              <a:rPr lang="en-US" sz="1200" baseline="0"/>
              <a:pPr algn="r">
                <a:spcBef>
                  <a:spcPct val="0"/>
                </a:spcBef>
              </a:pPr>
              <a:t>21</a:t>
            </a:fld>
            <a:endParaRPr lang="en-US" sz="1200" baseline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2F84756-DA93-46C8-B1C8-27E746E01F87}" type="slidenum">
              <a:rPr lang="en-US" sz="1200" baseline="0"/>
              <a:pPr algn="r">
                <a:spcBef>
                  <a:spcPct val="0"/>
                </a:spcBef>
              </a:pPr>
              <a:t>22</a:t>
            </a:fld>
            <a:endParaRPr lang="en-US" sz="1200" baseline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CF0587A-A56C-4D4A-823A-55CFDAFDA95A}" type="slidenum">
              <a:rPr lang="en-US" sz="1200" baseline="0"/>
              <a:pPr algn="r">
                <a:spcBef>
                  <a:spcPct val="0"/>
                </a:spcBef>
              </a:pPr>
              <a:t>23</a:t>
            </a:fld>
            <a:endParaRPr lang="en-US" sz="1200" baseline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4F1AE06-E214-4EA7-BF2E-8B10355D4AD8}" type="slidenum">
              <a:rPr lang="en-US" sz="1200" baseline="0"/>
              <a:pPr algn="r">
                <a:spcBef>
                  <a:spcPct val="0"/>
                </a:spcBef>
              </a:pPr>
              <a:t>3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B8237-03C6-494E-BB34-DE69B2590DE5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87056-A97C-4B10-B0F2-7EA48CF092D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FA9C9-6F3A-4D0C-873A-0C0FD8AF0DFA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FAB78-4913-4BDE-88D2-A760BF58D913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6652-F96E-4F7B-A604-D548B60CA849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6C707-C897-4D59-8850-2DF51FB5E8F4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2A058-BFF3-4708-A836-83C5A641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7383-1918-43F7-B209-3696D4C5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AE802-2094-4629-9394-7FA446544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340A0-7329-4250-A7DD-38F9D3104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57039-5B17-4183-97B7-8496D8708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7EBC-14EB-4435-9982-C378AFEFF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36AE8-9490-4758-A748-92E15191E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E300-2AE6-4EEF-8A63-0CC72E18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80F98-D462-47DA-8459-9775404AC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108E-F79C-4AF4-8625-81A64182B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D9DA4-AAEA-42A2-930A-676DF0749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 smtClean="0"/>
            </a:lvl1pPr>
          </a:lstStyle>
          <a:p>
            <a:pPr>
              <a:defRPr/>
            </a:pPr>
            <a:fld id="{ADCE3D41-92E0-4D85-9EF8-272AC53C2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953000" y="3733800"/>
            <a:ext cx="40386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3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Boolean Algebra and Digital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03A33B-CC54-4C1E-A97E-A9594F80D674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Flip-Flops: SR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48600" cy="28194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You can see how feedback works by examining the most basic sequential logic components, the SR flip-flop</a:t>
            </a:r>
            <a:r>
              <a:rPr lang="en-US" sz="2600" i="1" dirty="0" smtClean="0">
                <a:latin typeface="Arial" charset="0"/>
              </a:rPr>
              <a:t>.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The “SR” stands for set/reset.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internals of an SR flip-flop are shown below, along with its block diagram.</a:t>
            </a:r>
            <a:endParaRPr lang="en-US" sz="2800" dirty="0" smtClean="0"/>
          </a:p>
        </p:txBody>
      </p:sp>
      <p:pic>
        <p:nvPicPr>
          <p:cNvPr id="11269" name="Picture 5" descr="C:\idraw20\35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648200"/>
            <a:ext cx="3427413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7" descr="C:\idraw20\34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724400"/>
            <a:ext cx="3281362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B4935-B3B1-4B29-89DA-74758A018BDE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Flip-Flops: SR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315200" cy="2743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behavior of an SR flip-flop is described by a characteristic table.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Q(t) means the value of the output at time t.  Q(t+1) is the value of Q after the next clock pulse</a:t>
            </a:r>
            <a:r>
              <a:rPr lang="en-US" sz="2600" dirty="0" smtClean="0">
                <a:latin typeface="Arial" charset="0"/>
              </a:rPr>
              <a:t>.</a:t>
            </a:r>
            <a:endParaRPr lang="en-US" sz="2800" dirty="0" smtClean="0"/>
          </a:p>
        </p:txBody>
      </p:sp>
      <p:pic>
        <p:nvPicPr>
          <p:cNvPr id="12293" name="Picture 4" descr="C:\idraw20\35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648200"/>
            <a:ext cx="3427413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5" descr="C:\idraw20\36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4419600"/>
            <a:ext cx="4405313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38C3D-1EC1-45BF-9234-ED4C97C72F29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Flip-Flops: SR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038600" cy="4495800"/>
          </a:xfrm>
          <a:noFill/>
        </p:spPr>
        <p:txBody>
          <a:bodyPr>
            <a:normAutofit fontScale="92500" lnSpcReduction="10000"/>
          </a:bodyPr>
          <a:lstStyle/>
          <a:p>
            <a:pPr>
              <a:spcBef>
                <a:spcPts val="3600"/>
              </a:spcBef>
            </a:pPr>
            <a:r>
              <a:rPr lang="en-US" sz="2500" dirty="0" smtClean="0">
                <a:latin typeface="Arial" charset="0"/>
              </a:rPr>
              <a:t>The SR flip-flop actually has three inputs: S, R, and its current output, Q</a:t>
            </a:r>
            <a:r>
              <a:rPr lang="en-US" sz="2500" i="1" dirty="0" smtClean="0">
                <a:latin typeface="Arial" charset="0"/>
              </a:rPr>
              <a:t>.</a:t>
            </a:r>
            <a:endParaRPr lang="en-US" sz="2800" dirty="0" smtClean="0"/>
          </a:p>
          <a:p>
            <a:pPr>
              <a:spcBef>
                <a:spcPts val="3600"/>
              </a:spcBef>
            </a:pPr>
            <a:r>
              <a:rPr lang="en-US" sz="2500" dirty="0" smtClean="0">
                <a:latin typeface="Arial" charset="0"/>
              </a:rPr>
              <a:t>Thus, we can construct a truth table for this circuit, as shown at the right.</a:t>
            </a:r>
          </a:p>
          <a:p>
            <a:pPr>
              <a:spcBef>
                <a:spcPts val="3600"/>
              </a:spcBef>
            </a:pPr>
            <a:r>
              <a:rPr lang="en-US" sz="2500" dirty="0" smtClean="0">
                <a:latin typeface="Arial" charset="0"/>
              </a:rPr>
              <a:t>Notice the two undefined values.  When both S and R are 1, the SR flip-flop is unstable.</a:t>
            </a:r>
            <a:endParaRPr lang="en-US" sz="2800" dirty="0" smtClean="0"/>
          </a:p>
        </p:txBody>
      </p:sp>
      <p:pic>
        <p:nvPicPr>
          <p:cNvPr id="13317" name="Picture 6" descr="C:\idraw20\37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676400"/>
            <a:ext cx="4003675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Flip-Flops: JK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5105400" cy="45720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If we can be sure that the inputs to an SR flip-flop will never both be 1, we will never have an unstable circuit. This may not always be the case.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 smtClean="0">
                <a:latin typeface="Arial" charset="0"/>
              </a:rPr>
              <a:t>SR flip-flop can be modified to provide a stable state when both inputs are </a:t>
            </a:r>
            <a:r>
              <a:rPr lang="en-US" sz="2600" dirty="0" smtClean="0">
                <a:latin typeface="Arial" charset="0"/>
              </a:rPr>
              <a:t>1.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This </a:t>
            </a:r>
            <a:r>
              <a:rPr lang="en-US" sz="2600" dirty="0" smtClean="0">
                <a:latin typeface="Arial" charset="0"/>
              </a:rPr>
              <a:t>modified flip-flop is called a JK flip-flop, shown at the </a:t>
            </a:r>
            <a:r>
              <a:rPr lang="en-US" sz="2600" dirty="0" smtClean="0">
                <a:latin typeface="Arial" charset="0"/>
              </a:rPr>
              <a:t>right.</a:t>
            </a:r>
            <a:endParaRPr lang="en-US" sz="2600" dirty="0" smtClean="0">
              <a:latin typeface="Arial" charset="0"/>
            </a:endParaRPr>
          </a:p>
          <a:p>
            <a:pPr marL="752475" lvl="1" indent="-352425">
              <a:spcBef>
                <a:spcPts val="600"/>
              </a:spcBef>
              <a:tabLst>
                <a:tab pos="687388" algn="l"/>
              </a:tabLst>
            </a:pPr>
            <a:r>
              <a:rPr lang="en-US" sz="2400" dirty="0" smtClean="0"/>
              <a:t>The </a:t>
            </a:r>
            <a:r>
              <a:rPr lang="en-US" sz="2400" dirty="0" smtClean="0"/>
              <a:t>“JK” is in honor of  </a:t>
            </a:r>
            <a:r>
              <a:rPr lang="en-US" sz="2800" dirty="0" smtClean="0"/>
              <a:t>Jack </a:t>
            </a:r>
            <a:r>
              <a:rPr lang="en-US" sz="2800" dirty="0" err="1" smtClean="0"/>
              <a:t>Kilby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19AD5-0A81-41A8-9E61-B9D56F5B5C4D}" type="slidenum">
              <a:rPr lang="en-US"/>
              <a:pPr/>
              <a:t>13</a:t>
            </a:fld>
            <a:endParaRPr lang="en-US"/>
          </a:p>
        </p:txBody>
      </p:sp>
      <p:pic>
        <p:nvPicPr>
          <p:cNvPr id="8" name="Picture 6" descr="C:\idraw20\38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971800"/>
            <a:ext cx="3048000" cy="151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B87C5-5EB7-4527-8BD7-9B8F32E113C4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Flip-Flops: JK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3657600" cy="3962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At the right, we see how an SR flip-flop can be modified to create a JK flip-flop.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characteristic table indicates that the flip-flop is stable for all inputs.</a:t>
            </a:r>
            <a:endParaRPr lang="en-US" sz="2800" dirty="0" smtClean="0"/>
          </a:p>
        </p:txBody>
      </p:sp>
      <p:pic>
        <p:nvPicPr>
          <p:cNvPr id="15365" name="Picture 6" descr="C:\idraw20\40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524000"/>
            <a:ext cx="3838575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7" descr="C:\idraw20\39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1650" y="3656013"/>
            <a:ext cx="4222750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0AD11-8BF9-4C4E-A47B-DDBB788E65E1}" type="slidenum">
              <a:rPr lang="en-US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Flip-Flops: D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48600" cy="27432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Another modification of the SR flip-flop is the D flip-flop, shown below with its characteristic table.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You will notice that the output of the flip-flop remains the same during subsequent clock pulses. The output changes only when the value of D changes.</a:t>
            </a:r>
            <a:endParaRPr lang="en-US" sz="2800" dirty="0" smtClean="0"/>
          </a:p>
        </p:txBody>
      </p:sp>
      <p:pic>
        <p:nvPicPr>
          <p:cNvPr id="16389" name="Picture 5" descr="C:\idraw20\42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953000"/>
            <a:ext cx="40767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 descr="C:\idraw20\43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4953000"/>
            <a:ext cx="2047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12BB04-6CE1-4CE1-B31D-539A91369724}" type="slidenum">
              <a:rPr lang="en-US"/>
              <a:pPr/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Flip-Flops: D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467600" cy="28956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sz="2600" dirty="0" smtClean="0">
                <a:latin typeface="Arial" charset="0"/>
              </a:rPr>
              <a:t>The D flip-flop is the fundamental circuit of computer memory. 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D flip-flops are usually illustrated using the block diagram shown below.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 smtClean="0">
                <a:latin typeface="Arial" charset="0"/>
              </a:rPr>
              <a:t>characteristic table for the D flip-flop is shown at the right.</a:t>
            </a:r>
          </a:p>
        </p:txBody>
      </p:sp>
      <p:pic>
        <p:nvPicPr>
          <p:cNvPr id="17413" name="Picture 6" descr="C:\idraw20\41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876800"/>
            <a:ext cx="2668588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8" descr="C:\idraw20\43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4953000"/>
            <a:ext cx="2047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64F09-7705-4A30-BF2B-0AA9388461CE}" type="slidenum">
              <a:rPr lang="en-US"/>
              <a:pPr/>
              <a:t>17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Sequential Circuits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98613"/>
            <a:ext cx="7924800" cy="3887787"/>
          </a:xfrm>
          <a:noFill/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Sequential circuits are used anytime that we have a “</a:t>
            </a:r>
            <a:r>
              <a:rPr lang="en-US" sz="2600" dirty="0" err="1" smtClean="0">
                <a:latin typeface="Arial" charset="0"/>
              </a:rPr>
              <a:t>stateful</a:t>
            </a:r>
            <a:r>
              <a:rPr lang="en-US" sz="2600" dirty="0" smtClean="0">
                <a:latin typeface="Arial" charset="0"/>
              </a:rPr>
              <a:t>” application.</a:t>
            </a:r>
          </a:p>
          <a:p>
            <a:pPr lvl="1">
              <a:spcBef>
                <a:spcPct val="40000"/>
              </a:spcBef>
            </a:pPr>
            <a:r>
              <a:rPr lang="en-US" sz="2200" dirty="0" smtClean="0">
                <a:latin typeface="Arial" charset="0"/>
              </a:rPr>
              <a:t>A </a:t>
            </a:r>
            <a:r>
              <a:rPr lang="en-US" sz="2200" dirty="0" err="1" smtClean="0">
                <a:latin typeface="Arial" charset="0"/>
              </a:rPr>
              <a:t>stateful</a:t>
            </a:r>
            <a:r>
              <a:rPr lang="en-US" sz="2200" dirty="0" smtClean="0">
                <a:latin typeface="Arial" charset="0"/>
              </a:rPr>
              <a:t> application is one where the next state of the machine depends on the current state of the machine and the input.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 </a:t>
            </a:r>
            <a:r>
              <a:rPr lang="en-US" sz="2600" dirty="0" err="1" smtClean="0">
                <a:latin typeface="Arial" charset="0"/>
              </a:rPr>
              <a:t>stateful</a:t>
            </a:r>
            <a:r>
              <a:rPr lang="en-US" sz="2600" dirty="0" smtClean="0">
                <a:latin typeface="Arial" charset="0"/>
              </a:rPr>
              <a:t> application requires both combinational and sequential logic.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following slides provide several examples of circuits that fall into this category.</a:t>
            </a:r>
            <a:endParaRPr lang="en-US" sz="2600" dirty="0" smtClean="0">
              <a:latin typeface="Arial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648200" y="5486400"/>
            <a:ext cx="3429000" cy="4572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 baseline="0" dirty="0" smtClean="0">
                <a:solidFill>
                  <a:srgbClr val="CC3300"/>
                </a:solidFill>
              </a:rPr>
              <a:t>Can you think of others?   </a:t>
            </a:r>
            <a:endParaRPr lang="en-US" sz="2400" baseline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5368C-4DF9-452D-813E-543B1937AB71}" type="slidenum">
              <a:rPr lang="en-US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Sequential Circuits: Registers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038600" cy="2133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2400" dirty="0" smtClean="0">
                <a:latin typeface="Arial" charset="0"/>
              </a:rPr>
              <a:t>This illustration shows a 4-bit register consisting of D flip-flops. You will usually see its block diagram (below) instead.</a:t>
            </a:r>
            <a:endParaRPr lang="en-US" sz="2600" dirty="0" smtClean="0">
              <a:latin typeface="Arial" charset="0"/>
            </a:endParaRPr>
          </a:p>
        </p:txBody>
      </p:sp>
      <p:pic>
        <p:nvPicPr>
          <p:cNvPr id="19461" name="Picture 6" descr="C:\idraw20\44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6625" y="1487488"/>
            <a:ext cx="34829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7" descr="C:\idraw20\46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810000"/>
            <a:ext cx="3227388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609600" y="5562600"/>
            <a:ext cx="3733800" cy="701675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 baseline="0">
                <a:solidFill>
                  <a:srgbClr val="CC3300"/>
                </a:solidFill>
              </a:rPr>
              <a:t>A larger memory configuration is shown on the next slide.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737D1-6D46-4A0D-BFAA-D4CE3BC1BF85}" type="slidenum">
              <a:rPr lang="en-US"/>
              <a:pPr/>
              <a:t>19</a:t>
            </a:fld>
            <a:endParaRPr lang="en-US"/>
          </a:p>
        </p:txBody>
      </p:sp>
      <p:pic>
        <p:nvPicPr>
          <p:cNvPr id="21507" name="Picture 6" descr="C:\idraw20\45.TIF"/>
          <p:cNvPicPr>
            <a:picLocks noChangeAspect="1" noChangeArrowheads="1"/>
          </p:cNvPicPr>
          <p:nvPr/>
        </p:nvPicPr>
        <p:blipFill>
          <a:blip r:embed="rId4"/>
          <a:srcRect r="37" b="5792"/>
          <a:stretch>
            <a:fillRect/>
          </a:stretch>
        </p:blipFill>
        <p:spPr bwMode="auto">
          <a:xfrm>
            <a:off x="4876800" y="1524000"/>
            <a:ext cx="426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Sequential Circuits: Binary Counters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191000" cy="45720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A binary counter is another example of a sequential circuit.</a:t>
            </a:r>
          </a:p>
          <a:p>
            <a:pPr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The </a:t>
            </a:r>
            <a:r>
              <a:rPr lang="en-US" sz="2400" dirty="0" smtClean="0">
                <a:latin typeface="Arial" charset="0"/>
              </a:rPr>
              <a:t>low-order bit is complemented at each clock pulse.</a:t>
            </a:r>
          </a:p>
          <a:p>
            <a:pPr>
              <a:spcBef>
                <a:spcPts val="3600"/>
              </a:spcBef>
            </a:pPr>
            <a:r>
              <a:rPr lang="en-US" sz="2400" dirty="0" smtClean="0">
                <a:latin typeface="Arial" charset="0"/>
              </a:rPr>
              <a:t>Whenever </a:t>
            </a:r>
            <a:r>
              <a:rPr lang="en-US" sz="2400" dirty="0" smtClean="0">
                <a:latin typeface="Arial" charset="0"/>
              </a:rPr>
              <a:t>it changes from 0 to 1, the next bit is complemented, and so on through the other flip-flops.</a:t>
            </a:r>
            <a:endParaRPr lang="en-US" sz="26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BF4F7FD-2C40-4CCD-9F0C-F6B897C0BB69}" type="slidenum">
              <a:rPr lang="en-US" sz="1400" baseline="0"/>
              <a:pPr algn="r">
                <a:spcBef>
                  <a:spcPct val="0"/>
                </a:spcBef>
              </a:pPr>
              <a:t>2</a:t>
            </a:fld>
            <a:endParaRPr lang="en-US" sz="1400" baseline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Chapter 3</a:t>
            </a:r>
            <a:endParaRPr lang="en-US" sz="3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38100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3.2	Boolean Algebra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3.3	Logic Gates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3.4	Digital Components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3.5	Combinational Circuits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smtClean="0">
                <a:latin typeface="Arial" charset="0"/>
              </a:rPr>
              <a:t>3.6	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21C6E50-A027-49AB-938C-136713004846}" type="slidenum">
              <a:rPr lang="en-US" sz="1400" baseline="0"/>
              <a:pPr algn="r">
                <a:spcBef>
                  <a:spcPct val="0"/>
                </a:spcBef>
              </a:pPr>
              <a:t>20</a:t>
            </a:fld>
            <a:endParaRPr lang="en-US" sz="1400" baseline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Sequential Circuits: 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4×3 Memory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59396" name="Picture 12" descr="C:\IDRAW20\Julie\Org&amp;Arch\Ch3\EX3_35.TIF"/>
          <p:cNvPicPr>
            <a:picLocks noChangeAspect="1" noChangeArrowheads="1"/>
          </p:cNvPicPr>
          <p:nvPr/>
        </p:nvPicPr>
        <p:blipFill>
          <a:blip r:embed="rId3"/>
          <a:srcRect t="1537" r="2768" b="1456"/>
          <a:stretch>
            <a:fillRect/>
          </a:stretch>
        </p:blipFill>
        <p:spPr bwMode="auto">
          <a:xfrm>
            <a:off x="685800" y="1371600"/>
            <a:ext cx="77724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6EFC266-CFBC-4785-AC4D-10AD15BB4741}" type="slidenum">
              <a:rPr lang="en-US" sz="1400" baseline="0"/>
              <a:pPr algn="r">
                <a:spcBef>
                  <a:spcPct val="0"/>
                </a:spcBef>
              </a:pPr>
              <a:t>21</a:t>
            </a:fld>
            <a:endParaRPr lang="en-US" sz="1400" baseline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Sequential Circuits: 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4×3 Memory (Write)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98613"/>
            <a:ext cx="7924800" cy="4649787"/>
          </a:xfrm>
          <a:noFill/>
        </p:spPr>
        <p:txBody>
          <a:bodyPr/>
          <a:lstStyle/>
          <a:p>
            <a:pPr marL="590550" indent="-533400">
              <a:spcBef>
                <a:spcPts val="3600"/>
              </a:spcBef>
              <a:buFontTx/>
              <a:buAutoNum type="arabicPeriod"/>
            </a:pPr>
            <a:r>
              <a:rPr lang="en-US" sz="3500" dirty="0" smtClean="0">
                <a:latin typeface="Arial" charset="0"/>
              </a:rPr>
              <a:t>An address is asserted on S0 and S1</a:t>
            </a:r>
          </a:p>
          <a:p>
            <a:pPr marL="590550" indent="-533400">
              <a:spcBef>
                <a:spcPts val="3600"/>
              </a:spcBef>
              <a:buFontTx/>
              <a:buAutoNum type="arabicPeriod"/>
            </a:pPr>
            <a:r>
              <a:rPr lang="en-US" sz="3500" dirty="0" smtClean="0">
                <a:latin typeface="Arial" charset="0"/>
              </a:rPr>
              <a:t>WE </a:t>
            </a:r>
            <a:r>
              <a:rPr lang="en-US" sz="3500" dirty="0" smtClean="0">
                <a:latin typeface="Arial" charset="0"/>
              </a:rPr>
              <a:t>is set to high</a:t>
            </a:r>
          </a:p>
          <a:p>
            <a:pPr marL="590550" indent="-533400">
              <a:spcBef>
                <a:spcPts val="3600"/>
              </a:spcBef>
              <a:buFontTx/>
              <a:buAutoNum type="arabicPeriod"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 smtClean="0">
                <a:latin typeface="Arial" charset="0"/>
              </a:rPr>
              <a:t>decoder using S0 and S1 enables one AND gate, selecting a given word in memory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AA4BBB5-B679-4274-A806-DECC59F4C037}" type="slidenum">
              <a:rPr lang="en-US" sz="1400" baseline="0"/>
              <a:pPr algn="r">
                <a:spcBef>
                  <a:spcPct val="0"/>
                </a:spcBef>
              </a:pPr>
              <a:t>22</a:t>
            </a:fld>
            <a:endParaRPr lang="en-US" sz="1400" baseline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Sequential Circuits: 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4×3 Memory (Write)</a:t>
            </a:r>
            <a:endParaRPr lang="en-US" sz="3800" b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98613"/>
            <a:ext cx="7924800" cy="4116387"/>
          </a:xfrm>
          <a:noFill/>
        </p:spPr>
        <p:txBody>
          <a:bodyPr>
            <a:normAutofit lnSpcReduction="10000"/>
          </a:bodyPr>
          <a:lstStyle/>
          <a:p>
            <a:pPr marL="590550" indent="-533400">
              <a:spcBef>
                <a:spcPts val="3600"/>
              </a:spcBef>
              <a:buFontTx/>
              <a:buAutoNum type="arabicPeriod" startAt="4"/>
            </a:pPr>
            <a:r>
              <a:rPr lang="en-US" dirty="0" smtClean="0">
                <a:latin typeface="Arial" charset="0"/>
              </a:rPr>
              <a:t>The line selected in Step 3 combined with the clock and WE select only one word</a:t>
            </a:r>
          </a:p>
          <a:p>
            <a:pPr marL="590550" indent="-533400">
              <a:spcBef>
                <a:spcPts val="3600"/>
              </a:spcBef>
              <a:buFontTx/>
              <a:buAutoNum type="arabicPeriod" startAt="4"/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write gate enabled in Step 4 drives the clock for the selected word</a:t>
            </a:r>
          </a:p>
          <a:p>
            <a:pPr marL="590550" indent="-533400">
              <a:spcBef>
                <a:spcPts val="3600"/>
              </a:spcBef>
              <a:buFontTx/>
              <a:buAutoNum type="arabicPeriod" startAt="4"/>
            </a:pPr>
            <a:r>
              <a:rPr lang="en-US" dirty="0" smtClean="0">
                <a:latin typeface="Arial" charset="0"/>
              </a:rPr>
              <a:t>When </a:t>
            </a:r>
            <a:r>
              <a:rPr lang="en-US" dirty="0" smtClean="0">
                <a:latin typeface="Arial" charset="0"/>
              </a:rPr>
              <a:t>the clock pulses, the word on the input lines is loaded into the D flip-flops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124200" y="5791200"/>
            <a:ext cx="4648200" cy="830997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400" baseline="0" dirty="0">
                <a:solidFill>
                  <a:srgbClr val="CC3300"/>
                </a:solidFill>
              </a:rPr>
              <a:t>Can you think of the steps necessary to read a word from this memory?   </a:t>
            </a:r>
            <a:endParaRPr lang="en-US" sz="2400" baseline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2EABD60-F10D-4B56-BCA9-B3A08EB2B0F3}" type="slidenum">
              <a:rPr lang="en-US" sz="1400" baseline="0"/>
              <a:pPr algn="r">
                <a:spcBef>
                  <a:spcPct val="0"/>
                </a:spcBef>
              </a:pPr>
              <a:t>23</a:t>
            </a:fld>
            <a:endParaRPr lang="en-US" sz="1400" baseline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End </a:t>
            </a:r>
            <a:br>
              <a:rPr lang="en-US" sz="3400" b="1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Section 3.6 &amp; Chapter 3</a:t>
            </a:r>
          </a:p>
        </p:txBody>
      </p:sp>
      <p:pic>
        <p:nvPicPr>
          <p:cNvPr id="23556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3557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3.6</a:t>
            </a:r>
            <a:endParaRPr lang="en-US" sz="6000" smtClean="0"/>
          </a:p>
        </p:txBody>
      </p:sp>
      <p:sp>
        <p:nvSpPr>
          <p:cNvPr id="4099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4800600" y="4648200"/>
            <a:ext cx="41910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Sequential Circuits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AA9903-3DB9-4B93-BDAE-AF7C886B57FE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Sequential Circuits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196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Combinational logic circuits are perfect for situations when we require the immediate application of a Boolean function to a set of inputs. 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There are other times, however, when we need a circuit to change its value with consideration to its current state as well as its inputs.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These circuits have to “remember” their current state.</a:t>
            </a:r>
          </a:p>
          <a:p>
            <a:pPr>
              <a:spcBef>
                <a:spcPts val="3600"/>
              </a:spcBef>
            </a:pPr>
            <a:r>
              <a:rPr lang="en-US" sz="2600" i="1" dirty="0" smtClean="0">
                <a:latin typeface="Arial" charset="0"/>
              </a:rPr>
              <a:t>Sequential logic circuits</a:t>
            </a:r>
            <a:r>
              <a:rPr lang="en-US" sz="2600" dirty="0" smtClean="0">
                <a:latin typeface="Arial" charset="0"/>
              </a:rPr>
              <a:t> provide this functionality for us.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C9971-9564-4293-9952-97097472BC8C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Sequential Circuits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6482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</a:rPr>
              <a:t>As </a:t>
            </a:r>
            <a:r>
              <a:rPr lang="en-US" dirty="0" smtClean="0">
                <a:latin typeface="Arial" charset="0"/>
              </a:rPr>
              <a:t>the name implies, sequential logic circuits require a means by which events can be sequenced. 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State </a:t>
            </a:r>
            <a:r>
              <a:rPr lang="en-US" dirty="0" smtClean="0">
                <a:latin typeface="Arial" charset="0"/>
              </a:rPr>
              <a:t>changes are controlled by </a:t>
            </a:r>
            <a:r>
              <a:rPr lang="en-US" b="1" dirty="0" smtClean="0">
                <a:latin typeface="Arial" charset="0"/>
              </a:rPr>
              <a:t>clocks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ED5761-E902-46F6-B8F3-37D37AB8FED4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Clock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25908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A “clock” is a special circuit that sends electrical pulses through a circuit.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Clocks </a:t>
            </a:r>
            <a:r>
              <a:rPr lang="en-US" dirty="0" smtClean="0">
                <a:latin typeface="Arial" charset="0"/>
              </a:rPr>
              <a:t>produce electrical waveforms such as the one shown below.</a:t>
            </a:r>
            <a:endParaRPr lang="en-US" dirty="0" smtClean="0"/>
          </a:p>
        </p:txBody>
      </p:sp>
      <p:pic>
        <p:nvPicPr>
          <p:cNvPr id="7173" name="Picture 5" descr="C:\idraw20\32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648200"/>
            <a:ext cx="5521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728C3-0CD1-4E8D-B931-D56403D586B0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Sequential Circuits and Clocks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23622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State changes occur in sequential circuits only when the clock ticks. 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Circuits can change state on the rising edge, falling edge, or when the clock pulse reaches its highest voltage.</a:t>
            </a:r>
          </a:p>
        </p:txBody>
      </p:sp>
      <p:pic>
        <p:nvPicPr>
          <p:cNvPr id="8197" name="Picture 4" descr="C:\idraw20\32.TIF"/>
          <p:cNvPicPr>
            <a:picLocks noChangeAspect="1" noChangeArrowheads="1"/>
          </p:cNvPicPr>
          <p:nvPr/>
        </p:nvPicPr>
        <p:blipFill>
          <a:blip r:embed="rId4"/>
          <a:srcRect t="4744" b="10391"/>
          <a:stretch>
            <a:fillRect/>
          </a:stretch>
        </p:blipFill>
        <p:spPr bwMode="auto">
          <a:xfrm>
            <a:off x="762000" y="4343400"/>
            <a:ext cx="7231063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06AA23-3B1C-4E9D-B469-72A4EC849FEE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Sequential Circuits and Clocks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23622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Circuits that change state on the rising edge, or  falling edge of the clock pulse are called </a:t>
            </a:r>
            <a:r>
              <a:rPr lang="en-US" sz="2600" i="1" dirty="0" smtClean="0">
                <a:latin typeface="Arial" charset="0"/>
              </a:rPr>
              <a:t>edge-triggered.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2600" i="1" dirty="0" smtClean="0">
                <a:latin typeface="Arial" charset="0"/>
              </a:rPr>
              <a:t>Level-triggered circuits</a:t>
            </a:r>
            <a:r>
              <a:rPr lang="en-US" sz="2600" dirty="0" smtClean="0">
                <a:latin typeface="Arial" charset="0"/>
              </a:rPr>
              <a:t> change state when the clock voltage reaches its highest or lowest level.</a:t>
            </a:r>
          </a:p>
        </p:txBody>
      </p:sp>
      <p:pic>
        <p:nvPicPr>
          <p:cNvPr id="9221" name="Picture 4" descr="C:\idraw20\32.TIF"/>
          <p:cNvPicPr>
            <a:picLocks noChangeAspect="1" noChangeArrowheads="1"/>
          </p:cNvPicPr>
          <p:nvPr/>
        </p:nvPicPr>
        <p:blipFill>
          <a:blip r:embed="rId4"/>
          <a:srcRect t="4744" b="10391"/>
          <a:stretch>
            <a:fillRect/>
          </a:stretch>
        </p:blipFill>
        <p:spPr bwMode="auto">
          <a:xfrm>
            <a:off x="762000" y="4343400"/>
            <a:ext cx="7231063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79836A-A40C-4319-8241-1EF146579470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9342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Sequential Circuits: Feedback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48600" cy="35052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To retain their state values, sequential circuits rely on </a:t>
            </a:r>
            <a:r>
              <a:rPr lang="en-US" sz="2600" i="1" dirty="0" smtClean="0">
                <a:latin typeface="Arial" charset="0"/>
              </a:rPr>
              <a:t>feedback.</a:t>
            </a:r>
            <a:endParaRPr lang="en-US" sz="26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Feedback in digital circuits occurs when an output is looped back to the input.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 simple example of this concept is shown below.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If Q is 0 it will always be 0, if it is 1, it will always be 1.  Why?</a:t>
            </a:r>
          </a:p>
        </p:txBody>
      </p:sp>
      <p:pic>
        <p:nvPicPr>
          <p:cNvPr id="10245" name="Picture 5" descr="C:\idraw20\33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5257800"/>
            <a:ext cx="423227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6829</TotalTime>
  <Words>939</Words>
  <Application>Microsoft Office PowerPoint</Application>
  <PresentationFormat>On-screen Show (4:3)</PresentationFormat>
  <Paragraphs>127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ECOA_Mstr</vt:lpstr>
      <vt:lpstr>Chapter 3</vt:lpstr>
      <vt:lpstr>Chapter 3</vt:lpstr>
      <vt:lpstr>Section 3.6</vt:lpstr>
      <vt:lpstr>Sequential Circuits</vt:lpstr>
      <vt:lpstr>Sequential Circuits</vt:lpstr>
      <vt:lpstr>Clock</vt:lpstr>
      <vt:lpstr>Sequential Circuits and Clocks</vt:lpstr>
      <vt:lpstr>Sequential Circuits and Clocks</vt:lpstr>
      <vt:lpstr>Sequential Circuits: Feedback</vt:lpstr>
      <vt:lpstr>Flip-Flops: SR</vt:lpstr>
      <vt:lpstr>Flip-Flops: SR</vt:lpstr>
      <vt:lpstr>Flip-Flops: SR</vt:lpstr>
      <vt:lpstr>Flip-Flops: JK</vt:lpstr>
      <vt:lpstr>Flip-Flops: JK</vt:lpstr>
      <vt:lpstr>Flip-Flops: D</vt:lpstr>
      <vt:lpstr>Flip-Flops: D</vt:lpstr>
      <vt:lpstr>Sequential Circuits</vt:lpstr>
      <vt:lpstr>Typical Sequential Circuits: Registers</vt:lpstr>
      <vt:lpstr>Typical Sequential Circuits: Binary Counters</vt:lpstr>
      <vt:lpstr>Typical Sequential Circuits:   4×3 Memory</vt:lpstr>
      <vt:lpstr>Typical Sequential Circuits:   4×3 Memory (Write)</vt:lpstr>
      <vt:lpstr>Typical Sequential Circuits:   4×3 Memory (Write)</vt:lpstr>
      <vt:lpstr>End  Section 3.6 &amp; Chapter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304</cp:revision>
  <dcterms:created xsi:type="dcterms:W3CDTF">2002-11-19T23:57:00Z</dcterms:created>
  <dcterms:modified xsi:type="dcterms:W3CDTF">2010-03-02T17:03:59Z</dcterms:modified>
</cp:coreProperties>
</file>