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sldIdLst>
    <p:sldId id="258" r:id="rId2"/>
    <p:sldId id="256" r:id="rId3"/>
    <p:sldId id="572" r:id="rId4"/>
    <p:sldId id="259" r:id="rId5"/>
    <p:sldId id="573" r:id="rId6"/>
    <p:sldId id="591" r:id="rId7"/>
    <p:sldId id="576" r:id="rId8"/>
    <p:sldId id="575" r:id="rId9"/>
    <p:sldId id="497" r:id="rId10"/>
    <p:sldId id="630" r:id="rId11"/>
    <p:sldId id="626" r:id="rId12"/>
    <p:sldId id="627" r:id="rId13"/>
    <p:sldId id="628" r:id="rId14"/>
    <p:sldId id="629" r:id="rId15"/>
    <p:sldId id="596" r:id="rId16"/>
    <p:sldId id="633" r:id="rId17"/>
    <p:sldId id="634" r:id="rId18"/>
    <p:sldId id="635" r:id="rId19"/>
    <p:sldId id="636" r:id="rId20"/>
    <p:sldId id="637" r:id="rId21"/>
    <p:sldId id="638" r:id="rId22"/>
    <p:sldId id="640" r:id="rId23"/>
    <p:sldId id="639" r:id="rId24"/>
    <p:sldId id="641" r:id="rId25"/>
    <p:sldId id="643" r:id="rId26"/>
    <p:sldId id="644" r:id="rId27"/>
    <p:sldId id="645" r:id="rId28"/>
    <p:sldId id="599" r:id="rId29"/>
    <p:sldId id="646" r:id="rId30"/>
    <p:sldId id="647" r:id="rId31"/>
    <p:sldId id="648" r:id="rId32"/>
    <p:sldId id="649" r:id="rId33"/>
    <p:sldId id="650" r:id="rId34"/>
    <p:sldId id="578" r:id="rId35"/>
    <p:sldId id="579" r:id="rId36"/>
    <p:sldId id="495" r:id="rId37"/>
    <p:sldId id="614" r:id="rId38"/>
    <p:sldId id="612" r:id="rId39"/>
    <p:sldId id="613" r:id="rId40"/>
    <p:sldId id="615" r:id="rId41"/>
    <p:sldId id="624" r:id="rId42"/>
    <p:sldId id="498" r:id="rId43"/>
    <p:sldId id="620" r:id="rId44"/>
    <p:sldId id="622" r:id="rId45"/>
    <p:sldId id="623" r:id="rId46"/>
    <p:sldId id="580" r:id="rId47"/>
    <p:sldId id="581" r:id="rId48"/>
    <p:sldId id="500" r:id="rId49"/>
    <p:sldId id="616" r:id="rId50"/>
    <p:sldId id="501" r:id="rId51"/>
    <p:sldId id="625" r:id="rId52"/>
    <p:sldId id="582" r:id="rId53"/>
    <p:sldId id="583" r:id="rId54"/>
    <p:sldId id="502" r:id="rId55"/>
    <p:sldId id="58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E9FF"/>
    <a:srgbClr val="FFFF99"/>
    <a:srgbClr val="FFCCCC"/>
    <a:srgbClr val="93B9DF"/>
    <a:srgbClr val="B9C0F5"/>
    <a:srgbClr val="99CCFF"/>
    <a:srgbClr val="E5F5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97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02"/>
    </p:cViewPr>
  </p:sorterViewPr>
  <p:notesViewPr>
    <p:cSldViewPr>
      <p:cViewPr varScale="1">
        <p:scale>
          <a:sx n="36" d="100"/>
          <a:sy n="36" d="100"/>
        </p:scale>
        <p:origin x="-13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DF997498-965C-4B64-A589-A6FB63AF0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A75C9-F669-4455-B2F0-2F8CD289EA2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FD9967A-0AED-4256-A652-A2AE1DB93D7D}" type="slidenum">
              <a:rPr lang="en-US" sz="1200" baseline="0"/>
              <a:pPr algn="r">
                <a:spcBef>
                  <a:spcPct val="0"/>
                </a:spcBef>
              </a:pPr>
              <a:t>3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EDE17-8BF6-4AE3-AA6D-29C0E161674A}" type="slidenum">
              <a:rPr lang="en-US"/>
              <a:pPr/>
              <a:t>13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109B7-F18C-46B3-9E62-18822C3D0E74}" type="slidenum">
              <a:rPr lang="en-US"/>
              <a:pPr/>
              <a:t>14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15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16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17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18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19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20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21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22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B1629-0E0D-45B7-8778-67E9F9BDF74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23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24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25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26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F6D969D-9520-490C-AC19-214BB9FB3A86}" type="slidenum">
              <a:rPr lang="en-US" sz="1200" baseline="0"/>
              <a:pPr algn="r">
                <a:spcBef>
                  <a:spcPct val="0"/>
                </a:spcBef>
              </a:pPr>
              <a:t>27</a:t>
            </a:fld>
            <a:endParaRPr 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E5AB086-E736-423C-B510-8A659310C291}" type="slidenum">
              <a:rPr lang="en-US" sz="1200" baseline="0"/>
              <a:pPr algn="r">
                <a:spcBef>
                  <a:spcPct val="0"/>
                </a:spcBef>
              </a:pPr>
              <a:t>28</a:t>
            </a:fld>
            <a:endParaRPr lang="en-US" sz="1200" baseline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E5AB086-E736-423C-B510-8A659310C291}" type="slidenum">
              <a:rPr lang="en-US" sz="1200" baseline="0"/>
              <a:pPr algn="r">
                <a:spcBef>
                  <a:spcPct val="0"/>
                </a:spcBef>
              </a:pPr>
              <a:t>29</a:t>
            </a:fld>
            <a:endParaRPr lang="en-US" sz="1200" baseline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E5AB086-E736-423C-B510-8A659310C291}" type="slidenum">
              <a:rPr lang="en-US" sz="1200" baseline="0"/>
              <a:pPr algn="r">
                <a:spcBef>
                  <a:spcPct val="0"/>
                </a:spcBef>
              </a:pPr>
              <a:t>30</a:t>
            </a:fld>
            <a:endParaRPr lang="en-US" sz="1200" baseline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E5AB086-E736-423C-B510-8A659310C291}" type="slidenum">
              <a:rPr lang="en-US" sz="1200" baseline="0"/>
              <a:pPr algn="r">
                <a:spcBef>
                  <a:spcPct val="0"/>
                </a:spcBef>
              </a:pPr>
              <a:t>31</a:t>
            </a:fld>
            <a:endParaRPr lang="en-US" sz="1200" baseline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E5AB086-E736-423C-B510-8A659310C291}" type="slidenum">
              <a:rPr lang="en-US" sz="1200" baseline="0"/>
              <a:pPr algn="r">
                <a:spcBef>
                  <a:spcPct val="0"/>
                </a:spcBef>
              </a:pPr>
              <a:t>32</a:t>
            </a:fld>
            <a:endParaRPr lang="en-US" sz="1200" baseline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E0329-5E61-4A6C-B0C2-FE701B85B17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E5AB086-E736-423C-B510-8A659310C291}" type="slidenum">
              <a:rPr lang="en-US" sz="1200" baseline="0"/>
              <a:pPr algn="r">
                <a:spcBef>
                  <a:spcPct val="0"/>
                </a:spcBef>
              </a:pPr>
              <a:t>33</a:t>
            </a:fld>
            <a:endParaRPr lang="en-US" sz="1200" baseline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F72DCF9-024C-4724-9271-D74A35D4E793}" type="slidenum">
              <a:rPr lang="en-US" sz="1200" baseline="0"/>
              <a:pPr algn="r">
                <a:spcBef>
                  <a:spcPct val="0"/>
                </a:spcBef>
              </a:pPr>
              <a:t>34</a:t>
            </a:fld>
            <a:endParaRPr lang="en-US" sz="1200" baseline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ADA6D-7557-4EAA-A251-756728E6F06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D72C24B-731D-4F0D-9196-E954D87651CD}" type="slidenum">
              <a:rPr lang="en-US" sz="1200" baseline="0"/>
              <a:pPr algn="r">
                <a:spcBef>
                  <a:spcPct val="0"/>
                </a:spcBef>
              </a:pPr>
              <a:t>35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CE8F9-3F2C-4EF7-9DF0-47A5CC1C74A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0B2C7D8-1CBD-4B55-B640-FB79537F4614}" type="slidenum">
              <a:rPr lang="en-US" sz="1200" baseline="0"/>
              <a:pPr algn="r">
                <a:spcBef>
                  <a:spcPct val="0"/>
                </a:spcBef>
              </a:pPr>
              <a:t>37</a:t>
            </a:fld>
            <a:endParaRPr lang="en-US" sz="1200" baseline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99DD3CE-0D52-4724-838C-5184B2EF3924}" type="slidenum">
              <a:rPr lang="en-US" sz="1200" baseline="0"/>
              <a:pPr algn="r">
                <a:spcBef>
                  <a:spcPct val="0"/>
                </a:spcBef>
              </a:pPr>
              <a:t>38</a:t>
            </a:fld>
            <a:endParaRPr lang="en-US" sz="1200" baseline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A597714-1566-46E6-80CD-0CF57D0A027C}" type="slidenum">
              <a:rPr lang="en-US" sz="1200" baseline="0"/>
              <a:pPr algn="r">
                <a:spcBef>
                  <a:spcPct val="0"/>
                </a:spcBef>
              </a:pPr>
              <a:t>39</a:t>
            </a:fld>
            <a:endParaRPr lang="en-US" sz="1200" baseline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B4105F8-05DC-4DA6-9506-04F556F4A2B1}" type="slidenum">
              <a:rPr lang="en-US" sz="1200" baseline="0"/>
              <a:pPr algn="r">
                <a:spcBef>
                  <a:spcPct val="0"/>
                </a:spcBef>
              </a:pPr>
              <a:t>40</a:t>
            </a:fld>
            <a:endParaRPr lang="en-US" sz="1200" baseline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967CC-B546-41E9-8505-5FD3790D7EB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00385FC-44C4-4726-8B37-D8D319352ACC}" type="slidenum">
              <a:rPr lang="en-US" sz="1200" baseline="0"/>
              <a:pPr algn="r">
                <a:spcBef>
                  <a:spcPct val="0"/>
                </a:spcBef>
              </a:pPr>
              <a:t>7</a:t>
            </a:fld>
            <a:endParaRPr lang="en-US" sz="1200" baseline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52EE6-BDF7-4F3B-BE77-4E1F0CC39EE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BED1D6B-A09B-47CF-8AC0-E4B7775105AA}" type="slidenum">
              <a:rPr lang="en-US" sz="1200" baseline="0"/>
              <a:pPr algn="r">
                <a:spcBef>
                  <a:spcPct val="0"/>
                </a:spcBef>
              </a:pPr>
              <a:t>46</a:t>
            </a:fld>
            <a:endParaRPr lang="en-US" sz="1200" baseline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18DFC-6C22-4569-854B-D7DB88512ADA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2024470-0153-4C40-84A4-B760D58AF36D}" type="slidenum">
              <a:rPr lang="en-US" sz="1200" baseline="0"/>
              <a:pPr algn="r">
                <a:spcBef>
                  <a:spcPct val="0"/>
                </a:spcBef>
              </a:pPr>
              <a:t>47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804C6-9147-49BB-BC9F-5035ACC73DA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1792DDC-1E5A-449F-9385-F2B2B0884ACE}" type="slidenum">
              <a:rPr lang="en-US" sz="1200" baseline="0"/>
              <a:pPr algn="r">
                <a:spcBef>
                  <a:spcPct val="0"/>
                </a:spcBef>
              </a:pPr>
              <a:t>49</a:t>
            </a:fld>
            <a:endParaRPr lang="en-US" sz="1200" baseline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7A32F-7F3F-4FB9-9BCA-7FB839D20931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7A32F-7F3F-4FB9-9BCA-7FB839D2093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D752A35-A330-47C4-8F1B-C67E224BA04F}" type="slidenum">
              <a:rPr lang="en-US" sz="1200" baseline="0"/>
              <a:pPr algn="r">
                <a:spcBef>
                  <a:spcPct val="0"/>
                </a:spcBef>
              </a:pPr>
              <a:t>52</a:t>
            </a:fld>
            <a:endParaRPr lang="en-US" sz="1200" baseline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30765-5009-4525-BF00-AF9514E31D9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C85D5CC-1EEC-4619-8C54-9DECA8CA03D7}" type="slidenum">
              <a:rPr lang="en-US" sz="1200" baseline="0"/>
              <a:pPr algn="r">
                <a:spcBef>
                  <a:spcPct val="0"/>
                </a:spcBef>
              </a:pPr>
              <a:t>8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356D2-D7AD-49BE-8E61-6363F6952E7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A7C2BD1-18C1-409A-AC2E-634581A8FC78}" type="slidenum">
              <a:rPr lang="en-US" sz="1200" baseline="0"/>
              <a:pPr algn="r">
                <a:spcBef>
                  <a:spcPct val="0"/>
                </a:spcBef>
              </a:pPr>
              <a:t>53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2676B-9001-4FAB-B3DE-86D7CDDDA7FD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41E504A-339A-454D-B74D-2CA555E787D7}" type="slidenum">
              <a:rPr lang="en-US" sz="1200" baseline="0"/>
              <a:pPr algn="r">
                <a:spcBef>
                  <a:spcPct val="0"/>
                </a:spcBef>
              </a:pPr>
              <a:t>55</a:t>
            </a:fld>
            <a:endParaRPr lang="en-US" sz="1200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BDD1B-C480-4616-88CA-82D27E0DAED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249A888-71A7-44DE-97C2-E1D17C4C93A2}" type="slidenum">
              <a:rPr lang="en-US" sz="1200" baseline="0"/>
              <a:pPr algn="r">
                <a:spcBef>
                  <a:spcPct val="0"/>
                </a:spcBef>
              </a:pPr>
              <a:t>10</a:t>
            </a:fld>
            <a:endParaRPr lang="en-US" sz="1200" baseline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ADC21-7844-4CE9-B2C4-7C66F82322E2}" type="slidenum">
              <a:rPr lang="en-US"/>
              <a:pPr/>
              <a:t>11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D4327-298E-4748-AEEF-E489F5706FA1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3ABCC-562C-41B0-984B-689AF068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B989-FD78-476B-9670-65EE5EF6F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49F00-D4FD-417E-8AE6-467E22F7B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1B02D-A3A5-4D59-8B24-7FF22ECDB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1D28D-B7BD-451C-9F9A-BA034F323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5AEC7-045D-4E90-90BE-EB7F4435F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0AA0-0555-4E89-9471-F284B81DA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B64CD-15F5-4E7E-B131-0E0880AA6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657A7-7CBD-4BC6-AF0B-452C7B92E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746B1-5E06-45A6-9698-DD6B5B1CA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8693-1861-415A-88E0-07F4982EE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4BF07-21F7-49BB-9BA8-308FDA061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88C6590E-8BAD-4FD1-A6E9-78699F44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Macintosh%20HD:Users:philipr:Desktop:37690_Null_PPT:Powerpoint%20art_CONVERTED:37690_CH01_FIG0104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505200"/>
            <a:ext cx="38100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4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495800"/>
            <a:ext cx="4953000" cy="21336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MARIE: An Introduction to a Simple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F321BCF-5308-4B56-979B-C94D5944ACD4}" type="slidenum">
              <a:rPr lang="en-US" sz="1400" baseline="0"/>
              <a:pPr algn="r">
                <a:spcBef>
                  <a:spcPct val="0"/>
                </a:spcBef>
              </a:pPr>
              <a:t>10</a:t>
            </a:fld>
            <a:endParaRPr lang="en-US" sz="1400" baseline="0"/>
          </a:p>
        </p:txBody>
      </p:sp>
      <p:sp>
        <p:nvSpPr>
          <p:cNvPr id="829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What Does the CPU Do?</a:t>
            </a:r>
          </a:p>
        </p:txBody>
      </p:sp>
      <p:sp>
        <p:nvSpPr>
          <p:cNvPr id="82948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114800" cy="42672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4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40000"/>
              </a:spcBef>
            </a:pPr>
            <a:endParaRPr lang="en-US" sz="2600" dirty="0" smtClean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Fetch-Decode-Execute!</a:t>
            </a:r>
            <a:endParaRPr lang="en-US" sz="2400" dirty="0" smtClean="0"/>
          </a:p>
          <a:p>
            <a:pPr>
              <a:spcBef>
                <a:spcPct val="40000"/>
              </a:spcBef>
              <a:buFontTx/>
              <a:buNone/>
            </a:pPr>
            <a:endParaRPr lang="en-US" sz="2600" dirty="0" smtClean="0">
              <a:latin typeface="Arial" charset="0"/>
            </a:endParaRPr>
          </a:p>
        </p:txBody>
      </p:sp>
      <p:pic>
        <p:nvPicPr>
          <p:cNvPr id="8" name="Picture 9" descr="cpu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350" y="2143125"/>
            <a:ext cx="36957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43F-A334-4DD4-8355-1B7FCEDD832D}" type="slidenum">
              <a:rPr lang="en-US"/>
              <a:pPr/>
              <a:t>11</a:t>
            </a:fld>
            <a:endParaRPr lang="en-US"/>
          </a:p>
        </p:txBody>
      </p:sp>
      <p:pic>
        <p:nvPicPr>
          <p:cNvPr id="449538" name="Picture 2" descr="ALU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667000"/>
            <a:ext cx="5667375" cy="3686175"/>
          </a:xfrm>
          <a:prstGeom prst="rect">
            <a:avLst/>
          </a:prstGeom>
          <a:noFill/>
        </p:spPr>
      </p:pic>
      <p:sp>
        <p:nvSpPr>
          <p:cNvPr id="449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49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The control unit fetches the next instruction from memory using the program counter to determine where the instruction is located.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27E7-9133-4E12-8C44-233C67D30AA6}" type="slidenum">
              <a:rPr lang="en-US"/>
              <a:pPr/>
              <a:t>12</a:t>
            </a:fld>
            <a:endParaRPr lang="en-US"/>
          </a:p>
        </p:txBody>
      </p:sp>
      <p:pic>
        <p:nvPicPr>
          <p:cNvPr id="451586" name="Picture 2" descr="AL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3" y="2668588"/>
            <a:ext cx="5667375" cy="3686175"/>
          </a:xfrm>
          <a:prstGeom prst="rect">
            <a:avLst/>
          </a:prstGeom>
          <a:noFill/>
        </p:spPr>
      </p:pic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7620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The instruction is decoded into a language that the ALU can understand.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96A-7FBD-4A32-A496-E52975A83C27}" type="slidenum">
              <a:rPr lang="en-US"/>
              <a:pPr/>
              <a:t>13</a:t>
            </a:fld>
            <a:endParaRPr lang="en-US"/>
          </a:p>
        </p:txBody>
      </p:sp>
      <p:pic>
        <p:nvPicPr>
          <p:cNvPr id="453634" name="Picture 2" descr="ALU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667000"/>
            <a:ext cx="5667375" cy="3686175"/>
          </a:xfrm>
          <a:prstGeom prst="rect">
            <a:avLst/>
          </a:prstGeom>
          <a:noFill/>
        </p:spPr>
      </p:pic>
      <p:sp>
        <p:nvSpPr>
          <p:cNvPr id="453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Any data operands required to execute the instruction are fetched from memory and placed into registers within the CPU.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CC5-F6EA-424E-8DE6-F639B18B13BA}" type="slidenum">
              <a:rPr lang="en-US"/>
              <a:pPr/>
              <a:t>14</a:t>
            </a:fld>
            <a:endParaRPr lang="en-US"/>
          </a:p>
        </p:txBody>
      </p:sp>
      <p:pic>
        <p:nvPicPr>
          <p:cNvPr id="455682" name="Picture 2" descr="ALU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667000"/>
            <a:ext cx="5657850" cy="3678238"/>
          </a:xfrm>
          <a:prstGeom prst="rect">
            <a:avLst/>
          </a:prstGeom>
          <a:noFill/>
        </p:spPr>
      </p:pic>
      <p:sp>
        <p:nvSpPr>
          <p:cNvPr id="455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</a:p>
        </p:txBody>
      </p:sp>
      <p:sp>
        <p:nvSpPr>
          <p:cNvPr id="4556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The ALU executes the instruction and places results in registers or memory.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15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Components</a:t>
            </a: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581400" cy="3352800"/>
          </a:xfrm>
          <a:noFill/>
        </p:spPr>
        <p:txBody>
          <a:bodyPr/>
          <a:lstStyle/>
          <a:p>
            <a:pPr marL="514350" indent="-514350">
              <a:spcBef>
                <a:spcPct val="40000"/>
              </a:spcBef>
              <a:buFont typeface="+mj-lt"/>
              <a:buAutoNum type="arabicPeriod"/>
            </a:pPr>
            <a:r>
              <a:rPr lang="en-US" dirty="0" err="1" smtClean="0">
                <a:latin typeface="Arial" charset="0"/>
              </a:rPr>
              <a:t>Datapath</a:t>
            </a:r>
            <a:r>
              <a:rPr lang="en-US" dirty="0" smtClean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marL="514350" indent="-514350">
              <a:spcBef>
                <a:spcPct val="40000"/>
              </a:spcBef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Control Unit</a:t>
            </a:r>
            <a:endParaRPr lang="en-US" dirty="0" smtClean="0">
              <a:latin typeface="Arial" charset="0"/>
            </a:endParaRPr>
          </a:p>
        </p:txBody>
      </p:sp>
      <p:pic>
        <p:nvPicPr>
          <p:cNvPr id="7" name="Content Placeholder 6" descr="cp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16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581400" cy="3352800"/>
          </a:xfrm>
          <a:noFill/>
        </p:spPr>
        <p:txBody>
          <a:bodyPr/>
          <a:lstStyle/>
          <a:p>
            <a:pPr marL="514350" indent="-514350">
              <a:spcBef>
                <a:spcPct val="40000"/>
              </a:spcBef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Registers</a:t>
            </a:r>
          </a:p>
          <a:p>
            <a:pPr marL="914400" lvl="1" indent="-457200">
              <a:spcBef>
                <a:spcPct val="400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Storage Units</a:t>
            </a:r>
          </a:p>
          <a:p>
            <a:pPr marL="514350" indent="-514350">
              <a:spcBef>
                <a:spcPct val="40000"/>
              </a:spcBef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ALU</a:t>
            </a:r>
          </a:p>
          <a:p>
            <a:pPr lvl="1">
              <a:spcBef>
                <a:spcPct val="400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Arithmetic-Logic Units </a:t>
            </a:r>
          </a:p>
        </p:txBody>
      </p:sp>
      <p:pic>
        <p:nvPicPr>
          <p:cNvPr id="10" name="Content Placeholder 9" descr="dp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17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Registers are temporary memory units that store words: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They hold data that can be readily accessed by the CPU.</a:t>
            </a:r>
            <a:endParaRPr lang="en-US" dirty="0" smtClean="0"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18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Registers are temporary memory units that store words: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They hold data that can be readily accessed by the CPU.</a:t>
            </a:r>
            <a:endParaRPr lang="en-US" dirty="0" smtClean="0"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19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Data processing is done on fixed-size binary words stored in registers.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Registers have a common size: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charset="0"/>
              </a:rPr>
              <a:t>16-bit registers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charset="0"/>
              </a:rPr>
              <a:t>32-bit registers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charset="0"/>
              </a:rPr>
              <a:t>64-bit registers</a:t>
            </a:r>
            <a:endParaRPr lang="en-US" sz="2400" dirty="0" smtClean="0"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4F4FD-5A77-4817-8BBA-128E59006AF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533400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bg1"/>
                </a:solidFill>
                <a:latin typeface="Arial" charset="0"/>
              </a:rPr>
              <a:t>Chapter 4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4.1 Introduction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4.2 CPU Basics and Organization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4.3 The Bus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4.4 Clocks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4.5 The Input/Output Subsystem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4.6 Memory Organization and Addressing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4.7 Interrupts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4.8 MARIE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4.9 Instruction Processing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4.10 A Simple Program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4.11 A Discussion on Assemblers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4.12 Extending Our Instruction Set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4.13 A Discussion on Decoding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4.14 Real-World Examples of Computer Architecture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20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 fontScale="92500" lnSpcReduction="20000"/>
          </a:bodyPr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How many registers does a system have?</a:t>
            </a:r>
            <a:endParaRPr lang="en-US" sz="2800" dirty="0" smtClean="0">
              <a:latin typeface="Arial" charset="0"/>
            </a:endParaRPr>
          </a:p>
          <a:p>
            <a:pPr lvl="1"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Number </a:t>
            </a:r>
            <a:r>
              <a:rPr lang="en-US" sz="2400" dirty="0" smtClean="0">
                <a:latin typeface="Arial" charset="0"/>
              </a:rPr>
              <a:t>of registers in a system is typically a power of 2 </a:t>
            </a:r>
            <a:endParaRPr lang="en-US" sz="2400" dirty="0" smtClean="0">
              <a:latin typeface="Arial" charset="0"/>
            </a:endParaRPr>
          </a:p>
          <a:p>
            <a:pPr lvl="1"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16 </a:t>
            </a:r>
            <a:r>
              <a:rPr lang="en-US" sz="2400" dirty="0" smtClean="0">
                <a:latin typeface="Arial" charset="0"/>
              </a:rPr>
              <a:t>and 32 </a:t>
            </a:r>
            <a:r>
              <a:rPr lang="en-US" sz="2400" dirty="0" smtClean="0">
                <a:latin typeface="Arial" charset="0"/>
              </a:rPr>
              <a:t>registers are being </a:t>
            </a:r>
            <a:r>
              <a:rPr lang="en-US" sz="2400" dirty="0" smtClean="0">
                <a:latin typeface="Arial" charset="0"/>
              </a:rPr>
              <a:t>most </a:t>
            </a:r>
            <a:r>
              <a:rPr lang="en-US" sz="2400" dirty="0" smtClean="0">
                <a:latin typeface="Arial" charset="0"/>
              </a:rPr>
              <a:t>common</a:t>
            </a:r>
          </a:p>
          <a:p>
            <a:pPr lvl="1"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64 </a:t>
            </a:r>
            <a:r>
              <a:rPr lang="en-US" sz="2400" dirty="0" smtClean="0">
                <a:latin typeface="Arial" charset="0"/>
              </a:rPr>
              <a:t>is </a:t>
            </a:r>
            <a:r>
              <a:rPr lang="en-US" sz="2400" dirty="0" smtClean="0">
                <a:latin typeface="Arial" charset="0"/>
              </a:rPr>
              <a:t>becoming common too!</a:t>
            </a:r>
            <a:endParaRPr lang="en-US" sz="2400" dirty="0" smtClean="0"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21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Categories of Registers:</a:t>
            </a:r>
          </a:p>
          <a:p>
            <a:pPr lvl="1">
              <a:spcBef>
                <a:spcPts val="36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General Purpose Registers</a:t>
            </a:r>
          </a:p>
          <a:p>
            <a:pPr lvl="1">
              <a:spcBef>
                <a:spcPts val="36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Special Purpose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Registers</a:t>
            </a:r>
            <a:endParaRPr lang="en-US" sz="24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22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General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Purpose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Registers may hold: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Addresses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Control Information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	at various times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23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Special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Purpose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Registers may hold: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Only Data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Only Addresses</a:t>
            </a:r>
          </a:p>
          <a:p>
            <a:pPr lvl="1">
              <a:spcBef>
                <a:spcPts val="18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Only Control Information</a:t>
            </a:r>
            <a:endParaRPr lang="en-US" sz="24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24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Information may be: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Written to a register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Read from a register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Transferred from register to register</a:t>
            </a: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25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Registers </a:t>
            </a:r>
            <a:r>
              <a:rPr lang="en-US" sz="2800" dirty="0" smtClean="0">
                <a:latin typeface="Arial" charset="0"/>
              </a:rPr>
              <a:t>are manipulated by the control unit</a:t>
            </a:r>
          </a:p>
          <a:p>
            <a:pPr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Registers have addresses</a:t>
            </a:r>
            <a:endParaRPr lang="en-US" sz="2800" dirty="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However, registers are not addressed in the same way memory is addressed</a:t>
            </a: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26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Specialty Registers: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Store information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Shift values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Compare values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Count</a:t>
            </a:r>
          </a:p>
          <a:p>
            <a:pPr>
              <a:spcBef>
                <a:spcPct val="40000"/>
              </a:spcBef>
            </a:pPr>
            <a:endParaRPr lang="en-US" dirty="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endParaRPr lang="en-US" sz="2400" dirty="0" smtClean="0"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0A48FD-9788-44BC-B637-B192A479D56A}" type="slidenum">
              <a:rPr lang="en-US" sz="1400" baseline="0"/>
              <a:pPr algn="r">
                <a:spcBef>
                  <a:spcPct val="0"/>
                </a:spcBef>
              </a:pPr>
              <a:t>27</a:t>
            </a:fld>
            <a:endParaRPr lang="en-US" sz="1400" baseline="0"/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Components: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(Registers)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62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1910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Scratchpad Registers</a:t>
            </a:r>
            <a:endParaRPr lang="en-US" sz="28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Store temporary values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Index registers to control program looping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Stack pointer registers to manage stacks of information for </a:t>
            </a:r>
            <a:r>
              <a:rPr lang="en-US" sz="2400" dirty="0" smtClean="0">
                <a:latin typeface="Arial" charset="0"/>
              </a:rPr>
              <a:t>processing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Status (flag) registers to hold status or mode of operation (overflow, carry, or zero condition)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>
                <a:latin typeface="Arial" charset="0"/>
              </a:rPr>
              <a:t>Registers that are available for the </a:t>
            </a:r>
            <a:r>
              <a:rPr lang="en-US" sz="2400" dirty="0" smtClean="0">
                <a:latin typeface="Arial" charset="0"/>
              </a:rPr>
              <a:t>programmer</a:t>
            </a:r>
          </a:p>
          <a:p>
            <a:pPr>
              <a:spcBef>
                <a:spcPct val="40000"/>
              </a:spcBef>
            </a:pPr>
            <a:endParaRPr lang="en-US" dirty="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endParaRPr lang="en-US" sz="2400" dirty="0" smtClean="0">
              <a:latin typeface="Arial" charset="0"/>
            </a:endParaRPr>
          </a:p>
        </p:txBody>
      </p:sp>
      <p:pic>
        <p:nvPicPr>
          <p:cNvPr id="7" name="Content Placeholder 6" descr="re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8A77B77-D642-4304-9CEC-932E7AF45631}" type="slidenum">
              <a:rPr lang="en-US" sz="1400" baseline="0"/>
              <a:pPr algn="r">
                <a:spcBef>
                  <a:spcPct val="0"/>
                </a:spcBef>
              </a:pPr>
              <a:t>28</a:t>
            </a:fld>
            <a:endParaRPr lang="en-US" sz="1400" baseline="0"/>
          </a:p>
        </p:txBody>
      </p:sp>
      <p:sp>
        <p:nvSpPr>
          <p:cNvPr id="1024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(ALU)</a:t>
            </a:r>
          </a:p>
        </p:txBody>
      </p:sp>
      <p:sp>
        <p:nvSpPr>
          <p:cNvPr id="1024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2400" cy="4495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Carries out: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logical operations (e.g., comparisons)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arithmetic operations (e.g., addition) </a:t>
            </a:r>
          </a:p>
          <a:p>
            <a:pPr>
              <a:lnSpc>
                <a:spcPct val="90000"/>
              </a:lnSpc>
            </a:pPr>
            <a:endParaRPr lang="en-US" sz="2800" b="1" i="1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 i="1" dirty="0" smtClean="0">
                <a:latin typeface="Arial" charset="0"/>
              </a:rPr>
              <a:t>As </a:t>
            </a:r>
            <a:r>
              <a:rPr lang="en-US" sz="2800" b="1" i="1" dirty="0" smtClean="0">
                <a:latin typeface="Arial" charset="0"/>
              </a:rPr>
              <a:t>directed by the control unit.</a:t>
            </a:r>
          </a:p>
        </p:txBody>
      </p:sp>
      <p:pic>
        <p:nvPicPr>
          <p:cNvPr id="7" name="Content Placeholder 6" descr="al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8A77B77-D642-4304-9CEC-932E7AF45631}" type="slidenum">
              <a:rPr lang="en-US" sz="1400" baseline="0"/>
              <a:pPr algn="r">
                <a:spcBef>
                  <a:spcPct val="0"/>
                </a:spcBef>
              </a:pPr>
              <a:t>29</a:t>
            </a:fld>
            <a:endParaRPr lang="en-US" sz="1400" baseline="0"/>
          </a:p>
        </p:txBody>
      </p:sp>
      <p:sp>
        <p:nvSpPr>
          <p:cNvPr id="1024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(ALU)</a:t>
            </a:r>
          </a:p>
        </p:txBody>
      </p:sp>
      <p:sp>
        <p:nvSpPr>
          <p:cNvPr id="1024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2400" cy="4495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Generally, an ALU has two data inputs and one data output 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Operations performed by the ALU often affect bits in the </a:t>
            </a:r>
            <a:r>
              <a:rPr lang="en-US" sz="2800" i="1" dirty="0" smtClean="0">
                <a:latin typeface="Arial" charset="0"/>
              </a:rPr>
              <a:t>status registers</a:t>
            </a:r>
          </a:p>
        </p:txBody>
      </p:sp>
      <p:pic>
        <p:nvPicPr>
          <p:cNvPr id="7" name="Content Placeholder 6" descr="al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5A347-D4C8-4ADA-809D-CCF8E3AA5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4.1</a:t>
            </a:r>
            <a:endParaRPr lang="en-US" sz="6000" smtClean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8A77B77-D642-4304-9CEC-932E7AF45631}" type="slidenum">
              <a:rPr lang="en-US" sz="1400" baseline="0"/>
              <a:pPr algn="r">
                <a:spcBef>
                  <a:spcPct val="0"/>
                </a:spcBef>
              </a:pPr>
              <a:t>30</a:t>
            </a:fld>
            <a:endParaRPr lang="en-US" sz="1400" baseline="0"/>
          </a:p>
        </p:txBody>
      </p:sp>
      <p:sp>
        <p:nvSpPr>
          <p:cNvPr id="1024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Datapath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(ALU)</a:t>
            </a:r>
          </a:p>
        </p:txBody>
      </p:sp>
      <p:sp>
        <p:nvSpPr>
          <p:cNvPr id="1024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2400" cy="4495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Generally, an ALU has two data inputs and one data output </a:t>
            </a:r>
          </a:p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Operations performed by the ALU often affect bits in the </a:t>
            </a:r>
            <a:r>
              <a:rPr lang="en-US" sz="2800" i="1" dirty="0" smtClean="0">
                <a:latin typeface="Arial" charset="0"/>
              </a:rPr>
              <a:t>status registers</a:t>
            </a:r>
          </a:p>
        </p:txBody>
      </p:sp>
      <p:pic>
        <p:nvPicPr>
          <p:cNvPr id="7" name="Content Placeholder 6" descr="al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8A77B77-D642-4304-9CEC-932E7AF45631}" type="slidenum">
              <a:rPr lang="en-US" sz="1400" baseline="0"/>
              <a:pPr algn="r">
                <a:spcBef>
                  <a:spcPct val="0"/>
                </a:spcBef>
              </a:pPr>
              <a:t>31</a:t>
            </a:fld>
            <a:endParaRPr lang="en-US" sz="1400" baseline="0"/>
          </a:p>
        </p:txBody>
      </p:sp>
      <p:sp>
        <p:nvSpPr>
          <p:cNvPr id="1024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Control Unit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4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24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dirty="0" smtClean="0">
                <a:latin typeface="Arial" charset="0"/>
              </a:rPr>
              <a:t>Various CPU components perform sequenced operations according to signals provided by its </a:t>
            </a:r>
            <a:r>
              <a:rPr lang="en-US" sz="2800" b="1" i="1" dirty="0" smtClean="0">
                <a:latin typeface="Arial" charset="0"/>
              </a:rPr>
              <a:t>control unit</a:t>
            </a:r>
            <a:r>
              <a:rPr lang="en-US" sz="2800" dirty="0" smtClean="0">
                <a:latin typeface="Arial" charset="0"/>
              </a:rPr>
              <a:t>.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8" name="Content Placeholder 7" descr="cp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8A77B77-D642-4304-9CEC-932E7AF45631}" type="slidenum">
              <a:rPr lang="en-US" sz="1400" baseline="0"/>
              <a:pPr algn="r">
                <a:spcBef>
                  <a:spcPct val="0"/>
                </a:spcBef>
              </a:pPr>
              <a:t>32</a:t>
            </a:fld>
            <a:endParaRPr lang="en-US" sz="1400" baseline="0"/>
          </a:p>
        </p:txBody>
      </p:sp>
      <p:sp>
        <p:nvSpPr>
          <p:cNvPr id="1024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Control Unit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4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2400" cy="4495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The control unit determines which actions to carry out according to the values in a program counter register and a status register.</a:t>
            </a:r>
            <a:endParaRPr lang="en-US" sz="2800" dirty="0" smtClean="0">
              <a:latin typeface="Arial" charset="0"/>
            </a:endParaRPr>
          </a:p>
        </p:txBody>
      </p:sp>
      <p:pic>
        <p:nvPicPr>
          <p:cNvPr id="8" name="Content Placeholder 7" descr="cp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8A77B77-D642-4304-9CEC-932E7AF45631}" type="slidenum">
              <a:rPr lang="en-US" sz="1400" baseline="0"/>
              <a:pPr algn="r">
                <a:spcBef>
                  <a:spcPct val="0"/>
                </a:spcBef>
              </a:pPr>
              <a:t>33</a:t>
            </a:fld>
            <a:endParaRPr lang="en-US" sz="1400" baseline="0"/>
          </a:p>
        </p:txBody>
      </p:sp>
      <p:sp>
        <p:nvSpPr>
          <p:cNvPr id="1024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CPU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Control Unit</a:t>
            </a:r>
            <a:endParaRPr lang="en-US" sz="34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4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2400" cy="4495800"/>
          </a:xfrm>
          <a:noFill/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Fetches an instruction from  memory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Decodes the instruction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Makes sure data is in the right place at the right time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Tells the ALU which registers to use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Turns on the correct circuitry in the ALU for the execution of the desired operation</a:t>
            </a:r>
          </a:p>
        </p:txBody>
      </p:sp>
      <p:pic>
        <p:nvPicPr>
          <p:cNvPr id="8" name="Content Placeholder 7" descr="cpu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67759"/>
            <a:ext cx="3810000" cy="394168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4A94039-92FF-4F40-A1F0-3C458F773DA4}" type="slidenum">
              <a:rPr lang="en-US" sz="1400" baseline="0"/>
              <a:pPr algn="r">
                <a:spcBef>
                  <a:spcPct val="0"/>
                </a:spcBef>
              </a:pPr>
              <a:t>34</a:t>
            </a:fld>
            <a:endParaRPr lang="en-US" sz="1400" baseline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4.2 – End</a:t>
            </a:r>
          </a:p>
        </p:txBody>
      </p:sp>
      <p:pic>
        <p:nvPicPr>
          <p:cNvPr id="12292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12293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CCA10-3D56-4F7B-8B24-1CCE100BCFA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4.3</a:t>
            </a:r>
            <a:endParaRPr lang="en-US" sz="6000" smtClean="0"/>
          </a:p>
        </p:txBody>
      </p:sp>
      <p:sp>
        <p:nvSpPr>
          <p:cNvPr id="13316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The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5085D-17B6-4944-BAAB-3B4D309B8A4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Bus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The CPU shares data with other system components by way of a </a:t>
            </a:r>
            <a:r>
              <a:rPr lang="en-US" sz="3600" i="1" dirty="0" smtClean="0">
                <a:latin typeface="Arial" charset="0"/>
              </a:rPr>
              <a:t>data bus.</a:t>
            </a:r>
          </a:p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A </a:t>
            </a:r>
            <a:r>
              <a:rPr lang="en-US" sz="3600" b="1" dirty="0" smtClean="0">
                <a:latin typeface="Arial" charset="0"/>
              </a:rPr>
              <a:t>bus</a:t>
            </a:r>
            <a:r>
              <a:rPr lang="en-US" sz="3600" dirty="0" smtClean="0">
                <a:latin typeface="Arial" charset="0"/>
              </a:rPr>
              <a:t> is a set of wires that simultaneously convey a single bit along each line.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165A782-E32E-4B26-915D-CF34FFFABC0E}" type="slidenum">
              <a:rPr lang="en-US" sz="1400" baseline="0"/>
              <a:pPr algn="r">
                <a:spcBef>
                  <a:spcPct val="0"/>
                </a:spcBef>
              </a:pPr>
              <a:t>37</a:t>
            </a:fld>
            <a:endParaRPr lang="en-US" sz="1400" baseline="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553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Bus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7244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3500" dirty="0" smtClean="0">
                <a:latin typeface="Arial" charset="0"/>
              </a:rPr>
              <a:t>The speed of the bus is affected by </a:t>
            </a:r>
          </a:p>
          <a:p>
            <a:pPr lvl="1">
              <a:spcBef>
                <a:spcPct val="10000"/>
              </a:spcBef>
            </a:pPr>
            <a:r>
              <a:rPr lang="en-US" sz="3100" dirty="0" smtClean="0">
                <a:latin typeface="Arial" charset="0"/>
              </a:rPr>
              <a:t>Its length and</a:t>
            </a:r>
          </a:p>
          <a:p>
            <a:pPr lvl="1">
              <a:spcBef>
                <a:spcPct val="10000"/>
              </a:spcBef>
            </a:pPr>
            <a:r>
              <a:rPr lang="en-US" sz="3100" dirty="0" smtClean="0">
                <a:latin typeface="Arial" charset="0"/>
              </a:rPr>
              <a:t>The number of devices sharing it</a:t>
            </a:r>
          </a:p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Only one device is allowed to use the bus at any one time.</a:t>
            </a:r>
            <a:endParaRPr lang="en-US" sz="3500" dirty="0" smtClean="0">
              <a:latin typeface="Arial" charset="0"/>
            </a:endParaRPr>
          </a:p>
          <a:p>
            <a:pPr lvl="1">
              <a:spcBef>
                <a:spcPct val="10000"/>
              </a:spcBef>
              <a:buFontTx/>
              <a:buNone/>
            </a:pPr>
            <a:endParaRPr lang="en-US" sz="3100" dirty="0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endParaRPr lang="en-US" sz="3100" dirty="0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endParaRPr lang="en-US" sz="31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E0C301B-98C4-4DFF-9AD3-7DA13A7331CF}" type="slidenum">
              <a:rPr lang="en-US" sz="1400" baseline="0"/>
              <a:pPr algn="r">
                <a:spcBef>
                  <a:spcPct val="0"/>
                </a:spcBef>
              </a:pPr>
              <a:t>38</a:t>
            </a:fld>
            <a:endParaRPr lang="en-US" sz="1400" baseline="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Bus: Types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648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Two types of buses are commonly found in computer systems: </a:t>
            </a:r>
          </a:p>
          <a:p>
            <a:pPr lvl="1">
              <a:spcBef>
                <a:spcPts val="3600"/>
              </a:spcBef>
            </a:pPr>
            <a:r>
              <a:rPr lang="en-US" sz="3100" b="1" dirty="0" smtClean="0">
                <a:latin typeface="Arial" charset="0"/>
              </a:rPr>
              <a:t>Point-to-Point </a:t>
            </a:r>
            <a:r>
              <a:rPr lang="en-US" sz="3100" b="1" dirty="0" smtClean="0">
                <a:latin typeface="Arial" charset="0"/>
              </a:rPr>
              <a:t>Bus</a:t>
            </a:r>
            <a:endParaRPr lang="en-US" sz="3100" dirty="0" smtClean="0">
              <a:latin typeface="Arial" charset="0"/>
            </a:endParaRPr>
          </a:p>
          <a:p>
            <a:pPr lvl="1">
              <a:spcBef>
                <a:spcPts val="3600"/>
              </a:spcBef>
            </a:pPr>
            <a:r>
              <a:rPr lang="en-US" sz="3100" b="1" dirty="0" smtClean="0">
                <a:latin typeface="Arial" charset="0"/>
              </a:rPr>
              <a:t>Multipoint </a:t>
            </a:r>
            <a:r>
              <a:rPr lang="en-US" sz="3100" b="1" dirty="0" smtClean="0">
                <a:latin typeface="Arial" charset="0"/>
              </a:rPr>
              <a:t>Bus</a:t>
            </a:r>
            <a:endParaRPr lang="en-US" sz="32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E695348-4DD8-4830-AC7A-4D958A2DCF53}" type="slidenum">
              <a:rPr lang="en-US" sz="1400" baseline="0"/>
              <a:pPr algn="r">
                <a:spcBef>
                  <a:spcPct val="0"/>
                </a:spcBef>
              </a:pPr>
              <a:t>39</a:t>
            </a:fld>
            <a:endParaRPr lang="en-US" sz="1400" baseline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Point-to-Point Bus Configuration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133128" name="Picture 4" descr="4-1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2667000"/>
            <a:ext cx="6553200" cy="3375761"/>
          </a:xfrm>
          <a:noFill/>
          <a:ln/>
        </p:spPr>
      </p:pic>
      <p:sp>
        <p:nvSpPr>
          <p:cNvPr id="5" name="Rectangle 4"/>
          <p:cNvSpPr/>
          <p:nvPr/>
        </p:nvSpPr>
        <p:spPr>
          <a:xfrm>
            <a:off x="990600" y="1676400"/>
            <a:ext cx="69342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3600"/>
              </a:spcBef>
            </a:pPr>
            <a:r>
              <a:rPr lang="en-US" sz="4000" b="1" dirty="0" smtClean="0">
                <a:latin typeface="Arial" charset="0"/>
              </a:rPr>
              <a:t>A Point-to-Point </a:t>
            </a:r>
            <a:r>
              <a:rPr lang="en-US" sz="4000" b="1" dirty="0" smtClean="0">
                <a:latin typeface="Arial" charset="0"/>
              </a:rPr>
              <a:t>Bus</a:t>
            </a:r>
            <a:r>
              <a:rPr lang="en-US" sz="4000" dirty="0" smtClean="0">
                <a:latin typeface="Arial" charset="0"/>
              </a:rPr>
              <a:t> </a:t>
            </a:r>
            <a:r>
              <a:rPr lang="en-US" sz="4000" dirty="0" smtClean="0">
                <a:latin typeface="Arial" charset="0"/>
              </a:rPr>
              <a:t>connects </a:t>
            </a:r>
            <a:r>
              <a:rPr lang="en-US" sz="4000" dirty="0" smtClean="0">
                <a:latin typeface="Arial" charset="0"/>
              </a:rPr>
              <a:t>two specific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0FDB2E-565A-46E4-A141-DB9CBAED823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244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Chapter 1 presented a general overview of computer systems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In Chapter 2, we discussed how data is stored and manipulated by various computer system components.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Chapter 3 described the fundamental components of digital circuits.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Having this background, we can now understand how computer components work, and how they fit together to create useful computer systems.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3B48C1F-94B0-4266-90B4-52A1FDC483AE}" type="slidenum">
              <a:rPr lang="en-US" sz="1400" baseline="0"/>
              <a:pPr algn="r">
                <a:spcBef>
                  <a:spcPct val="0"/>
                </a:spcBef>
              </a:pPr>
              <a:t>40</a:t>
            </a:fld>
            <a:endParaRPr lang="en-US" sz="1400" baseline="0"/>
          </a:p>
        </p:txBody>
      </p:sp>
      <p:sp>
        <p:nvSpPr>
          <p:cNvPr id="13824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1371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600" b="1" dirty="0" smtClean="0">
                <a:latin typeface="Arial" charset="0"/>
              </a:rPr>
              <a:t>A </a:t>
            </a:r>
            <a:r>
              <a:rPr lang="en-US" sz="2600" b="1" dirty="0" err="1" smtClean="0">
                <a:latin typeface="Arial" charset="0"/>
              </a:rPr>
              <a:t>MultiPoint</a:t>
            </a:r>
            <a:r>
              <a:rPr lang="en-US" sz="2600" b="1" dirty="0" smtClean="0">
                <a:latin typeface="Arial" charset="0"/>
              </a:rPr>
              <a:t> Bus </a:t>
            </a:r>
            <a:r>
              <a:rPr lang="en-US" sz="2800" dirty="0" smtClean="0">
                <a:latin typeface="Arial" charset="0"/>
              </a:rPr>
              <a:t>is </a:t>
            </a:r>
            <a:r>
              <a:rPr lang="en-US" sz="2800" dirty="0" smtClean="0">
                <a:latin typeface="Arial" charset="0"/>
              </a:rPr>
              <a:t>a common pathway that connects a number of devices</a:t>
            </a:r>
            <a:endParaRPr lang="en-US" sz="2600" dirty="0" smtClean="0">
              <a:latin typeface="Arial" charset="0"/>
            </a:endParaRPr>
          </a:p>
        </p:txBody>
      </p:sp>
      <p:pic>
        <p:nvPicPr>
          <p:cNvPr id="138244" name="Picture 7" descr="4-1b"/>
          <p:cNvPicPr>
            <a:picLocks noChangeAspect="1" noChangeArrowheads="1"/>
          </p:cNvPicPr>
          <p:nvPr/>
        </p:nvPicPr>
        <p:blipFill>
          <a:blip r:embed="rId3" cstate="print"/>
          <a:srcRect t="7454" b="4919"/>
          <a:stretch>
            <a:fillRect/>
          </a:stretch>
        </p:blipFill>
        <p:spPr bwMode="auto">
          <a:xfrm>
            <a:off x="762001" y="2590800"/>
            <a:ext cx="7670306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400800" cy="990600"/>
          </a:xfrm>
          <a:noFill/>
        </p:spPr>
        <p:txBody>
          <a:bodyPr/>
          <a:lstStyle/>
          <a:p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MultiPoint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 Bus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B591E-626D-426A-8934-08CDA711C2E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Model Bus Configuration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16388" name="Picture 9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7920038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077200" cy="14478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latin typeface="Arial" charset="0"/>
              </a:rPr>
              <a:t>Data Lines</a:t>
            </a:r>
            <a:endParaRPr lang="en-US" sz="3100" dirty="0" smtClean="0"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latin typeface="Arial" charset="0"/>
              </a:rPr>
              <a:t>Control Lines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latin typeface="Arial" charset="0"/>
              </a:rPr>
              <a:t>Address Lines</a:t>
            </a:r>
            <a:endParaRPr lang="en-US" dirty="0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42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895600"/>
            <a:ext cx="7772399" cy="332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Data Lines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077200" cy="9906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>
                <a:solidFill>
                  <a:srgbClr val="000000"/>
                </a:solidFill>
                <a:latin typeface="Arial" charset="0"/>
              </a:rPr>
              <a:t>Convey bits from one device to another</a:t>
            </a:r>
            <a:endParaRPr lang="en-US" sz="3100" dirty="0" smtClean="0"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43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514600"/>
            <a:ext cx="7772399" cy="371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Control Lines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077200" cy="9906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>
                <a:latin typeface="Arial" charset="0"/>
              </a:rPr>
              <a:t>Determine the direction of data flow and when each device can access the bus</a:t>
            </a:r>
            <a:endParaRPr lang="en-US" sz="3100" dirty="0" smtClean="0"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44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514600"/>
            <a:ext cx="7772399" cy="371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24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Bus Components: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Lines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077200" cy="9906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000" dirty="0" smtClean="0">
                <a:latin typeface="Arial" charset="0"/>
              </a:rPr>
              <a:t>Determine the location of the source or destination of the data</a:t>
            </a:r>
            <a:endParaRPr lang="en-US" sz="3100" dirty="0" smtClean="0">
              <a:latin typeface="Arial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6A91-BE62-4699-A606-E6F09344475E}" type="slidenum">
              <a:rPr lang="en-US" smtClean="0"/>
              <a:pPr/>
              <a:t>45</a:t>
            </a:fld>
            <a:endParaRPr lang="en-US" smtClean="0"/>
          </a:p>
        </p:txBody>
      </p:sp>
      <p:pic>
        <p:nvPicPr>
          <p:cNvPr id="7" name="Picture 9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514600"/>
            <a:ext cx="7772399" cy="371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548D857-4F9E-4F4B-9DC4-080E83C2151D}" type="slidenum">
              <a:rPr lang="en-US" sz="1400" baseline="0"/>
              <a:pPr algn="r">
                <a:spcBef>
                  <a:spcPct val="0"/>
                </a:spcBef>
              </a:pPr>
              <a:t>46</a:t>
            </a:fld>
            <a:endParaRPr lang="en-US" sz="1400" baseline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4.3 – End</a:t>
            </a:r>
          </a:p>
        </p:txBody>
      </p:sp>
      <p:pic>
        <p:nvPicPr>
          <p:cNvPr id="19460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19461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B71AA-954C-405E-ACA5-DE2EDD8AAFBA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4.4</a:t>
            </a:r>
            <a:endParaRPr lang="en-US" sz="6000" smtClean="0"/>
          </a:p>
        </p:txBody>
      </p:sp>
      <p:sp>
        <p:nvSpPr>
          <p:cNvPr id="20484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Clocks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C2E4A-4C9D-47C2-A843-73AE05E29A61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Clocks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Every computer contains at least one clock that synchronizes the activities of its components.</a:t>
            </a:r>
          </a:p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A fixed number of clock cycles are required to carry out each data movement or computational operation</a:t>
            </a:r>
            <a:r>
              <a:rPr lang="en-US" sz="3600" dirty="0" smtClean="0"/>
              <a:t>.</a:t>
            </a:r>
            <a:endParaRPr lang="en-US" sz="35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79954FA-39D9-40B5-9EE8-C11A46BBC808}" type="slidenum">
              <a:rPr lang="en-US" sz="1400" baseline="0"/>
              <a:pPr algn="r">
                <a:spcBef>
                  <a:spcPct val="0"/>
                </a:spcBef>
              </a:pPr>
              <a:t>49</a:t>
            </a:fld>
            <a:endParaRPr lang="en-US" sz="1400" baseline="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Clocks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800600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The clock frequency, measured in megahertz or gigahertz, determines the speed with which all operations are carried out.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Clock cycle time is the reciprocal of clock frequency.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sz="3200" dirty="0" smtClean="0"/>
              <a:t>An 800 MHz clock has a cycle time of 1.25 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B566F-20ED-4B7C-BBE4-9C710DE454D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MARIE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The main goal of this chapter is to give you an understanding of how a computer functions.</a:t>
            </a:r>
          </a:p>
          <a:p>
            <a:pPr>
              <a:spcBef>
                <a:spcPts val="3600"/>
              </a:spcBef>
            </a:pPr>
            <a:r>
              <a:rPr lang="en-US" sz="4000" b="1" dirty="0" smtClean="0">
                <a:latin typeface="Arial" charset="0"/>
              </a:rPr>
              <a:t>M</a:t>
            </a:r>
            <a:r>
              <a:rPr lang="en-US" sz="3500" dirty="0" smtClean="0">
                <a:latin typeface="Arial" charset="0"/>
              </a:rPr>
              <a:t>achine </a:t>
            </a:r>
            <a:r>
              <a:rPr lang="en-US" sz="4000" b="1" dirty="0" smtClean="0">
                <a:latin typeface="Arial" charset="0"/>
              </a:rPr>
              <a:t>A</a:t>
            </a:r>
            <a:r>
              <a:rPr lang="en-US" sz="3500" dirty="0" smtClean="0">
                <a:latin typeface="Arial" charset="0"/>
              </a:rPr>
              <a:t>rchitecture that is </a:t>
            </a:r>
            <a:r>
              <a:rPr lang="en-US" sz="4000" b="1" dirty="0" smtClean="0">
                <a:latin typeface="Arial" charset="0"/>
              </a:rPr>
              <a:t>R</a:t>
            </a:r>
            <a:r>
              <a:rPr lang="en-US" sz="3500" dirty="0" smtClean="0">
                <a:latin typeface="Arial" charset="0"/>
              </a:rPr>
              <a:t>eally </a:t>
            </a:r>
            <a:r>
              <a:rPr lang="en-US" sz="4000" b="1" dirty="0" smtClean="0">
                <a:latin typeface="Arial" charset="0"/>
              </a:rPr>
              <a:t>I</a:t>
            </a:r>
            <a:r>
              <a:rPr lang="en-US" sz="3500" dirty="0" smtClean="0">
                <a:latin typeface="Arial" charset="0"/>
              </a:rPr>
              <a:t>ntuitive and </a:t>
            </a:r>
            <a:r>
              <a:rPr lang="en-US" sz="4000" b="1" dirty="0" smtClean="0">
                <a:latin typeface="Arial" charset="0"/>
              </a:rPr>
              <a:t>E</a:t>
            </a:r>
            <a:r>
              <a:rPr lang="en-US" sz="3500" dirty="0" smtClean="0">
                <a:latin typeface="Arial" charset="0"/>
              </a:rPr>
              <a:t>asy</a:t>
            </a:r>
            <a:endParaRPr lang="en-US" sz="3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6B64A-77FA-45BE-9E6C-8BBA4112891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Clock speed should not be confused with CPU performance.</a:t>
            </a:r>
            <a:endParaRPr lang="en-US" sz="25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CPU time required to run a program is given by the general performance equation</a:t>
            </a:r>
            <a:r>
              <a:rPr lang="en-US" sz="2600" dirty="0" smtClean="0"/>
              <a:t>:</a:t>
            </a:r>
            <a:endParaRPr lang="en-US" sz="25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500" dirty="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500" dirty="0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endParaRPr lang="en-US" sz="2400" dirty="0" smtClean="0"/>
          </a:p>
        </p:txBody>
      </p:sp>
      <p:pic>
        <p:nvPicPr>
          <p:cNvPr id="22533" name="Picture 6" descr="0Cpu_eq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14800"/>
            <a:ext cx="8382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Clocks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6B64A-77FA-45BE-9E6C-8BBA4112891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33528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/>
              <a:t>We see that we can improve CPU throughput when we reduce the number of instructions in a program, reduce the number of cycles per instruction, or reduce the number of nanoseconds per clock cycle.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7315200" cy="427038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 dirty="0">
                <a:solidFill>
                  <a:srgbClr val="CC3300"/>
                </a:solidFill>
              </a:rPr>
              <a:t>We will return to this important equation in later chapters.</a:t>
            </a:r>
            <a:endParaRPr lang="en-US" baseline="0" dirty="0"/>
          </a:p>
        </p:txBody>
      </p:sp>
      <p:pic>
        <p:nvPicPr>
          <p:cNvPr id="22533" name="Picture 6" descr="0Cpu_eq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524000"/>
            <a:ext cx="8382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Clocks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2AD1DFB-7AC5-4626-AEB7-5E40B8769ECA}" type="slidenum">
              <a:rPr lang="en-US" sz="1400" baseline="0"/>
              <a:pPr algn="r">
                <a:spcBef>
                  <a:spcPct val="0"/>
                </a:spcBef>
              </a:pPr>
              <a:t>52</a:t>
            </a:fld>
            <a:endParaRPr lang="en-US" sz="1400" baseline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4.4 – End</a:t>
            </a:r>
          </a:p>
        </p:txBody>
      </p:sp>
      <p:pic>
        <p:nvPicPr>
          <p:cNvPr id="23556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3557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F4DF9-BC8A-4C90-A969-04E3403734AE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4.5</a:t>
            </a:r>
            <a:endParaRPr lang="en-US" sz="6000" smtClean="0"/>
          </a:p>
        </p:txBody>
      </p:sp>
      <p:sp>
        <p:nvSpPr>
          <p:cNvPr id="24580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The Input/Output Subsystem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5E6668-90EF-4B2C-A260-C8DA99F1881F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Input / Output Subsystem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  <a:noFill/>
        </p:spPr>
        <p:txBody>
          <a:bodyPr>
            <a:normAutofit fontScale="925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 computer communicates with the outside world through its input/output (I/O) subsystem.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I/O devices connect to the CPU through various interfaces.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I/O can be memory-mapped-- where the I/O device behaves like main memory from the CPU’s point of view.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Or I/O can be instruction-based, where the CPU has a specialized I/O instruction set</a:t>
            </a:r>
            <a:r>
              <a:rPr lang="en-US" sz="2600" dirty="0" smtClean="0"/>
              <a:t>.</a:t>
            </a:r>
            <a:endParaRPr lang="en-US" sz="2800" dirty="0" smtClean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905000" y="6172200"/>
            <a:ext cx="4572000" cy="427037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 dirty="0">
                <a:solidFill>
                  <a:srgbClr val="CC3300"/>
                </a:solidFill>
              </a:rPr>
              <a:t>We study I/O in detail in chapter 7.</a:t>
            </a:r>
            <a:endParaRPr lang="en-US" baseline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0DCD7AC-D094-4B84-AE52-509A8587A60D}" type="slidenum">
              <a:rPr lang="en-US" sz="1400" baseline="0"/>
              <a:pPr algn="r">
                <a:spcBef>
                  <a:spcPct val="0"/>
                </a:spcBef>
              </a:pPr>
              <a:t>55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4.5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Recall..</a:t>
            </a:r>
            <a:endParaRPr lang="en-US" sz="3400" dirty="0" smtClean="0"/>
          </a:p>
        </p:txBody>
      </p:sp>
      <p:sp>
        <p:nvSpPr>
          <p:cNvPr id="8499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D7D1183-FF5C-4C3D-9BE9-710C8CF129A9}" type="slidenum">
              <a:rPr lang="en-US" sz="1400" baseline="0"/>
              <a:pPr algn="r">
                <a:spcBef>
                  <a:spcPct val="0"/>
                </a:spcBef>
              </a:pPr>
              <a:t>6</a:t>
            </a:fld>
            <a:endParaRPr lang="en-US" sz="1400" baseline="0"/>
          </a:p>
        </p:txBody>
      </p:sp>
      <p:pic>
        <p:nvPicPr>
          <p:cNvPr id="84996" name="Picture 2" descr="Macintosh HD:Users:philipr:Desktop:37690_Null_PPT:Powerpoint art_CONVERTED:37690_CH01_FIG0104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838200" y="1676400"/>
            <a:ext cx="7010400" cy="4818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92054A9-CBF8-468D-B942-1EED012C320F}" type="slidenum">
              <a:rPr lang="en-US" sz="1400" baseline="0"/>
              <a:pPr algn="r">
                <a:spcBef>
                  <a:spcPct val="0"/>
                </a:spcBef>
              </a:pPr>
              <a:t>7</a:t>
            </a:fld>
            <a:endParaRPr lang="en-US" sz="1400" baseline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4.1 – End</a:t>
            </a:r>
          </a:p>
        </p:txBody>
      </p:sp>
      <p:pic>
        <p:nvPicPr>
          <p:cNvPr id="7172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7173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02B71B-8C87-4F26-BB89-64A7BBDCC17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4.2</a:t>
            </a:r>
            <a:endParaRPr lang="en-US" sz="6000" smtClean="0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CPU Basics and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C115A-8209-474A-B6AA-79F0BAF449E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The CPU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000" dirty="0" smtClean="0">
                <a:latin typeface="Arial" charset="0"/>
              </a:rPr>
              <a:t>Computers manipulate binary-coded data</a:t>
            </a:r>
          </a:p>
          <a:p>
            <a:pPr>
              <a:spcBef>
                <a:spcPts val="3600"/>
              </a:spcBef>
            </a:pPr>
            <a:r>
              <a:rPr lang="en-US" sz="3000" dirty="0" smtClean="0">
                <a:latin typeface="Arial" charset="0"/>
              </a:rPr>
              <a:t>Memory is used to store both data and program instructions (also in binary)</a:t>
            </a:r>
          </a:p>
          <a:p>
            <a:pPr>
              <a:spcBef>
                <a:spcPts val="3600"/>
              </a:spcBef>
            </a:pPr>
            <a:r>
              <a:rPr lang="en-US" sz="3000" dirty="0" smtClean="0">
                <a:latin typeface="Arial" charset="0"/>
              </a:rPr>
              <a:t>Somehow, the program must be executed and the data must be processed correctly</a:t>
            </a:r>
          </a:p>
          <a:p>
            <a:pPr>
              <a:spcBef>
                <a:spcPts val="3600"/>
              </a:spcBef>
            </a:pPr>
            <a:r>
              <a:rPr lang="en-US" sz="3000" dirty="0" smtClean="0">
                <a:latin typeface="Arial" charset="0"/>
              </a:rPr>
              <a:t>The </a:t>
            </a:r>
            <a:r>
              <a:rPr lang="en-US" sz="3000" i="1" dirty="0" smtClean="0">
                <a:latin typeface="Arial" charset="0"/>
              </a:rPr>
              <a:t>Central Processing Unit</a:t>
            </a:r>
            <a:r>
              <a:rPr lang="en-US" sz="3000" dirty="0" smtClean="0">
                <a:latin typeface="Arial" charset="0"/>
              </a:rPr>
              <a:t> is responsible for doing exactly that!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7295</TotalTime>
  <Words>1277</Words>
  <Application>Microsoft Office PowerPoint</Application>
  <PresentationFormat>On-screen Show (4:3)</PresentationFormat>
  <Paragraphs>302</Paragraphs>
  <Slides>55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ECOA_Mstr</vt:lpstr>
      <vt:lpstr>Chapter 4</vt:lpstr>
      <vt:lpstr>Chapter 4</vt:lpstr>
      <vt:lpstr>Section 4.1</vt:lpstr>
      <vt:lpstr>Introduction</vt:lpstr>
      <vt:lpstr>MARIE</vt:lpstr>
      <vt:lpstr>Recall..</vt:lpstr>
      <vt:lpstr>Section 4.1 – End</vt:lpstr>
      <vt:lpstr>Section 4.2</vt:lpstr>
      <vt:lpstr>The CPU</vt:lpstr>
      <vt:lpstr>What Does the CPU Do?</vt:lpstr>
      <vt:lpstr>The Fetch-Decode-Execute Cycle</vt:lpstr>
      <vt:lpstr>The Fetch-Decode-Execute Cycle</vt:lpstr>
      <vt:lpstr>The Fetch-Decode-Execute Cycle</vt:lpstr>
      <vt:lpstr>The Fetch-Decode-Execute Cycle</vt:lpstr>
      <vt:lpstr>CPU Components</vt:lpstr>
      <vt:lpstr>CPU Components: Datapath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Datapath (Registers)</vt:lpstr>
      <vt:lpstr>CPU Components:  Datapath (ALU)</vt:lpstr>
      <vt:lpstr>CPU Components:  Datapath (ALU)</vt:lpstr>
      <vt:lpstr>CPU Components:  Datapath (ALU)</vt:lpstr>
      <vt:lpstr>CPU Components:  Control Unit</vt:lpstr>
      <vt:lpstr>CPU Components:  Control Unit</vt:lpstr>
      <vt:lpstr>CPU Components:  Control Unit</vt:lpstr>
      <vt:lpstr>Section 4.2 – End</vt:lpstr>
      <vt:lpstr>Section 4.3</vt:lpstr>
      <vt:lpstr>The Bus</vt:lpstr>
      <vt:lpstr>The Bus</vt:lpstr>
      <vt:lpstr>The Bus: Types</vt:lpstr>
      <vt:lpstr>Point-to-Point Bus Configuration</vt:lpstr>
      <vt:lpstr>MultiPoint Bus Configuration</vt:lpstr>
      <vt:lpstr>Model Bus Configuration</vt:lpstr>
      <vt:lpstr>Bus Components</vt:lpstr>
      <vt:lpstr>Bus Components:  Data Lines</vt:lpstr>
      <vt:lpstr>Bus Components:  Control Lines</vt:lpstr>
      <vt:lpstr>Bus Components:  Address Lines</vt:lpstr>
      <vt:lpstr>Section 4.3 – End</vt:lpstr>
      <vt:lpstr>Section 4.4</vt:lpstr>
      <vt:lpstr>Clocks</vt:lpstr>
      <vt:lpstr>Clocks</vt:lpstr>
      <vt:lpstr>Clocks</vt:lpstr>
      <vt:lpstr>Clocks</vt:lpstr>
      <vt:lpstr>Section 4.4 – End</vt:lpstr>
      <vt:lpstr>Section 4.5</vt:lpstr>
      <vt:lpstr>The Input / Output Subsystem</vt:lpstr>
      <vt:lpstr>Section 4.5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376</cp:revision>
  <dcterms:created xsi:type="dcterms:W3CDTF">2002-11-19T23:57:00Z</dcterms:created>
  <dcterms:modified xsi:type="dcterms:W3CDTF">2010-03-22T18:43:55Z</dcterms:modified>
</cp:coreProperties>
</file>