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sldIdLst>
    <p:sldId id="258" r:id="rId2"/>
    <p:sldId id="25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39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40" r:id="rId21"/>
    <p:sldId id="636" r:id="rId22"/>
    <p:sldId id="63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E9FF"/>
    <a:srgbClr val="FFFF99"/>
    <a:srgbClr val="FFCCCC"/>
    <a:srgbClr val="93B9DF"/>
    <a:srgbClr val="B9C0F5"/>
    <a:srgbClr val="99CCFF"/>
    <a:srgbClr val="E5F5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02"/>
    </p:cViewPr>
  </p:sorterViewPr>
  <p:notesViewPr>
    <p:cSldViewPr>
      <p:cViewPr varScale="1">
        <p:scale>
          <a:sx n="36" d="100"/>
          <a:sy n="36" d="100"/>
        </p:scale>
        <p:origin x="-13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6FB6BD2C-E3C6-4DDA-AD74-5E095F05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C1C11-63EA-445F-BD54-BA1EB04EB52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14E0F0-D9B5-4BA6-8118-8A118D7FFD4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90146C9-6279-410D-8BDD-52492D03163A}" type="slidenum">
              <a:rPr lang="en-US" sz="1200" baseline="0"/>
              <a:pPr algn="r">
                <a:spcBef>
                  <a:spcPct val="0"/>
                </a:spcBef>
              </a:pPr>
              <a:t>11</a:t>
            </a:fld>
            <a:endParaRPr lang="en-US" sz="1200" baseline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E0E6D-8335-45F7-9228-5763FEAA9AA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716DDC9-9B20-4D3A-99EC-C4CF8131FBF6}" type="slidenum">
              <a:rPr lang="en-US" sz="1200" baseline="0"/>
              <a:pPr algn="r">
                <a:spcBef>
                  <a:spcPct val="0"/>
                </a:spcBef>
              </a:pPr>
              <a:t>12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43FE7-3101-42FC-8E5A-8A155E57EB2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52E89-A28A-4399-B3F5-DB5D32A6D1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23C96-814D-4767-916B-95C6D4A37BB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2E221-5223-4632-A5D0-0B7D7612323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C4CFC-AC2C-4C2E-9BC8-AD41D5F3EF0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3D15E-FEE4-4362-B094-4F5BE1067B6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52358-6101-4C38-B0FA-9F13A009902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9BF00-2D5B-46D9-BA84-3A17F8297AB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2D019-26DE-4605-8B08-AAA93D7C54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7E226-9AC0-471B-B42C-0B2F66E22F8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A95ADD08-FCDD-4646-9EC5-E8DDEF1015AA}" type="slidenum">
              <a:rPr lang="en-US" sz="1200" baseline="0"/>
              <a:pPr algn="r">
                <a:spcBef>
                  <a:spcPct val="0"/>
                </a:spcBef>
              </a:pPr>
              <a:t>22</a:t>
            </a:fld>
            <a:endParaRPr lang="en-US" sz="1200" baseline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A2D1F-CD12-4754-99D8-3F74FC971A1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DCCFA17B-2EAF-4E64-B4F4-0BFB5A8D3280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9C921-9AF5-4E1B-93F9-52A8758FE91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6318-3CED-4343-B4AD-29E2E2DCBF5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6ED40-FBC7-4131-9CF9-2EE9332E8BD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DD76D-BAEC-448D-89E1-812662D00A0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7003A5-1FF7-4F5F-B25E-56C727FADD2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448D9-AFDF-4255-9489-68D0835E7BE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3F73E-95D2-4602-B008-247ED9710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BB87-127F-4005-A1E2-FD734637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09B3-C465-4315-8D08-7126A7E82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5FA-046F-48F0-A949-1267B67B8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A0B9F-BA15-4227-875D-EC1406BAF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1401-171A-4C56-B2DB-E99084102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F108B-A214-425E-A661-9EE962312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F890D-1722-4C5E-AFBE-D62EEAD8A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D54E4-D2BB-4351-A9BB-7FF92E966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588EC-8709-4308-9FA9-41929DD58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B6D0F-18A8-42C2-96A6-7AADC5A3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E2C27E4E-A8BB-4275-9F15-DBFE83C2C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505200"/>
            <a:ext cx="38100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4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495800"/>
            <a:ext cx="4953000" cy="21336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MARIE: An Introduction to a Simple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7D6A4-86F0-4EDC-8C4B-8903DB7EC3D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6482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100 </a:t>
            </a:r>
            <a:r>
              <a:rPr lang="en-US" sz="2400" smtClean="0">
                <a:latin typeface="Courier New" pitchFamily="49" charset="0"/>
              </a:rPr>
              <a:t>	If,	LOAD 		X</a:t>
            </a: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101    		</a:t>
            </a:r>
            <a:r>
              <a:rPr lang="en-US" sz="2400" smtClean="0">
                <a:latin typeface="Courier New" pitchFamily="49" charset="0"/>
              </a:rPr>
              <a:t>SUBT 		Y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102 		  	</a:t>
            </a:r>
            <a:r>
              <a:rPr lang="en-US" sz="2400" smtClean="0">
                <a:latin typeface="Courier New" pitchFamily="49" charset="0"/>
              </a:rPr>
              <a:t>SKIPCOND 	400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103 		  	</a:t>
            </a:r>
            <a:r>
              <a:rPr lang="en-US" sz="2400" smtClean="0">
                <a:latin typeface="Courier New" pitchFamily="49" charset="0"/>
              </a:rPr>
              <a:t>JUMP 		Else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104 	Then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smtClean="0">
                <a:latin typeface="Courier New" pitchFamily="49" charset="0"/>
              </a:rPr>
              <a:t>	LOAD 		X</a:t>
            </a:r>
            <a:r>
              <a:rPr lang="en-US" sz="2400" dirty="0" smtClean="0">
                <a:latin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105 		</a:t>
            </a:r>
            <a:r>
              <a:rPr lang="en-US" sz="2400" smtClean="0">
                <a:latin typeface="Courier New" pitchFamily="49" charset="0"/>
              </a:rPr>
              <a:t>  	ADD  		X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106 		</a:t>
            </a:r>
            <a:r>
              <a:rPr lang="en-US" sz="2400" smtClean="0">
                <a:latin typeface="Courier New" pitchFamily="49" charset="0"/>
              </a:rPr>
              <a:t>  	STORE 	X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107 		</a:t>
            </a:r>
            <a:r>
              <a:rPr lang="en-US" sz="2400" smtClean="0">
                <a:latin typeface="Courier New" pitchFamily="49" charset="0"/>
              </a:rPr>
              <a:t>  	JUMP 		Endif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108 	Else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LOAD 		Y</a:t>
            </a: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109 		</a:t>
            </a:r>
            <a:r>
              <a:rPr lang="en-US" sz="2400" smtClean="0">
                <a:latin typeface="Courier New" pitchFamily="49" charset="0"/>
              </a:rPr>
              <a:t>  	SUBT 		X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10A 		</a:t>
            </a:r>
            <a:r>
              <a:rPr lang="en-US" sz="2400" smtClean="0">
                <a:latin typeface="Courier New" pitchFamily="49" charset="0"/>
              </a:rPr>
              <a:t>  	STORE 	Y 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10B 	Endif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Halt</a:t>
            </a:r>
            <a:r>
              <a:rPr lang="en-US" sz="2400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10C 	X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DEC 		12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10D 	Y</a:t>
            </a:r>
            <a:r>
              <a:rPr lang="en-US" sz="2400" dirty="0" smtClean="0">
                <a:latin typeface="Courier New" pitchFamily="49" charset="0"/>
              </a:rPr>
              <a:t>,</a:t>
            </a:r>
            <a:r>
              <a:rPr lang="en-US" sz="2400" smtClean="0">
                <a:latin typeface="Courier New" pitchFamily="49" charset="0"/>
              </a:rPr>
              <a:t>	DEC 		20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Discussion on Assemblers: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Exercise (Hand Assemble!)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F4251A3-4209-4DBA-8AE6-C0815178109B}" type="slidenum">
              <a:rPr lang="en-US" sz="1400" baseline="0"/>
              <a:pPr algn="r">
                <a:spcBef>
                  <a:spcPct val="0"/>
                </a:spcBef>
              </a:pPr>
              <a:t>11</a:t>
            </a:fld>
            <a:endParaRPr lang="en-US" sz="1400" baseline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4.11 – End</a:t>
            </a:r>
          </a:p>
        </p:txBody>
      </p:sp>
      <p:pic>
        <p:nvPicPr>
          <p:cNvPr id="1126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1126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CF9C7-B7F6-4932-B227-42CC87EB5A2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343400" y="3733800"/>
            <a:ext cx="4648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4.12</a:t>
            </a:r>
            <a:endParaRPr lang="en-US" sz="6000" smtClean="0"/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Extending Our Instruction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36AAE-E693-4980-B9C9-3C7FBF736E4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4343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So far, all of the MARIE instructions that we have discussed use a </a:t>
            </a:r>
            <a:r>
              <a:rPr lang="en-US" i="1" dirty="0" smtClean="0">
                <a:latin typeface="Arial" charset="0"/>
              </a:rPr>
              <a:t>direct addressing mode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This </a:t>
            </a:r>
            <a:r>
              <a:rPr lang="en-US" dirty="0" smtClean="0">
                <a:latin typeface="Arial" charset="0"/>
              </a:rPr>
              <a:t>means that the address of the operand is explicitly stated in the instruction.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C48380-DD3D-4996-B09C-8FC0B66DBA4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419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It is often useful to employ a </a:t>
            </a:r>
            <a:r>
              <a:rPr lang="en-US" i="1" dirty="0" smtClean="0">
                <a:latin typeface="Arial" charset="0"/>
              </a:rPr>
              <a:t>indirect addressing</a:t>
            </a:r>
            <a:r>
              <a:rPr lang="en-US" dirty="0" smtClean="0">
                <a:latin typeface="Arial" charset="0"/>
              </a:rPr>
              <a:t>, where the address of the address of the operand is given in the instruction.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If you have ever used pointers in a program, you are already familiar with indirect addressing.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8F328-CDD6-41EB-9D44-78610097515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191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To help you see what happens at the machine level, we have included indirect addressing mode instructions to the MARIE instruction set: </a:t>
            </a:r>
          </a:p>
          <a:p>
            <a:pPr>
              <a:spcBef>
                <a:spcPct val="40000"/>
              </a:spcBef>
              <a:buFontTx/>
              <a:buNone/>
            </a:pPr>
            <a:endParaRPr lang="en-US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 lvl="1">
              <a:spcBef>
                <a:spcPct val="40000"/>
              </a:spcBef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JumpI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 lvl="1">
              <a:spcBef>
                <a:spcPct val="40000"/>
              </a:spcBef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ACFB3-7436-4560-8047-629BB5779A4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The </a:t>
            </a:r>
            <a:r>
              <a:rPr lang="en-US" b="1" dirty="0" smtClean="0">
                <a:latin typeface="Courier New" pitchFamily="49" charset="0"/>
              </a:rPr>
              <a:t>ADDI</a:t>
            </a:r>
            <a:r>
              <a:rPr lang="en-US" dirty="0" smtClean="0">
                <a:latin typeface="Arial" charset="0"/>
              </a:rPr>
              <a:t> instruction specifies the address of the address of the operand.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09800" y="3429000"/>
            <a:ext cx="3429000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M[MAR]</a:t>
            </a:r>
          </a:p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MBR </a:t>
            </a:r>
          </a:p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M[MAR]</a:t>
            </a:r>
          </a:p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AC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AC + MBR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Set:</a:t>
            </a:r>
            <a:br>
              <a:rPr lang="en-US" sz="33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RTL for ADDI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C33D1-E8F5-47D1-8677-C1B69EACAC2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15200" cy="1752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The </a:t>
            </a:r>
            <a:r>
              <a:rPr lang="en-US" b="1" dirty="0" smtClean="0">
                <a:latin typeface="Courier New" pitchFamily="49" charset="0"/>
              </a:rPr>
              <a:t>JUMPI</a:t>
            </a:r>
            <a:r>
              <a:rPr lang="en-US" dirty="0" smtClean="0">
                <a:latin typeface="Arial" charset="0"/>
              </a:rPr>
              <a:t> instruction specifies the address of the address to jump to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667000" y="3657600"/>
            <a:ext cx="34290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MAR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X</a:t>
            </a:r>
          </a:p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MBR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M[MAR]</a:t>
            </a:r>
          </a:p>
          <a:p>
            <a:pPr>
              <a:spcBef>
                <a:spcPct val="5000"/>
              </a:spcBef>
            </a:pPr>
            <a:r>
              <a:rPr lang="en-US" sz="2800" b="1" baseline="0" dirty="0">
                <a:latin typeface="Courier New" pitchFamily="49" charset="0"/>
              </a:rPr>
              <a:t>PC </a:t>
            </a:r>
            <a:r>
              <a:rPr lang="en-US" sz="28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800" b="1" baseline="0" dirty="0">
                <a:latin typeface="Courier New" pitchFamily="49" charset="0"/>
              </a:rPr>
              <a:t> MBR </a:t>
            </a:r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Set:</a:t>
            </a:r>
            <a:br>
              <a:rPr lang="en-US" sz="33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RTL for JUMPI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6ED05-3CA8-43D1-BB54-7DC5BDE5E40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543800" cy="4343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Another helpful programming tool is the use of subroutines. </a:t>
            </a:r>
          </a:p>
          <a:p>
            <a:pPr>
              <a:spcBef>
                <a:spcPct val="40000"/>
              </a:spcBef>
            </a:pPr>
            <a:endParaRPr lang="en-US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The </a:t>
            </a:r>
            <a:r>
              <a:rPr lang="en-US" i="1" dirty="0" smtClean="0">
                <a:latin typeface="Arial" charset="0"/>
              </a:rPr>
              <a:t>jump-and-store</a:t>
            </a:r>
            <a:r>
              <a:rPr lang="en-US" dirty="0" smtClean="0">
                <a:latin typeface="Arial" charset="0"/>
              </a:rPr>
              <a:t> instruction, </a:t>
            </a:r>
            <a:r>
              <a:rPr lang="en-US" b="1" dirty="0" smtClean="0">
                <a:latin typeface="Courier New" pitchFamily="49" charset="0"/>
              </a:rPr>
              <a:t>JNS</a:t>
            </a:r>
            <a:r>
              <a:rPr lang="en-US" dirty="0" smtClean="0">
                <a:latin typeface="Arial" charset="0"/>
              </a:rPr>
              <a:t>, gives us limited subroutine functionality.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Set:</a:t>
            </a:r>
            <a:br>
              <a:rPr lang="en-US" sz="33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Subroutine Functionality (JNS)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BE6C4-6BE5-4051-AE6A-419521D7F23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68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b="1" dirty="0" smtClean="0">
                <a:latin typeface="Courier New" pitchFamily="49" charset="0"/>
              </a:rPr>
              <a:t>JNS X</a:t>
            </a:r>
            <a:endParaRPr lang="en-US" dirty="0" smtClean="0">
              <a:latin typeface="Arial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971800" y="2590800"/>
            <a:ext cx="381000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MBR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PC</a:t>
            </a:r>
          </a:p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MAR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X</a:t>
            </a:r>
          </a:p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M[MAR]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MBR</a:t>
            </a:r>
          </a:p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MBR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X </a:t>
            </a:r>
          </a:p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AC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1 </a:t>
            </a:r>
          </a:p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AC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AC + MBR</a:t>
            </a:r>
          </a:p>
          <a:p>
            <a:pPr>
              <a:spcBef>
                <a:spcPct val="0"/>
              </a:spcBef>
            </a:pPr>
            <a:r>
              <a:rPr lang="en-US" sz="3200" b="1" baseline="0" dirty="0">
                <a:latin typeface="Courier New" pitchFamily="49" charset="0"/>
              </a:rPr>
              <a:t>PC </a:t>
            </a:r>
            <a:r>
              <a:rPr lang="en-US" sz="3200" b="1" baseline="0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3200" b="1" baseline="0" dirty="0">
                <a:latin typeface="Courier New" pitchFamily="49" charset="0"/>
              </a:rPr>
              <a:t> AC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Set:</a:t>
            </a:r>
            <a:br>
              <a:rPr lang="en-US" sz="33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RTL for JNS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4F92E-F42B-4784-820A-B9E3EB3A44A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chemeClr val="bg1"/>
                </a:solidFill>
                <a:latin typeface="Arial" charset="0"/>
              </a:rPr>
              <a:t>Chapter 4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4.1 Introduction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4.2 CPU Basics and Organization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4.3 The Bus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4.4 Clocks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4.5 The Input/Output Subsystem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4.6 Memory Organization and Addressing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4.7 Interrupts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4.8 MARIE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4.9 Instruction Processing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smtClean="0">
                <a:latin typeface="Arial" charset="0"/>
              </a:rPr>
              <a:t>4.10 A Simple Program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4.11 A Discussion on Assemblers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>
                <a:latin typeface="Arial" charset="0"/>
              </a:rPr>
              <a:t>4.12 Extending Our Instruction Set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	4.13 A Discussion on Decoding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smtClean="0">
                <a:latin typeface="Arial" charset="0"/>
              </a:rPr>
              <a:t>	4.14 Real-World Examples of Computer Architecture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3E9EE-DC15-4C85-B6EB-26E4FCE5ADA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4572000" cy="5105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100		LOAD Addr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101		STORE Next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102		LOAD Num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103		SUBT One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104		STORE Ctr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105 Loop, LOAD Sum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106 		ADDI Next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107 		STORE Sum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108 		LOAD Next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109 		ADD One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10A 		STORE Next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10B 		LOAD Ctr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10C 		SUBT One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10D 		STORE Ctr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smtClean="0">
                <a:latin typeface="Courier New" pitchFamily="49" charset="0"/>
              </a:rPr>
              <a:t>10E      	SKIPCOND 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endParaRPr lang="en-US" sz="2400" smtClean="0">
              <a:latin typeface="Courier New" pitchFamily="49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648200" y="12954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10F 		 JUMP Loop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110      	 HALT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111 Addr,  HEX 117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112 Next,  HEX 0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113 Num,   DEC 5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114 Sum,   DEC 0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115 Ctr,   HEX 0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116 One,   DEC 1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117 		 DEC 10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118 		 DEC 15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119 		 DEC 2	   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11A 		 DEC 25	</a:t>
            </a:r>
          </a:p>
          <a:p>
            <a:pPr marL="342900" indent="-342900">
              <a:spcBef>
                <a:spcPct val="0"/>
              </a:spcBef>
              <a:tabLst>
                <a:tab pos="1481138" algn="l"/>
              </a:tabLst>
            </a:pPr>
            <a:r>
              <a:rPr lang="en-US" sz="2400" baseline="0">
                <a:latin typeface="Courier New" pitchFamily="49" charset="0"/>
              </a:rPr>
              <a:t>11B 		 DEC 30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4267200" y="1447800"/>
            <a:ext cx="46038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Set:</a:t>
            </a:r>
            <a:br>
              <a:rPr lang="en-US" sz="33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Example (Loops)</a:t>
            </a:r>
            <a:endParaRPr lang="en-US" sz="33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51BB0-DA55-4F3F-BF5A-A48513ED910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Extending Our Instruction Set:</a:t>
            </a:r>
            <a:br>
              <a:rPr lang="en-US" sz="33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300" b="1" dirty="0" smtClean="0">
                <a:solidFill>
                  <a:srgbClr val="FFFFFF"/>
                </a:solidFill>
                <a:latin typeface="Arial" charset="0"/>
              </a:rPr>
              <a:t>Example (Subroutine)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7244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100 			LOAD		X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101    		STORE	 	Temp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102 			</a:t>
            </a:r>
            <a:r>
              <a:rPr lang="en-US" sz="2400" dirty="0" err="1" smtClean="0">
                <a:latin typeface="Courier New" pitchFamily="49" charset="0"/>
              </a:rPr>
              <a:t>JnS</a:t>
            </a: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Subr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103 			STORE		X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104 			LOAD 		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105 			STORE		Temp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106 			</a:t>
            </a:r>
            <a:r>
              <a:rPr lang="en-US" sz="2400" dirty="0" err="1" smtClean="0">
                <a:latin typeface="Courier New" pitchFamily="49" charset="0"/>
              </a:rPr>
              <a:t>JnS</a:t>
            </a: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Subr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107 			STORE		Y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108 			HALT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109 	X,	DEC		20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10A 	Y,	DEC		48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10B 	Temp,	DEC		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10C 	</a:t>
            </a:r>
            <a:r>
              <a:rPr lang="en-US" sz="2400" dirty="0" err="1" smtClean="0">
                <a:latin typeface="Courier New" pitchFamily="49" charset="0"/>
              </a:rPr>
              <a:t>Subr</a:t>
            </a:r>
            <a:r>
              <a:rPr lang="en-US" sz="2400" dirty="0" smtClean="0">
                <a:latin typeface="Courier New" pitchFamily="49" charset="0"/>
              </a:rPr>
              <a:t>,	HEX		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10D 			LOAD		Temp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10E 			ADD		Temp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481138" algn="l"/>
              </a:tabLst>
            </a:pPr>
            <a:r>
              <a:rPr lang="en-US" sz="2400" dirty="0" smtClean="0">
                <a:latin typeface="Courier New" pitchFamily="49" charset="0"/>
              </a:rPr>
              <a:t>	10F 			JUMPI	  	</a:t>
            </a:r>
            <a:r>
              <a:rPr lang="en-US" sz="2400" dirty="0" err="1" smtClean="0">
                <a:latin typeface="Courier New" pitchFamily="49" charset="0"/>
              </a:rPr>
              <a:t>Subr</a:t>
            </a: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E62A2FC-9733-4AC2-9BD5-B256279F96F9}" type="slidenum">
              <a:rPr lang="en-US" sz="1400" baseline="0"/>
              <a:pPr algn="r">
                <a:spcBef>
                  <a:spcPct val="0"/>
                </a:spcBef>
              </a:pPr>
              <a:t>22</a:t>
            </a:fld>
            <a:endParaRPr lang="en-US" sz="1400" baseline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4.12 – End</a:t>
            </a:r>
          </a:p>
        </p:txBody>
      </p:sp>
      <p:pic>
        <p:nvPicPr>
          <p:cNvPr id="24580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4581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FD423-1CC9-47C8-9B87-8375A86E1BD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343400" y="3733800"/>
            <a:ext cx="4648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4.11</a:t>
            </a:r>
            <a:endParaRPr lang="en-US" sz="6000" smtClean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A Discussion on Assemblers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E7B0A-C662-4582-9870-1AFE10568FF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Discussion on Assemblers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20000" cy="4114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Mnemonic instructions, such as </a:t>
            </a:r>
            <a:r>
              <a:rPr lang="en-US" b="1" dirty="0" smtClean="0">
                <a:latin typeface="Courier New" pitchFamily="49" charset="0"/>
              </a:rPr>
              <a:t>LOAD 104</a:t>
            </a:r>
            <a:r>
              <a:rPr lang="en-US" dirty="0" smtClean="0">
                <a:latin typeface="Arial" charset="0"/>
              </a:rPr>
              <a:t>, are easy for humans to write and understand.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They </a:t>
            </a:r>
            <a:r>
              <a:rPr lang="en-US" dirty="0" smtClean="0">
                <a:latin typeface="Arial" charset="0"/>
              </a:rPr>
              <a:t>are impossible for computers to understand.</a:t>
            </a:r>
            <a:endParaRPr lang="en-US" i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8F5E3B-C2B9-469F-8620-1AFD9E65572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Assemblers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1148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i="1" dirty="0" smtClean="0">
                <a:latin typeface="Arial" charset="0"/>
              </a:rPr>
              <a:t>Assemblers</a:t>
            </a:r>
            <a:r>
              <a:rPr lang="en-US" dirty="0" smtClean="0">
                <a:latin typeface="Arial" charset="0"/>
              </a:rPr>
              <a:t> translate instructions that are comprehensible to humans into the machine language that is comprehensible to computers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Assemblers </a:t>
            </a:r>
            <a:r>
              <a:rPr lang="en-US" dirty="0" smtClean="0">
                <a:latin typeface="Arial" charset="0"/>
              </a:rPr>
              <a:t>create an </a:t>
            </a:r>
            <a:r>
              <a:rPr lang="en-US" i="1" dirty="0" smtClean="0">
                <a:latin typeface="Arial" charset="0"/>
              </a:rPr>
              <a:t>object program file</a:t>
            </a:r>
            <a:r>
              <a:rPr lang="en-US" dirty="0" smtClean="0">
                <a:latin typeface="Arial" charset="0"/>
              </a:rPr>
              <a:t> from mnemonic </a:t>
            </a:r>
            <a:r>
              <a:rPr lang="en-US" i="1" dirty="0" smtClean="0">
                <a:latin typeface="Arial" charset="0"/>
              </a:rPr>
              <a:t>source code</a:t>
            </a:r>
            <a:r>
              <a:rPr lang="en-US" dirty="0" smtClean="0">
                <a:latin typeface="Arial" charset="0"/>
              </a:rPr>
              <a:t> in two passes.</a:t>
            </a:r>
          </a:p>
          <a:p>
            <a:pPr>
              <a:buFontTx/>
              <a:buNone/>
            </a:pP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31AF2-82B2-43ED-B022-9468418F648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4196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During the first pass, the assembler assembles as much of the program as it can, while it builds a </a:t>
            </a:r>
            <a:r>
              <a:rPr lang="en-US" i="1" dirty="0" smtClean="0">
                <a:latin typeface="Arial" charset="0"/>
              </a:rPr>
              <a:t>symbol table </a:t>
            </a:r>
            <a:r>
              <a:rPr lang="en-US" dirty="0" smtClean="0">
                <a:latin typeface="Arial" charset="0"/>
              </a:rPr>
              <a:t>that contains memory references for all symbols in the program.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During the second pass, the instructions are completed using the values from the symbol table.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Assembly Passes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8FA3F9-211B-4CCB-A8FF-4D9B6E6419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581400" cy="4800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Note </a:t>
            </a:r>
            <a:r>
              <a:rPr lang="en-US" dirty="0" smtClean="0"/>
              <a:t>that </a:t>
            </a:r>
            <a:r>
              <a:rPr lang="en-US" dirty="0" smtClean="0"/>
              <a:t>two </a:t>
            </a:r>
            <a:r>
              <a:rPr lang="en-US" dirty="0" smtClean="0"/>
              <a:t>directives </a:t>
            </a:r>
            <a:r>
              <a:rPr lang="en-US" b="1" dirty="0" smtClean="0">
                <a:latin typeface="Courier New" pitchFamily="49" charset="0"/>
              </a:rPr>
              <a:t>HEX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DEC</a:t>
            </a:r>
            <a:r>
              <a:rPr lang="en-US" dirty="0" smtClean="0"/>
              <a:t> that specify the radix of the </a:t>
            </a:r>
            <a:r>
              <a:rPr lang="en-US" dirty="0" smtClean="0"/>
              <a:t>constants have been included</a:t>
            </a:r>
            <a:r>
              <a:rPr lang="en-US" dirty="0" smtClean="0">
                <a:latin typeface="Arial" charset="0"/>
              </a:rPr>
              <a:t>.</a:t>
            </a:r>
            <a:endParaRPr lang="en-US" dirty="0" smtClean="0">
              <a:latin typeface="Arial" charset="0"/>
            </a:endParaRPr>
          </a:p>
        </p:txBody>
      </p:sp>
      <p:sp>
        <p:nvSpPr>
          <p:cNvPr id="819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Discussion on Assemblers: Example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8197" name="Picture 9" descr="t4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34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EFA388-57CD-41FE-B35B-1C274621385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16002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mtClean="0">
                <a:latin typeface="Arial" charset="0"/>
              </a:rPr>
              <a:t>During the first pass, we have a symbol table (top) and the partial instructions (bottom).</a:t>
            </a:r>
          </a:p>
        </p:txBody>
      </p:sp>
      <p:pic>
        <p:nvPicPr>
          <p:cNvPr id="9220" name="Picture 5" descr="A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667000"/>
            <a:ext cx="206057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 descr="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572000"/>
            <a:ext cx="2009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Discussion on Assemblers: Example (Pass 1)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9223" name="Picture 13" descr="t4-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200400"/>
            <a:ext cx="34448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2AB60-1CF2-4FC6-AC0B-308E8DCBA10C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0243" name="Picture 5" descr="A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05000"/>
            <a:ext cx="17097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8" descr="A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828800"/>
            <a:ext cx="1763713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 Discussion on Assemblers: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Example (Pass 2)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10246" name="Picture 13" descr="t4-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905000"/>
            <a:ext cx="34448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A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581400"/>
            <a:ext cx="16002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7094</TotalTime>
  <Words>547</Words>
  <Application>Microsoft Office PowerPoint</Application>
  <PresentationFormat>On-screen Show (4:3)</PresentationFormat>
  <Paragraphs>179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ECOA_Mstr</vt:lpstr>
      <vt:lpstr>Chapter 4</vt:lpstr>
      <vt:lpstr>Chapter 4</vt:lpstr>
      <vt:lpstr>Section 4.11</vt:lpstr>
      <vt:lpstr>A Discussion on Assemblers</vt:lpstr>
      <vt:lpstr>Assemblers</vt:lpstr>
      <vt:lpstr>Assembly Passes</vt:lpstr>
      <vt:lpstr>A Discussion on Assemblers: Example</vt:lpstr>
      <vt:lpstr>A Discussion on Assemblers: Example (Pass 1)</vt:lpstr>
      <vt:lpstr>A Discussion on Assemblers: Example (Pass 2)</vt:lpstr>
      <vt:lpstr>A Discussion on Assemblers: Exercise (Hand Assemble!)</vt:lpstr>
      <vt:lpstr>Section 4.11 – End</vt:lpstr>
      <vt:lpstr>Section 4.12</vt:lpstr>
      <vt:lpstr>Extending Our Instruction Set</vt:lpstr>
      <vt:lpstr>Extending Our Instruction Set</vt:lpstr>
      <vt:lpstr>Extending Our Instruction Set</vt:lpstr>
      <vt:lpstr>Extending Our Instruction Set: RTL for ADDI</vt:lpstr>
      <vt:lpstr>Extending Our Instruction Set: RTL for JUMPI</vt:lpstr>
      <vt:lpstr>Extending Our Instruction Set: Subroutine Functionality (JNS)</vt:lpstr>
      <vt:lpstr>Extending Our Instruction Set: RTL for JNS</vt:lpstr>
      <vt:lpstr>Extending Our Instruction Set: Example (Loops)</vt:lpstr>
      <vt:lpstr>Extending Our Instruction Set: Example (Subroutine)</vt:lpstr>
      <vt:lpstr>Section 4.12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366</cp:revision>
  <dcterms:created xsi:type="dcterms:W3CDTF">2002-11-19T23:57:00Z</dcterms:created>
  <dcterms:modified xsi:type="dcterms:W3CDTF">2010-03-30T12:52:58Z</dcterms:modified>
</cp:coreProperties>
</file>