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1"/>
  </p:notesMasterIdLst>
  <p:sldIdLst>
    <p:sldId id="258" r:id="rId2"/>
    <p:sldId id="256" r:id="rId3"/>
    <p:sldId id="587" r:id="rId4"/>
    <p:sldId id="503" r:id="rId5"/>
    <p:sldId id="636" r:id="rId6"/>
    <p:sldId id="637" r:id="rId7"/>
    <p:sldId id="618" r:id="rId8"/>
    <p:sldId id="625" r:id="rId9"/>
    <p:sldId id="620" r:id="rId10"/>
    <p:sldId id="621" r:id="rId11"/>
    <p:sldId id="627" r:id="rId12"/>
    <p:sldId id="628" r:id="rId13"/>
    <p:sldId id="617" r:id="rId14"/>
    <p:sldId id="639" r:id="rId15"/>
    <p:sldId id="640" r:id="rId16"/>
    <p:sldId id="504" r:id="rId17"/>
    <p:sldId id="630" r:id="rId18"/>
    <p:sldId id="629" r:id="rId19"/>
    <p:sldId id="505" r:id="rId20"/>
    <p:sldId id="626" r:id="rId21"/>
    <p:sldId id="623" r:id="rId22"/>
    <p:sldId id="631" r:id="rId23"/>
    <p:sldId id="634" r:id="rId24"/>
    <p:sldId id="633" r:id="rId25"/>
    <p:sldId id="635" r:id="rId26"/>
    <p:sldId id="584" r:id="rId27"/>
    <p:sldId id="585" r:id="rId28"/>
    <p:sldId id="507" r:id="rId29"/>
    <p:sldId id="588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CE9FF"/>
    <a:srgbClr val="FFFF99"/>
    <a:srgbClr val="FFCCCC"/>
    <a:srgbClr val="93B9DF"/>
    <a:srgbClr val="B9C0F5"/>
    <a:srgbClr val="99CCFF"/>
    <a:srgbClr val="E5F5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4" d="100"/>
          <a:sy n="54" d="100"/>
        </p:scale>
        <p:origin x="-972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802"/>
    </p:cViewPr>
  </p:sorterViewPr>
  <p:notesViewPr>
    <p:cSldViewPr>
      <p:cViewPr varScale="1">
        <p:scale>
          <a:sx n="36" d="100"/>
          <a:sy n="36" d="100"/>
        </p:scale>
        <p:origin x="-1332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aseline="0"/>
            </a:lvl1pPr>
          </a:lstStyle>
          <a:p>
            <a:pPr>
              <a:defRPr/>
            </a:pPr>
            <a:fld id="{84201D03-5589-4D07-ACDF-BF6F549425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ED46A2-C53B-4AC3-8C1C-CF5FA1C00B5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457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8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1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3B96ECFA-62F6-42D0-BAA2-1E66D9995E5C}" type="slidenum">
              <a:rPr lang="en-US" sz="1200" baseline="0"/>
              <a:pPr algn="r">
                <a:spcBef>
                  <a:spcPct val="0"/>
                </a:spcBef>
              </a:pPr>
              <a:t>3</a:t>
            </a:fld>
            <a:endParaRPr lang="en-US" sz="1200" baseline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3337308D-ADC5-41B0-BED2-419C0AB3A1B0}" type="slidenum">
              <a:rPr lang="en-US" sz="1200" baseline="0"/>
              <a:pPr algn="r">
                <a:spcBef>
                  <a:spcPct val="0"/>
                </a:spcBef>
              </a:pPr>
              <a:t>14</a:t>
            </a:fld>
            <a:endParaRPr lang="en-US" sz="1200" baseline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3337308D-ADC5-41B0-BED2-419C0AB3A1B0}" type="slidenum">
              <a:rPr lang="en-US" sz="1200" baseline="0"/>
              <a:pPr algn="r">
                <a:spcBef>
                  <a:spcPct val="0"/>
                </a:spcBef>
              </a:pPr>
              <a:t>15</a:t>
            </a:fld>
            <a:endParaRPr lang="en-US" sz="1200" baseline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EEFA86-80C1-4190-8459-ACF5007D291E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20E8C851-08A7-4BAB-953F-336F594ACDD9}" type="slidenum">
              <a:rPr lang="en-US" sz="1200" baseline="0"/>
              <a:pPr algn="r">
                <a:spcBef>
                  <a:spcPct val="0"/>
                </a:spcBef>
              </a:pPr>
              <a:t>17</a:t>
            </a:fld>
            <a:endParaRPr lang="en-US" sz="1200" baseline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1D01ED-21C0-4E2F-BBAD-A8B2C05A27F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786239-3BFF-4E68-81B9-86F76FF341DA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AFFC4C-1A77-44C9-94FF-CD7B21F1A43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1BEF58CD-1D4B-4177-A2FA-200A18C75AF3}" type="slidenum">
              <a:rPr lang="en-US" sz="1200" baseline="0"/>
              <a:pPr algn="r">
                <a:spcBef>
                  <a:spcPct val="0"/>
                </a:spcBef>
              </a:pPr>
              <a:t>21</a:t>
            </a:fld>
            <a:endParaRPr lang="en-US" sz="1200" baseline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64C38F2C-A0DE-4FB6-96AB-CAB9BD0B496A}" type="slidenum">
              <a:rPr lang="en-US" sz="1200" baseline="0"/>
              <a:pPr algn="r">
                <a:spcBef>
                  <a:spcPct val="0"/>
                </a:spcBef>
              </a:pPr>
              <a:t>22</a:t>
            </a:fld>
            <a:endParaRPr lang="en-US" sz="1200" baseline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B88ED97E-7DB1-42C3-ADCF-71AFEB36B17E}" type="slidenum">
              <a:rPr lang="en-US" sz="1200" baseline="0"/>
              <a:pPr algn="r">
                <a:spcBef>
                  <a:spcPct val="0"/>
                </a:spcBef>
              </a:pPr>
              <a:t>23</a:t>
            </a:fld>
            <a:endParaRPr lang="en-US" sz="1200" baseline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AA4135-04ED-41D8-BA1B-929D8819B76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7547E104-3CB7-4BA4-AA24-20F50CD8D10E}" type="slidenum">
              <a:rPr lang="en-US" sz="1200" baseline="0"/>
              <a:pPr algn="r">
                <a:spcBef>
                  <a:spcPct val="0"/>
                </a:spcBef>
              </a:pPr>
              <a:t>24</a:t>
            </a:fld>
            <a:endParaRPr lang="en-US" sz="1200" baseline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023ECE92-4CAA-4D9D-92F8-C4EE5AC3DCCF}" type="slidenum">
              <a:rPr lang="en-US" sz="1200" baseline="0"/>
              <a:pPr algn="r">
                <a:spcBef>
                  <a:spcPct val="0"/>
                </a:spcBef>
              </a:pPr>
              <a:t>25</a:t>
            </a:fld>
            <a:endParaRPr lang="en-US" sz="1200" baseline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718E66BF-C343-41DF-A461-57780C72A258}" type="slidenum">
              <a:rPr lang="en-US" sz="1200" baseline="0"/>
              <a:pPr algn="r">
                <a:spcBef>
                  <a:spcPct val="0"/>
                </a:spcBef>
              </a:pPr>
              <a:t>26</a:t>
            </a:fld>
            <a:endParaRPr lang="en-US" sz="1200" baseline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2FA60B-FDFD-4755-A640-FF301AC08672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891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8917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324777DD-C0AA-4CC3-924D-7BC0533F60C1}" type="slidenum">
              <a:rPr lang="en-US" sz="1200" baseline="0"/>
              <a:pPr algn="r">
                <a:spcBef>
                  <a:spcPct val="0"/>
                </a:spcBef>
              </a:pPr>
              <a:t>27</a:t>
            </a:fld>
            <a:endParaRPr lang="en-US" sz="1200" baseline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433396-E006-48A6-9133-10ABBB9DF268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FF2C9334-3CCD-4F77-A9CF-13D52838CBEE}" type="slidenum">
              <a:rPr lang="en-US" sz="1200" baseline="0"/>
              <a:pPr algn="r">
                <a:spcBef>
                  <a:spcPct val="0"/>
                </a:spcBef>
              </a:pPr>
              <a:t>29</a:t>
            </a:fld>
            <a:endParaRPr lang="en-US" sz="1200" baseline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C5F7145B-A8F2-4950-8222-85372C04B47C}" type="slidenum">
              <a:rPr lang="en-US" sz="1200" baseline="0"/>
              <a:pPr algn="r">
                <a:spcBef>
                  <a:spcPct val="0"/>
                </a:spcBef>
              </a:pPr>
              <a:t>5</a:t>
            </a:fld>
            <a:endParaRPr lang="en-US" sz="1200" baseline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1C5EF322-0480-4211-B72F-8BCBC32BC2F1}" type="slidenum">
              <a:rPr lang="en-US" sz="1200" baseline="0"/>
              <a:pPr algn="r">
                <a:spcBef>
                  <a:spcPct val="0"/>
                </a:spcBef>
              </a:pPr>
              <a:t>6</a:t>
            </a:fld>
            <a:endParaRPr lang="en-US" sz="1200" baseline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6DD1DB1B-EF5C-4FCD-A28C-DE56FE4FCD75}" type="slidenum">
              <a:rPr lang="en-US" sz="1200" baseline="0"/>
              <a:pPr algn="r">
                <a:spcBef>
                  <a:spcPct val="0"/>
                </a:spcBef>
              </a:pPr>
              <a:t>9</a:t>
            </a:fld>
            <a:endParaRPr lang="en-US" sz="1200" baseline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C7B3DBD4-E911-4599-8B7D-618F891BE153}" type="slidenum">
              <a:rPr lang="en-US" sz="1200" baseline="0"/>
              <a:pPr algn="r">
                <a:spcBef>
                  <a:spcPct val="0"/>
                </a:spcBef>
              </a:pPr>
              <a:t>10</a:t>
            </a:fld>
            <a:endParaRPr lang="en-US" sz="1200" baseline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777329-809D-4273-B96D-B908011F4BE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29D15E85-F75D-4BF9-947D-DDB3559D684C}" type="slidenum">
              <a:rPr lang="en-US" sz="1200" baseline="0"/>
              <a:pPr algn="r">
                <a:spcBef>
                  <a:spcPct val="0"/>
                </a:spcBef>
              </a:pPr>
              <a:t>12</a:t>
            </a:fld>
            <a:endParaRPr lang="en-US" sz="1200" baseline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3337308D-ADC5-41B0-BED2-419C0AB3A1B0}" type="slidenum">
              <a:rPr lang="en-US" sz="1200" baseline="0"/>
              <a:pPr algn="r">
                <a:spcBef>
                  <a:spcPct val="0"/>
                </a:spcBef>
              </a:pPr>
              <a:t>13</a:t>
            </a:fld>
            <a:endParaRPr lang="en-US" sz="1200" baseline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A4F8A-CCAD-4405-BF80-625BC1EB76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55E7F-68E8-4994-91E2-2B5296337C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CECA9-310E-4B0A-AFA1-D8E8A117C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BACAB-078E-46D5-9859-9D2AE2FDD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01D9E-1672-40F9-90B2-0FA4479794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2DE94-85E2-4D7B-B5F6-96EB57ED6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74BED-1BC4-4D13-B488-725D22E16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6C208-96EA-405D-AADA-BAA4BA873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61675-59A7-4BD1-B6BC-1ED677C08A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6BFBE-9E27-4139-8DF1-6B005FF1B4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A5363-4B13-49D3-88D7-DFA60567D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6A374-921C-4271-9805-068A2F807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aseline="0"/>
            </a:lvl1pPr>
          </a:lstStyle>
          <a:p>
            <a:pPr>
              <a:defRPr/>
            </a:pPr>
            <a:fld id="{AE787DDB-D271-4497-83D8-E6AE310F87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Macintosh%20HD:Users:philipr:Desktop:37690_Null_PPT:Powerpoint%20art_CONVERTED:37690_CH04_FIG0404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Macintosh%20HD:Users:philipr:Desktop:37690_Null_PPT:Powerpoint%20art_CONVERTED:37690_CH04_FIG0405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4953000" y="3505200"/>
            <a:ext cx="3810000" cy="838200"/>
          </a:xfrm>
        </p:spPr>
        <p:txBody>
          <a:bodyPr/>
          <a:lstStyle/>
          <a:p>
            <a:pPr algn="r"/>
            <a:r>
              <a:rPr lang="en-US" sz="6000" b="1" smtClean="0">
                <a:solidFill>
                  <a:schemeClr val="tx1"/>
                </a:solidFill>
                <a:latin typeface="Arial" charset="0"/>
              </a:rPr>
              <a:t>Chapter 4</a:t>
            </a:r>
            <a:endParaRPr lang="en-US" sz="6000" smtClean="0"/>
          </a:p>
        </p:txBody>
      </p:sp>
      <p:sp>
        <p:nvSpPr>
          <p:cNvPr id="2051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4495800"/>
            <a:ext cx="4953000" cy="2133600"/>
          </a:xfrm>
        </p:spPr>
        <p:txBody>
          <a:bodyPr/>
          <a:lstStyle/>
          <a:p>
            <a:pPr algn="r"/>
            <a:r>
              <a:rPr lang="en-US" sz="4000" smtClean="0">
                <a:latin typeface="Arial" charset="0"/>
              </a:rPr>
              <a:t>MARIE: An Introduction to a Simple 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E233D1F2-6A5A-4615-B03C-7CAB88B7A215}" type="slidenum">
              <a:rPr lang="en-US" sz="1400" baseline="0"/>
              <a:pPr algn="r">
                <a:spcBef>
                  <a:spcPct val="0"/>
                </a:spcBef>
              </a:pPr>
              <a:t>10</a:t>
            </a:fld>
            <a:endParaRPr lang="en-US" sz="1400" baseline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69342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Memory Organization: 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4M×32 Memory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458200" cy="4800600"/>
          </a:xfrm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1M</a:t>
            </a:r>
            <a:r>
              <a:rPr lang="en-US" smtClean="0">
                <a:latin typeface="Arial" charset="0"/>
                <a:cs typeface="Arial" charset="0"/>
              </a:rPr>
              <a:t>×16 RAM Chips:</a:t>
            </a:r>
          </a:p>
          <a:p>
            <a:endParaRPr lang="en-US" sz="350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3500" smtClean="0">
                <a:latin typeface="Arial" charset="0"/>
                <a:cs typeface="Arial" charset="0"/>
              </a:rPr>
              <a:t>	</a:t>
            </a:r>
          </a:p>
          <a:p>
            <a:pPr>
              <a:buFontTx/>
              <a:buNone/>
            </a:pPr>
            <a:r>
              <a:rPr lang="en-US" sz="3500" smtClean="0">
                <a:latin typeface="Arial" charset="0"/>
                <a:cs typeface="Arial" charset="0"/>
              </a:rPr>
              <a:t>	</a:t>
            </a:r>
          </a:p>
          <a:p>
            <a:r>
              <a:rPr lang="en-US" smtClean="0">
                <a:latin typeface="Arial" charset="0"/>
              </a:rPr>
              <a:t>1M</a:t>
            </a:r>
            <a:r>
              <a:rPr lang="en-US" smtClean="0">
                <a:latin typeface="Arial" charset="0"/>
                <a:cs typeface="Arial" charset="0"/>
              </a:rPr>
              <a:t>×8 RAM Chips: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4267200" y="22098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5334000" y="22098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5334000" y="26670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4267200" y="26670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3505200" y="46482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4572000" y="46482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3505200" y="51054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4572000" y="51054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5638800" y="51054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5638800" y="46482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6705600" y="46482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6705600" y="51054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4267200" y="31242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4267200" y="35814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5334000" y="35814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5334000" y="31242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3505200" y="55626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3505200" y="60198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4572000" y="55626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4572000" y="60198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5638800" y="55626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6705600" y="55626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6705600" y="60198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44" name="Rectangle 28"/>
          <p:cNvSpPr>
            <a:spLocks noChangeArrowheads="1"/>
          </p:cNvSpPr>
          <p:nvPr/>
        </p:nvSpPr>
        <p:spPr bwMode="auto">
          <a:xfrm>
            <a:off x="5638800" y="60198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E11B78-6DEC-4D48-9D5D-4DB1991BA92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5720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Physical memory usually consists of more than one RAM chip.</a:t>
            </a:r>
          </a:p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Access </a:t>
            </a:r>
            <a:r>
              <a:rPr lang="en-US" dirty="0" smtClean="0">
                <a:latin typeface="Arial" charset="0"/>
              </a:rPr>
              <a:t>is more efficient when memory is organized into </a:t>
            </a:r>
            <a:r>
              <a:rPr lang="en-US" i="1" dirty="0" smtClean="0">
                <a:latin typeface="Arial" charset="0"/>
              </a:rPr>
              <a:t>banks</a:t>
            </a:r>
          </a:p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A </a:t>
            </a:r>
            <a:r>
              <a:rPr lang="en-US" b="1" dirty="0" smtClean="0">
                <a:latin typeface="Arial" charset="0"/>
              </a:rPr>
              <a:t>memory bank</a:t>
            </a:r>
            <a:r>
              <a:rPr lang="en-US" dirty="0" smtClean="0">
                <a:latin typeface="Arial" charset="0"/>
              </a:rPr>
              <a:t> is a row RAM chips</a:t>
            </a:r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9342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Memory Organization: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Banks</a:t>
            </a:r>
            <a:endParaRPr lang="en-US" sz="3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656883F0-C22A-4B2B-ABA2-247DC2BF5DA4}" type="slidenum">
              <a:rPr lang="en-US" sz="1400" baseline="0"/>
              <a:pPr algn="r">
                <a:spcBef>
                  <a:spcPct val="0"/>
                </a:spcBef>
              </a:pPr>
              <a:t>12</a:t>
            </a:fld>
            <a:endParaRPr lang="en-US" sz="1400" baseline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69342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Memory Organization: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Banks (Example)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458200" cy="4800600"/>
          </a:xfrm>
          <a:noFill/>
        </p:spPr>
        <p:txBody>
          <a:bodyPr/>
          <a:lstStyle/>
          <a:p>
            <a:r>
              <a:rPr lang="en-US" sz="3500" dirty="0" smtClean="0">
                <a:latin typeface="Arial" charset="0"/>
                <a:cs typeface="Arial" charset="0"/>
              </a:rPr>
              <a:t>We construct a 4</a:t>
            </a:r>
            <a:r>
              <a:rPr lang="en-US" sz="3500" dirty="0" smtClean="0">
                <a:latin typeface="Arial" charset="0"/>
              </a:rPr>
              <a:t>M</a:t>
            </a:r>
            <a:r>
              <a:rPr lang="en-US" sz="3500" dirty="0" smtClean="0">
                <a:latin typeface="Arial" charset="0"/>
                <a:cs typeface="Arial" charset="0"/>
              </a:rPr>
              <a:t>×32 using </a:t>
            </a:r>
            <a:r>
              <a:rPr lang="en-US" sz="3500" dirty="0" smtClean="0">
                <a:latin typeface="Arial" charset="0"/>
              </a:rPr>
              <a:t>1M</a:t>
            </a:r>
            <a:r>
              <a:rPr lang="en-US" sz="3500" dirty="0" smtClean="0">
                <a:latin typeface="Arial" charset="0"/>
                <a:cs typeface="Arial" charset="0"/>
              </a:rPr>
              <a:t>×8 RAM Chips as shown below, how many banks are there?</a:t>
            </a:r>
          </a:p>
          <a:p>
            <a:pPr lvl="1">
              <a:buFontTx/>
              <a:buNone/>
            </a:pPr>
            <a:endParaRPr lang="en-US" sz="3100" dirty="0" smtClean="0">
              <a:latin typeface="Arial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sz="3100" dirty="0" smtClean="0">
                <a:latin typeface="Arial" charset="0"/>
                <a:cs typeface="Arial" charset="0"/>
              </a:rPr>
              <a:t>Bank 0</a:t>
            </a:r>
          </a:p>
          <a:p>
            <a:pPr lvl="1">
              <a:buFontTx/>
              <a:buNone/>
            </a:pPr>
            <a:r>
              <a:rPr lang="en-US" sz="3100" dirty="0" smtClean="0">
                <a:latin typeface="Arial" charset="0"/>
                <a:cs typeface="Arial" charset="0"/>
              </a:rPr>
              <a:t>Bank 1</a:t>
            </a:r>
          </a:p>
          <a:p>
            <a:pPr lvl="1">
              <a:buFontTx/>
              <a:buNone/>
            </a:pPr>
            <a:r>
              <a:rPr lang="en-US" sz="3100" dirty="0" smtClean="0">
                <a:latin typeface="Arial" charset="0"/>
                <a:cs typeface="Arial" charset="0"/>
              </a:rPr>
              <a:t>Bank 2</a:t>
            </a:r>
          </a:p>
          <a:p>
            <a:pPr lvl="1">
              <a:buFontTx/>
              <a:buNone/>
            </a:pPr>
            <a:r>
              <a:rPr lang="en-US" sz="3100" dirty="0" smtClean="0">
                <a:latin typeface="Arial" charset="0"/>
                <a:cs typeface="Arial" charset="0"/>
              </a:rPr>
              <a:t>Bank 3</a:t>
            </a:r>
          </a:p>
          <a:p>
            <a:pPr lvl="1">
              <a:buFontTx/>
              <a:buNone/>
            </a:pPr>
            <a:endParaRPr lang="en-US" sz="3100" dirty="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sz="3500" dirty="0" smtClean="0">
              <a:latin typeface="Arial" charset="0"/>
              <a:cs typeface="Arial" charset="0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514600" y="37338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3733800" y="37338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2514600" y="43434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3733800" y="43434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4953000" y="43434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4953000" y="37338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172200" y="37338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6172200" y="43434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2514600" y="49530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2514600" y="55626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3733800" y="49530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3733800" y="55626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4953000" y="49530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6172200" y="49530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6172200" y="55626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4953000" y="55626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DA077E15-C1F0-4D68-BF90-5987B3DA162A}" type="slidenum">
              <a:rPr lang="en-US" sz="1400" baseline="0"/>
              <a:pPr algn="r">
                <a:spcBef>
                  <a:spcPct val="0"/>
                </a:spcBef>
              </a:pPr>
              <a:t>13</a:t>
            </a:fld>
            <a:endParaRPr lang="en-US" sz="1400" baseline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69342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Memory Organization: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Addressing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458200" cy="46482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sz="3500" dirty="0" smtClean="0">
                <a:latin typeface="Arial" charset="0"/>
              </a:rPr>
              <a:t>Memory can be </a:t>
            </a:r>
            <a:endParaRPr lang="en-US" sz="3500" dirty="0" smtClean="0">
              <a:latin typeface="Arial" charset="0"/>
            </a:endParaRPr>
          </a:p>
          <a:p>
            <a:pPr lvl="1">
              <a:spcBef>
                <a:spcPts val="3600"/>
              </a:spcBef>
            </a:pPr>
            <a:r>
              <a:rPr lang="en-US" sz="3100" i="1" dirty="0" smtClean="0">
                <a:latin typeface="Arial" charset="0"/>
              </a:rPr>
              <a:t>byte-addressable</a:t>
            </a:r>
            <a:r>
              <a:rPr lang="en-US" sz="3100" dirty="0" smtClean="0">
                <a:latin typeface="Arial" charset="0"/>
              </a:rPr>
              <a:t>, or </a:t>
            </a:r>
          </a:p>
          <a:p>
            <a:pPr lvl="1">
              <a:spcBef>
                <a:spcPts val="3600"/>
              </a:spcBef>
            </a:pPr>
            <a:r>
              <a:rPr lang="en-US" sz="3100" i="1" dirty="0" smtClean="0">
                <a:latin typeface="Arial" charset="0"/>
              </a:rPr>
              <a:t>word-addressable</a:t>
            </a:r>
            <a:r>
              <a:rPr lang="en-US" sz="3100" dirty="0" smtClean="0">
                <a:latin typeface="Arial" charset="0"/>
              </a:rPr>
              <a:t>, </a:t>
            </a:r>
            <a:endParaRPr lang="en-US" sz="3100" dirty="0" smtClean="0">
              <a:latin typeface="Arial" charset="0"/>
            </a:endParaRPr>
          </a:p>
          <a:p>
            <a:pPr lvl="1">
              <a:spcBef>
                <a:spcPts val="3600"/>
              </a:spcBef>
              <a:buNone/>
            </a:pPr>
            <a:r>
              <a:rPr lang="en-US" sz="3500" dirty="0" smtClean="0">
                <a:latin typeface="Arial" charset="0"/>
              </a:rPr>
              <a:t>where </a:t>
            </a:r>
            <a:r>
              <a:rPr lang="en-US" sz="3500" dirty="0" smtClean="0">
                <a:latin typeface="Arial" charset="0"/>
              </a:rPr>
              <a:t>a </a:t>
            </a:r>
            <a:r>
              <a:rPr lang="en-US" sz="3500" i="1" dirty="0" smtClean="0">
                <a:latin typeface="Arial" charset="0"/>
              </a:rPr>
              <a:t>word</a:t>
            </a:r>
            <a:r>
              <a:rPr lang="en-US" sz="3500" dirty="0" smtClean="0">
                <a:latin typeface="Arial" charset="0"/>
              </a:rPr>
              <a:t> typically consists of two or more bytes</a:t>
            </a:r>
            <a:r>
              <a:rPr lang="en-US" sz="3500" dirty="0" smtClean="0">
                <a:latin typeface="Arial" charset="0"/>
              </a:rPr>
              <a:t>.</a:t>
            </a:r>
            <a:endParaRPr lang="en-US" sz="35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DA077E15-C1F0-4D68-BF90-5987B3DA162A}" type="slidenum">
              <a:rPr lang="en-US" sz="1400" baseline="0"/>
              <a:pPr algn="r">
                <a:spcBef>
                  <a:spcPct val="0"/>
                </a:spcBef>
              </a:pPr>
              <a:t>14</a:t>
            </a:fld>
            <a:endParaRPr lang="en-US" sz="1400" baseline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69342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Memory Organization: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Addressing (Byte Addressable)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458200" cy="8382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sz="3500" dirty="0" smtClean="0">
                <a:latin typeface="Arial" charset="0"/>
              </a:rPr>
              <a:t>Every </a:t>
            </a:r>
            <a:r>
              <a:rPr lang="en-US" sz="3500" i="1" dirty="0" smtClean="0">
                <a:latin typeface="Arial" charset="0"/>
              </a:rPr>
              <a:t>byte</a:t>
            </a:r>
            <a:r>
              <a:rPr lang="en-US" sz="3500" dirty="0" smtClean="0">
                <a:latin typeface="Arial" charset="0"/>
              </a:rPr>
              <a:t> </a:t>
            </a:r>
            <a:r>
              <a:rPr lang="en-US" sz="3500" dirty="0" smtClean="0">
                <a:latin typeface="Arial" charset="0"/>
              </a:rPr>
              <a:t>has a unique address. </a:t>
            </a:r>
            <a:endParaRPr lang="en-US" sz="35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DA077E15-C1F0-4D68-BF90-5987B3DA162A}" type="slidenum">
              <a:rPr lang="en-US" sz="1400" baseline="0"/>
              <a:pPr algn="r">
                <a:spcBef>
                  <a:spcPct val="0"/>
                </a:spcBef>
              </a:pPr>
              <a:t>15</a:t>
            </a:fld>
            <a:endParaRPr lang="en-US" sz="1400" baseline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69342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Memory Organization: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Addressing (Word Addressable)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458200" cy="42672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sz="3500" dirty="0" smtClean="0">
                <a:latin typeface="Arial" charset="0"/>
              </a:rPr>
              <a:t>Every </a:t>
            </a:r>
            <a:r>
              <a:rPr lang="en-US" sz="3500" i="1" dirty="0" smtClean="0">
                <a:latin typeface="Arial" charset="0"/>
              </a:rPr>
              <a:t>word</a:t>
            </a:r>
            <a:r>
              <a:rPr lang="en-US" sz="3500" dirty="0" smtClean="0">
                <a:latin typeface="Arial" charset="0"/>
              </a:rPr>
              <a:t> has a unique address. </a:t>
            </a:r>
          </a:p>
          <a:p>
            <a:pPr>
              <a:spcBef>
                <a:spcPts val="3600"/>
              </a:spcBef>
            </a:pPr>
            <a:r>
              <a:rPr lang="en-US" sz="3500" dirty="0" smtClean="0">
                <a:latin typeface="Arial" charset="0"/>
              </a:rPr>
              <a:t>A word address is the address of the first byte in that word</a:t>
            </a:r>
            <a:endParaRPr lang="en-US" sz="35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1DC496-4708-4092-8089-8FEE680F6509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4648200"/>
          </a:xfrm>
          <a:noFill/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dirty="0" smtClean="0">
                <a:latin typeface="Arial" charset="0"/>
              </a:rPr>
              <a:t>How does the computer access a memory location corresponds to a particular address?</a:t>
            </a:r>
          </a:p>
          <a:p>
            <a:pPr>
              <a:spcBef>
                <a:spcPct val="10000"/>
              </a:spcBef>
            </a:pPr>
            <a:endParaRPr lang="en-US" sz="2600" dirty="0" smtClean="0">
              <a:latin typeface="Arial" charset="0"/>
            </a:endParaRPr>
          </a:p>
          <a:p>
            <a:pPr lvl="1">
              <a:spcBef>
                <a:spcPct val="10000"/>
              </a:spcBef>
            </a:pPr>
            <a:r>
              <a:rPr lang="en-US" dirty="0" smtClean="0">
                <a:latin typeface="Arial" charset="0"/>
              </a:rPr>
              <a:t>We observe that 4M can be expressed as </a:t>
            </a:r>
          </a:p>
          <a:p>
            <a:pPr lvl="1">
              <a:spcBef>
                <a:spcPct val="10000"/>
              </a:spcBef>
              <a:buFontTx/>
              <a:buNone/>
            </a:pPr>
            <a:r>
              <a:rPr lang="en-US" dirty="0" smtClean="0">
                <a:latin typeface="Arial" charset="0"/>
              </a:rPr>
              <a:t>	2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 </a:t>
            </a:r>
            <a:r>
              <a:rPr lang="en-US" b="1" dirty="0" smtClean="0">
                <a:latin typeface="Arial" charset="0"/>
                <a:sym typeface="Symbol" pitchFamily="18" charset="2"/>
              </a:rPr>
              <a:t> </a:t>
            </a:r>
            <a:r>
              <a:rPr lang="en-US" dirty="0" smtClean="0">
                <a:latin typeface="Arial" charset="0"/>
              </a:rPr>
              <a:t>2</a:t>
            </a:r>
            <a:r>
              <a:rPr lang="en-US" baseline="30000" dirty="0" smtClean="0">
                <a:latin typeface="Arial" charset="0"/>
              </a:rPr>
              <a:t>20</a:t>
            </a:r>
            <a:r>
              <a:rPr lang="en-US" dirty="0" smtClean="0">
                <a:latin typeface="Arial" charset="0"/>
              </a:rPr>
              <a:t> = 2</a:t>
            </a:r>
            <a:r>
              <a:rPr lang="en-US" baseline="30000" dirty="0" smtClean="0">
                <a:latin typeface="Arial" charset="0"/>
              </a:rPr>
              <a:t>22</a:t>
            </a:r>
            <a:r>
              <a:rPr lang="en-US" dirty="0" smtClean="0">
                <a:latin typeface="Arial" charset="0"/>
              </a:rPr>
              <a:t> words.</a:t>
            </a:r>
          </a:p>
          <a:p>
            <a:pPr>
              <a:spcBef>
                <a:spcPct val="10000"/>
              </a:spcBef>
            </a:pPr>
            <a:endParaRPr lang="en-US" sz="2800" dirty="0" smtClean="0">
              <a:latin typeface="Arial" charset="0"/>
            </a:endParaRPr>
          </a:p>
          <a:p>
            <a:pPr lvl="1">
              <a:spcBef>
                <a:spcPct val="10000"/>
              </a:spcBef>
            </a:pPr>
            <a:r>
              <a:rPr lang="en-US" dirty="0" smtClean="0">
                <a:latin typeface="Arial" charset="0"/>
              </a:rPr>
              <a:t>The memory locations for this memory are numbered 0 through 2</a:t>
            </a:r>
            <a:r>
              <a:rPr lang="en-US" baseline="30000" dirty="0" smtClean="0">
                <a:latin typeface="Arial" charset="0"/>
              </a:rPr>
              <a:t>22</a:t>
            </a:r>
            <a:r>
              <a:rPr lang="en-US" dirty="0" smtClean="0">
                <a:latin typeface="Arial" charset="0"/>
              </a:rPr>
              <a:t> -1.</a:t>
            </a:r>
          </a:p>
        </p:txBody>
      </p:sp>
      <p:sp>
        <p:nvSpPr>
          <p:cNvPr id="13316" name="Rectangle 7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9342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Memory Organization: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Addressing (Example)</a:t>
            </a:r>
            <a:endParaRPr lang="en-US" sz="3400" dirty="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008F0D24-511D-4523-BE43-056CC9FCCEAC}" type="slidenum">
              <a:rPr lang="en-US" sz="1400" baseline="0"/>
              <a:pPr algn="r">
                <a:spcBef>
                  <a:spcPct val="0"/>
                </a:spcBef>
              </a:pPr>
              <a:t>17</a:t>
            </a:fld>
            <a:endParaRPr lang="en-US" sz="1400" baseline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458200" cy="4724400"/>
          </a:xfrm>
          <a:noFill/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200" dirty="0" smtClean="0">
                <a:latin typeface="Arial" charset="0"/>
              </a:rPr>
              <a:t>		</a:t>
            </a:r>
            <a:r>
              <a:rPr lang="en-US" sz="2200" b="1" dirty="0" smtClean="0">
                <a:latin typeface="Arial" charset="0"/>
              </a:rPr>
              <a:t>0			0000000000000000000000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200" b="1" dirty="0" smtClean="0">
                <a:latin typeface="Arial" charset="0"/>
              </a:rPr>
              <a:t>    						….		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200" b="1" dirty="0" smtClean="0">
                <a:latin typeface="Arial" charset="0"/>
              </a:rPr>
              <a:t>  		</a:t>
            </a:r>
            <a:r>
              <a:rPr lang="en-US" sz="2200" b="1" dirty="0" smtClean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sz="2200" b="1" baseline="30000" dirty="0" smtClean="0">
                <a:solidFill>
                  <a:srgbClr val="000000"/>
                </a:solidFill>
                <a:latin typeface="Arial" charset="0"/>
              </a:rPr>
              <a:t>20</a:t>
            </a:r>
            <a:r>
              <a:rPr lang="en-US" sz="2200" b="1" dirty="0" smtClean="0">
                <a:latin typeface="Arial" charset="0"/>
              </a:rPr>
              <a:t> – 1			0011111111111111111111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endParaRPr lang="en-US" sz="2200" b="1" dirty="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200" b="1" dirty="0" smtClean="0">
                <a:latin typeface="Arial" charset="0"/>
              </a:rPr>
              <a:t>		</a:t>
            </a:r>
            <a:r>
              <a:rPr lang="en-US" sz="2200" b="1" dirty="0" smtClean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sz="2200" b="1" baseline="30000" dirty="0" smtClean="0">
                <a:solidFill>
                  <a:srgbClr val="000000"/>
                </a:solidFill>
                <a:latin typeface="Arial" charset="0"/>
              </a:rPr>
              <a:t>20			</a:t>
            </a:r>
            <a:r>
              <a:rPr lang="en-US" sz="2200" b="1" dirty="0" smtClean="0">
                <a:latin typeface="Arial" charset="0"/>
              </a:rPr>
              <a:t>0100000000000000000000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200" b="1" dirty="0" smtClean="0">
                <a:latin typeface="Arial" charset="0"/>
              </a:rPr>
              <a:t>    						….		    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		2</a:t>
            </a:r>
            <a:r>
              <a:rPr lang="en-US" sz="2200" b="1" baseline="30000" dirty="0" smtClean="0">
                <a:solidFill>
                  <a:srgbClr val="000000"/>
                </a:solidFill>
                <a:latin typeface="Arial" charset="0"/>
              </a:rPr>
              <a:t>21</a:t>
            </a:r>
            <a:r>
              <a:rPr lang="en-US" sz="2200" b="1" dirty="0" smtClean="0">
                <a:latin typeface="Arial" charset="0"/>
              </a:rPr>
              <a:t> – 1 		0111111111111111111111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endParaRPr lang="en-US" sz="2200" b="1" dirty="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200" b="1" dirty="0" smtClean="0">
                <a:latin typeface="Arial" charset="0"/>
              </a:rPr>
              <a:t>		</a:t>
            </a:r>
            <a:r>
              <a:rPr lang="en-US" sz="2200" b="1" dirty="0" smtClean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sz="2200" b="1" baseline="30000" dirty="0" smtClean="0">
                <a:solidFill>
                  <a:srgbClr val="000000"/>
                </a:solidFill>
                <a:latin typeface="Arial" charset="0"/>
              </a:rPr>
              <a:t>21			</a:t>
            </a:r>
            <a:r>
              <a:rPr lang="en-US" sz="2200" b="1" dirty="0" smtClean="0">
                <a:latin typeface="Arial" charset="0"/>
              </a:rPr>
              <a:t>1000000000000000000000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200" b="1" dirty="0" smtClean="0">
                <a:latin typeface="Arial" charset="0"/>
              </a:rPr>
              <a:t>    						.…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200" b="1" dirty="0" smtClean="0">
                <a:latin typeface="Arial" charset="0"/>
              </a:rPr>
              <a:t>		 </a:t>
            </a: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sz="2200" b="1" baseline="30000" dirty="0" smtClean="0">
                <a:solidFill>
                  <a:srgbClr val="000000"/>
                </a:solidFill>
                <a:latin typeface="Arial" charset="0"/>
              </a:rPr>
              <a:t>21</a:t>
            </a:r>
            <a:r>
              <a:rPr lang="en-US" sz="2200" b="1" dirty="0" smtClean="0">
                <a:latin typeface="Arial" charset="0"/>
              </a:rPr>
              <a:t> + </a:t>
            </a: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sz="2200" b="1" baseline="30000" dirty="0" smtClean="0">
                <a:solidFill>
                  <a:srgbClr val="000000"/>
                </a:solidFill>
                <a:latin typeface="Arial" charset="0"/>
              </a:rPr>
              <a:t>20</a:t>
            </a:r>
            <a:r>
              <a:rPr lang="en-US" sz="2200" b="1" dirty="0" smtClean="0">
                <a:latin typeface="Arial" charset="0"/>
              </a:rPr>
              <a:t> – 1 		1011111111111111111111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200" b="1" dirty="0" smtClean="0">
                <a:latin typeface="Arial" charset="0"/>
              </a:rPr>
              <a:t>    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200" b="1" dirty="0" smtClean="0">
                <a:latin typeface="Arial" charset="0"/>
              </a:rPr>
              <a:t>           	 </a:t>
            </a: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sz="2200" b="1" baseline="30000" dirty="0" smtClean="0">
                <a:solidFill>
                  <a:srgbClr val="000000"/>
                </a:solidFill>
                <a:latin typeface="Arial" charset="0"/>
              </a:rPr>
              <a:t>21</a:t>
            </a:r>
            <a:r>
              <a:rPr lang="en-US" sz="2200" b="1" dirty="0" smtClean="0">
                <a:latin typeface="Arial" charset="0"/>
              </a:rPr>
              <a:t> + </a:t>
            </a: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sz="2200" b="1" baseline="30000" dirty="0" smtClean="0">
                <a:solidFill>
                  <a:srgbClr val="000000"/>
                </a:solidFill>
                <a:latin typeface="Arial" charset="0"/>
              </a:rPr>
              <a:t>20</a:t>
            </a:r>
            <a:r>
              <a:rPr lang="en-US" sz="2200" b="1" dirty="0" smtClean="0">
                <a:latin typeface="Arial" charset="0"/>
              </a:rPr>
              <a:t>  </a:t>
            </a:r>
            <a:r>
              <a:rPr lang="en-US" sz="2200" b="1" baseline="30000" dirty="0" smtClean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sz="2200" b="1" dirty="0" smtClean="0">
                <a:latin typeface="Arial" charset="0"/>
              </a:rPr>
              <a:t>1100000000000000000000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200" b="1" dirty="0" smtClean="0">
                <a:latin typeface="Arial" charset="0"/>
              </a:rPr>
              <a:t>						….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200" b="1" dirty="0" smtClean="0">
                <a:latin typeface="Arial" charset="0"/>
              </a:rPr>
              <a:t>		 </a:t>
            </a: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sz="2200" b="1" baseline="30000" dirty="0" smtClean="0">
                <a:solidFill>
                  <a:srgbClr val="000000"/>
                </a:solidFill>
                <a:latin typeface="Arial" charset="0"/>
              </a:rPr>
              <a:t>22</a:t>
            </a:r>
            <a:r>
              <a:rPr lang="en-US" sz="2200" b="1" dirty="0" smtClean="0">
                <a:latin typeface="Arial" charset="0"/>
              </a:rPr>
              <a:t> – 1 		1111111111111111111111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69342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Memory Organization: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Addressing (Example)</a:t>
            </a:r>
            <a:endParaRPr lang="en-US" sz="3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ACCE55-A4C6-4895-91DE-B7A4459F091B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4958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Thus, the memory bus of this system requires at least 22 address </a:t>
            </a:r>
            <a:r>
              <a:rPr lang="en-US" dirty="0" smtClean="0">
                <a:latin typeface="Arial" charset="0"/>
              </a:rPr>
              <a:t>lines.</a:t>
            </a:r>
          </a:p>
          <a:p>
            <a:pPr lvl="1">
              <a:spcBef>
                <a:spcPts val="36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address lines “count” from 0 to 2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22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- 1 in binary.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36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Each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line is either “on” or “off” indicating the location of the desired memory element.</a:t>
            </a: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9342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Memory Organization: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Addressing (Example)</a:t>
            </a:r>
            <a:endParaRPr lang="en-US" sz="3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40E4BF-141A-4EEF-8B3A-1A22F165156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47244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Physical memory usually consists of more than one RAM chip.</a:t>
            </a:r>
          </a:p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Access </a:t>
            </a:r>
            <a:r>
              <a:rPr lang="en-US" dirty="0" smtClean="0">
                <a:latin typeface="Arial" charset="0"/>
              </a:rPr>
              <a:t>is more efficient when memory is organized into banks of chips with the addresses interleaved across the chips</a:t>
            </a:r>
          </a:p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There </a:t>
            </a:r>
            <a:r>
              <a:rPr lang="en-US" dirty="0" smtClean="0">
                <a:latin typeface="Arial" charset="0"/>
              </a:rPr>
              <a:t>are two types of interleaving</a:t>
            </a:r>
          </a:p>
        </p:txBody>
      </p:sp>
      <p:sp>
        <p:nvSpPr>
          <p:cNvPr id="15364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9342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Memory Organization: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Address Interleaving</a:t>
            </a:r>
            <a:endParaRPr lang="en-US" sz="3400" dirty="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24101D-CEB5-4BA0-9D54-C141ECC1D2A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934200" cy="533400"/>
          </a:xfrm>
        </p:spPr>
        <p:txBody>
          <a:bodyPr/>
          <a:lstStyle/>
          <a:p>
            <a:r>
              <a:rPr lang="en-US" sz="3400" b="1" smtClean="0">
                <a:solidFill>
                  <a:schemeClr val="bg1"/>
                </a:solidFill>
                <a:latin typeface="Arial" charset="0"/>
              </a:rPr>
              <a:t>Chapter 4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/>
          <a:lstStyle/>
          <a:p>
            <a:pPr marL="457200" indent="-457200">
              <a:lnSpc>
                <a:spcPct val="120000"/>
              </a:lnSpc>
              <a:buFont typeface="Wingdings" pitchFamily="2" charset="2"/>
              <a:buChar char="ü"/>
            </a:pPr>
            <a:r>
              <a:rPr lang="en-US" sz="2000" smtClean="0">
                <a:latin typeface="Arial" charset="0"/>
              </a:rPr>
              <a:t>4.1 Introduction</a:t>
            </a: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ü"/>
            </a:pPr>
            <a:r>
              <a:rPr lang="en-US" sz="2000" smtClean="0">
                <a:latin typeface="Arial" charset="0"/>
              </a:rPr>
              <a:t>4.2 CPU Basics and Organization</a:t>
            </a: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ü"/>
            </a:pPr>
            <a:r>
              <a:rPr lang="en-US" sz="2000" smtClean="0">
                <a:latin typeface="Arial" charset="0"/>
              </a:rPr>
              <a:t>4.3 The Bus</a:t>
            </a: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ü"/>
            </a:pPr>
            <a:r>
              <a:rPr lang="en-US" sz="2000" smtClean="0">
                <a:latin typeface="Arial" charset="0"/>
              </a:rPr>
              <a:t>4.4 Clocks</a:t>
            </a: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ü"/>
            </a:pPr>
            <a:r>
              <a:rPr lang="en-US" sz="2000" smtClean="0">
                <a:latin typeface="Arial" charset="0"/>
              </a:rPr>
              <a:t>4.5 The Input/Output Subsystem</a:t>
            </a: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smtClean="0">
                <a:latin typeface="Arial" charset="0"/>
              </a:rPr>
              <a:t>4.6 Memory Organization and Addressing</a:t>
            </a: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smtClean="0">
                <a:latin typeface="Arial" charset="0"/>
              </a:rPr>
              <a:t>4.7 Interrupts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sz="2000" smtClean="0">
                <a:latin typeface="Arial" charset="0"/>
              </a:rPr>
              <a:t>4.8 MARIE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000" smtClean="0">
                <a:latin typeface="Arial" charset="0"/>
              </a:rPr>
              <a:t>4.9 Instruction Processing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000" smtClean="0">
                <a:latin typeface="Arial" charset="0"/>
              </a:rPr>
              <a:t>4.10 A Simple Program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000" smtClean="0">
                <a:latin typeface="Arial" charset="0"/>
              </a:rPr>
              <a:t>4.11 A Discussion on Assemblers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000" smtClean="0">
                <a:latin typeface="Arial" charset="0"/>
              </a:rPr>
              <a:t>4.12 Extending Our Instruction Set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000" smtClean="0">
                <a:latin typeface="Arial" charset="0"/>
              </a:rPr>
              <a:t>4.13 A Discussion on Decoding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000" smtClean="0">
                <a:latin typeface="Arial" charset="0"/>
              </a:rPr>
              <a:t>4.14 Real-World Examples of Computer Architecture</a:t>
            </a:r>
          </a:p>
          <a:p>
            <a:pPr>
              <a:lnSpc>
                <a:spcPct val="80000"/>
              </a:lnSpc>
            </a:pP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0B2B14-528F-4378-BB20-3DD54FF46753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1148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With </a:t>
            </a:r>
            <a:r>
              <a:rPr lang="en-US" b="1" dirty="0" smtClean="0">
                <a:latin typeface="Arial" charset="0"/>
              </a:rPr>
              <a:t>low-order interleaving</a:t>
            </a:r>
            <a:r>
              <a:rPr lang="en-US" dirty="0" smtClean="0">
                <a:latin typeface="Arial" charset="0"/>
              </a:rPr>
              <a:t>, the low order bits of the address specify which </a:t>
            </a:r>
            <a:r>
              <a:rPr lang="en-US" i="1" dirty="0" smtClean="0">
                <a:latin typeface="Arial" charset="0"/>
              </a:rPr>
              <a:t>memory bank</a:t>
            </a:r>
            <a:r>
              <a:rPr lang="en-US" dirty="0" smtClean="0">
                <a:latin typeface="Arial" charset="0"/>
              </a:rPr>
              <a:t> contains the address of interest.</a:t>
            </a:r>
          </a:p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Accordingly</a:t>
            </a:r>
            <a:r>
              <a:rPr lang="en-US" dirty="0" smtClean="0">
                <a:latin typeface="Arial" charset="0"/>
              </a:rPr>
              <a:t>, in </a:t>
            </a:r>
            <a:r>
              <a:rPr lang="en-US" b="1" dirty="0" smtClean="0">
                <a:latin typeface="Arial" charset="0"/>
              </a:rPr>
              <a:t>high-order interleaving</a:t>
            </a:r>
            <a:r>
              <a:rPr lang="en-US" dirty="0" smtClean="0">
                <a:latin typeface="Arial" charset="0"/>
              </a:rPr>
              <a:t>, the high order address bits specify the </a:t>
            </a:r>
            <a:r>
              <a:rPr lang="en-US" i="1" dirty="0" smtClean="0">
                <a:latin typeface="Arial" charset="0"/>
              </a:rPr>
              <a:t>memory bank</a:t>
            </a:r>
            <a:r>
              <a:rPr lang="en-US" dirty="0" smtClean="0">
                <a:latin typeface="Arial" charset="0"/>
              </a:rPr>
              <a:t>.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828800" y="5745163"/>
            <a:ext cx="5257800" cy="427037"/>
          </a:xfrm>
          <a:prstGeom prst="rect">
            <a:avLst/>
          </a:prstGeom>
          <a:solidFill>
            <a:srgbClr val="E2FED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200" b="1" baseline="0">
                <a:solidFill>
                  <a:srgbClr val="CC3300"/>
                </a:solidFill>
              </a:rPr>
              <a:t>The next slides illustrate these two ideas.</a:t>
            </a:r>
            <a:endParaRPr lang="en-US" baseline="0"/>
          </a:p>
        </p:txBody>
      </p:sp>
      <p:sp>
        <p:nvSpPr>
          <p:cNvPr id="16389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9342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Memory Organization: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Interleaving Types</a:t>
            </a:r>
            <a:endParaRPr lang="en-US" sz="3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30112522-5F70-40FB-9E1F-D6A8C5730C3A}" type="slidenum">
              <a:rPr lang="en-US" sz="1400" baseline="0"/>
              <a:pPr algn="r">
                <a:spcBef>
                  <a:spcPct val="0"/>
                </a:spcBef>
              </a:pPr>
              <a:t>21</a:t>
            </a:fld>
            <a:endParaRPr lang="en-US" sz="1400" baseline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458200" cy="4800600"/>
          </a:xfrm>
          <a:noFill/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400" b="1" dirty="0" smtClean="0">
                <a:latin typeface="Arial" charset="0"/>
              </a:rPr>
              <a:t>	0			</a:t>
            </a:r>
            <a:r>
              <a:rPr lang="en-US" sz="2400" b="1" dirty="0" smtClean="0">
                <a:solidFill>
                  <a:srgbClr val="FF0000"/>
                </a:solidFill>
                <a:latin typeface="Arial" charset="0"/>
              </a:rPr>
              <a:t>00</a:t>
            </a:r>
            <a:r>
              <a:rPr lang="en-US" sz="2400" b="1" dirty="0" smtClean="0">
                <a:latin typeface="Arial" charset="0"/>
              </a:rPr>
              <a:t>000000000000000000	</a:t>
            </a:r>
            <a:r>
              <a:rPr lang="en-US" sz="2400" b="1" dirty="0" smtClean="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2400" b="1" dirty="0" smtClean="0">
                <a:latin typeface="Arial" charset="0"/>
              </a:rPr>
              <a:t>	</a:t>
            </a:r>
            <a:r>
              <a:rPr lang="en-US" sz="1800" b="1" dirty="0" smtClean="0">
                <a:latin typeface="Arial" charset="0"/>
              </a:rPr>
              <a:t>0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400" b="1" dirty="0" smtClean="0">
                <a:latin typeface="Arial" charset="0"/>
              </a:rPr>
              <a:t>    						….		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	2</a:t>
            </a:r>
            <a:r>
              <a:rPr lang="en-US" sz="2200" b="1" baseline="30000" dirty="0" smtClean="0">
                <a:solidFill>
                  <a:srgbClr val="000000"/>
                </a:solidFill>
                <a:latin typeface="Arial" charset="0"/>
              </a:rPr>
              <a:t>20</a:t>
            </a:r>
            <a:r>
              <a:rPr lang="en-US" sz="2200" b="1" dirty="0" smtClean="0">
                <a:latin typeface="Arial" charset="0"/>
              </a:rPr>
              <a:t> – 1		</a:t>
            </a:r>
            <a:r>
              <a:rPr lang="en-US" sz="2200" b="1" dirty="0" smtClean="0">
                <a:solidFill>
                  <a:srgbClr val="FF0000"/>
                </a:solidFill>
                <a:latin typeface="Arial" charset="0"/>
              </a:rPr>
              <a:t>00</a:t>
            </a:r>
            <a:r>
              <a:rPr lang="en-US" sz="2200" b="1" dirty="0" smtClean="0">
                <a:latin typeface="Arial" charset="0"/>
              </a:rPr>
              <a:t>11111111111111111111	</a:t>
            </a:r>
            <a:r>
              <a:rPr lang="en-US" sz="2200" b="1" dirty="0" smtClean="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2200" b="1" dirty="0" smtClean="0">
                <a:latin typeface="Arial" charset="0"/>
              </a:rPr>
              <a:t>	</a:t>
            </a:r>
            <a:r>
              <a:rPr lang="en-US" sz="1800" b="1" dirty="0" smtClean="0">
                <a:latin typeface="Arial" charset="0"/>
              </a:rPr>
              <a:t>1048575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endParaRPr lang="en-US" sz="1800" b="1" dirty="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	2</a:t>
            </a:r>
            <a:r>
              <a:rPr lang="en-US" sz="2200" b="1" baseline="30000" dirty="0" smtClean="0">
                <a:solidFill>
                  <a:srgbClr val="000000"/>
                </a:solidFill>
                <a:latin typeface="Arial" charset="0"/>
              </a:rPr>
              <a:t>20			</a:t>
            </a:r>
            <a:r>
              <a:rPr lang="en-US" sz="2200" b="1" dirty="0" smtClean="0">
                <a:solidFill>
                  <a:srgbClr val="FF0000"/>
                </a:solidFill>
                <a:latin typeface="Arial" charset="0"/>
              </a:rPr>
              <a:t>01</a:t>
            </a:r>
            <a:r>
              <a:rPr lang="en-US" sz="2200" b="1" dirty="0" smtClean="0">
                <a:latin typeface="Arial" charset="0"/>
              </a:rPr>
              <a:t>00000000000000000000	</a:t>
            </a:r>
            <a:r>
              <a:rPr lang="en-US" sz="2200" b="1" dirty="0" smtClean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2200" b="1" dirty="0" smtClean="0">
                <a:latin typeface="Arial" charset="0"/>
              </a:rPr>
              <a:t>	 </a:t>
            </a:r>
            <a:r>
              <a:rPr lang="en-US" sz="1800" b="1" dirty="0" smtClean="0">
                <a:latin typeface="Arial" charset="0"/>
              </a:rPr>
              <a:t>0</a:t>
            </a:r>
            <a:endParaRPr lang="en-US" sz="2200" b="1" dirty="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200" b="1" dirty="0" smtClean="0">
                <a:latin typeface="Arial" charset="0"/>
              </a:rPr>
              <a:t>     					….		    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	2</a:t>
            </a:r>
            <a:r>
              <a:rPr lang="en-US" sz="2200" b="1" baseline="30000" dirty="0" smtClean="0">
                <a:solidFill>
                  <a:srgbClr val="000000"/>
                </a:solidFill>
                <a:latin typeface="Arial" charset="0"/>
              </a:rPr>
              <a:t>21</a:t>
            </a:r>
            <a:r>
              <a:rPr lang="en-US" sz="2200" b="1" dirty="0" smtClean="0">
                <a:latin typeface="Arial" charset="0"/>
              </a:rPr>
              <a:t> – 1 		</a:t>
            </a:r>
            <a:r>
              <a:rPr lang="en-US" sz="2200" b="1" dirty="0" smtClean="0">
                <a:solidFill>
                  <a:srgbClr val="FF0000"/>
                </a:solidFill>
                <a:latin typeface="Arial" charset="0"/>
              </a:rPr>
              <a:t>01</a:t>
            </a:r>
            <a:r>
              <a:rPr lang="en-US" sz="2200" b="1" dirty="0" smtClean="0">
                <a:latin typeface="Arial" charset="0"/>
              </a:rPr>
              <a:t>11111111111111111111	</a:t>
            </a:r>
            <a:r>
              <a:rPr lang="en-US" sz="2200" b="1" dirty="0" smtClean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2200" b="1" dirty="0" smtClean="0">
                <a:latin typeface="Arial" charset="0"/>
              </a:rPr>
              <a:t>	</a:t>
            </a:r>
            <a:r>
              <a:rPr lang="en-US" sz="1800" b="1" dirty="0" smtClean="0">
                <a:latin typeface="Arial" charset="0"/>
              </a:rPr>
              <a:t>1048575</a:t>
            </a:r>
            <a:endParaRPr lang="en-US" sz="2200" b="1" dirty="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endParaRPr lang="en-US" sz="2200" b="1" dirty="0" smtClean="0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Arial" charset="0"/>
              </a:rPr>
              <a:t>	2</a:t>
            </a:r>
            <a:r>
              <a:rPr lang="en-US" sz="2200" b="1" baseline="30000" dirty="0" smtClean="0">
                <a:solidFill>
                  <a:srgbClr val="000000"/>
                </a:solidFill>
                <a:latin typeface="Arial" charset="0"/>
              </a:rPr>
              <a:t>21			</a:t>
            </a:r>
            <a:r>
              <a:rPr lang="en-US" sz="2200" b="1" dirty="0" smtClean="0">
                <a:solidFill>
                  <a:srgbClr val="FF0000"/>
                </a:solidFill>
                <a:latin typeface="Arial" charset="0"/>
              </a:rPr>
              <a:t>10</a:t>
            </a:r>
            <a:r>
              <a:rPr lang="en-US" sz="2200" b="1" dirty="0" smtClean="0">
                <a:latin typeface="Arial" charset="0"/>
              </a:rPr>
              <a:t>00000000000000000000	</a:t>
            </a:r>
            <a:r>
              <a:rPr lang="en-US" sz="2200" b="1" dirty="0" smtClean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200" b="1" dirty="0" smtClean="0">
                <a:latin typeface="Arial" charset="0"/>
              </a:rPr>
              <a:t>	 </a:t>
            </a:r>
            <a:r>
              <a:rPr lang="en-US" sz="1800" b="1" dirty="0" smtClean="0">
                <a:latin typeface="Arial" charset="0"/>
              </a:rPr>
              <a:t>0</a:t>
            </a:r>
            <a:endParaRPr lang="en-US" sz="2200" b="1" dirty="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200" b="1" dirty="0" smtClean="0">
                <a:latin typeface="Arial" charset="0"/>
              </a:rPr>
              <a:t>          					.…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	2</a:t>
            </a:r>
            <a:r>
              <a:rPr lang="en-US" sz="2200" b="1" baseline="30000" dirty="0" smtClean="0">
                <a:solidFill>
                  <a:srgbClr val="000000"/>
                </a:solidFill>
                <a:latin typeface="Arial" charset="0"/>
              </a:rPr>
              <a:t>21</a:t>
            </a:r>
            <a:r>
              <a:rPr lang="en-US" sz="2200" b="1" dirty="0" smtClean="0">
                <a:latin typeface="Arial" charset="0"/>
              </a:rPr>
              <a:t> + </a:t>
            </a: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sz="2200" b="1" baseline="30000" dirty="0" smtClean="0">
                <a:solidFill>
                  <a:srgbClr val="000000"/>
                </a:solidFill>
                <a:latin typeface="Arial" charset="0"/>
              </a:rPr>
              <a:t>20</a:t>
            </a:r>
            <a:r>
              <a:rPr lang="en-US" sz="2200" b="1" dirty="0" smtClean="0">
                <a:latin typeface="Arial" charset="0"/>
              </a:rPr>
              <a:t> – 1 	</a:t>
            </a:r>
            <a:r>
              <a:rPr lang="en-US" sz="2200" b="1" dirty="0" smtClean="0">
                <a:solidFill>
                  <a:srgbClr val="FF0000"/>
                </a:solidFill>
                <a:latin typeface="Arial" charset="0"/>
              </a:rPr>
              <a:t>10</a:t>
            </a:r>
            <a:r>
              <a:rPr lang="en-US" sz="2200" b="1" dirty="0" smtClean="0">
                <a:latin typeface="Arial" charset="0"/>
              </a:rPr>
              <a:t>11111111111111111111	</a:t>
            </a:r>
            <a:r>
              <a:rPr lang="en-US" sz="2200" b="1" dirty="0" smtClean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200" b="1" dirty="0" smtClean="0">
                <a:latin typeface="Arial" charset="0"/>
              </a:rPr>
              <a:t>	</a:t>
            </a:r>
            <a:r>
              <a:rPr lang="en-US" sz="1800" b="1" dirty="0" smtClean="0">
                <a:latin typeface="Arial" charset="0"/>
              </a:rPr>
              <a:t>1048575</a:t>
            </a:r>
            <a:endParaRPr lang="en-US" sz="2200" b="1" dirty="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endParaRPr lang="en-US" sz="2400" b="1" dirty="0" smtClean="0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	2</a:t>
            </a:r>
            <a:r>
              <a:rPr lang="en-US" sz="2200" b="1" baseline="30000" dirty="0" smtClean="0">
                <a:solidFill>
                  <a:srgbClr val="000000"/>
                </a:solidFill>
                <a:latin typeface="Arial" charset="0"/>
              </a:rPr>
              <a:t>21</a:t>
            </a:r>
            <a:r>
              <a:rPr lang="en-US" sz="2200" b="1" dirty="0" smtClean="0">
                <a:latin typeface="Arial" charset="0"/>
              </a:rPr>
              <a:t> + </a:t>
            </a: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sz="2200" b="1" baseline="30000" dirty="0" smtClean="0">
                <a:solidFill>
                  <a:srgbClr val="000000"/>
                </a:solidFill>
                <a:latin typeface="Arial" charset="0"/>
              </a:rPr>
              <a:t>20</a:t>
            </a:r>
            <a:r>
              <a:rPr lang="en-US" sz="2200" b="1" dirty="0" smtClean="0">
                <a:latin typeface="Arial" charset="0"/>
              </a:rPr>
              <a:t>  </a:t>
            </a:r>
            <a:r>
              <a:rPr lang="en-US" sz="2200" b="1" baseline="30000" dirty="0" smtClean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sz="2200" b="1" dirty="0" smtClean="0">
                <a:solidFill>
                  <a:srgbClr val="FF0000"/>
                </a:solidFill>
                <a:latin typeface="Arial" charset="0"/>
              </a:rPr>
              <a:t>11</a:t>
            </a:r>
            <a:r>
              <a:rPr lang="en-US" sz="2200" b="1" dirty="0" smtClean="0">
                <a:latin typeface="Arial" charset="0"/>
              </a:rPr>
              <a:t>00000000000000000000	</a:t>
            </a:r>
            <a:r>
              <a:rPr lang="en-US" sz="2200" b="1" dirty="0" smtClean="0">
                <a:solidFill>
                  <a:srgbClr val="FF0000"/>
                </a:solidFill>
                <a:latin typeface="Arial" charset="0"/>
              </a:rPr>
              <a:t>3</a:t>
            </a:r>
            <a:r>
              <a:rPr lang="en-US" sz="2200" b="1" dirty="0" smtClean="0">
                <a:latin typeface="Arial" charset="0"/>
              </a:rPr>
              <a:t>	 </a:t>
            </a:r>
            <a:r>
              <a:rPr lang="en-US" sz="1800" b="1" dirty="0" smtClean="0">
                <a:latin typeface="Arial" charset="0"/>
              </a:rPr>
              <a:t>0</a:t>
            </a:r>
            <a:endParaRPr lang="en-US" sz="2200" b="1" dirty="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200" b="1" dirty="0" smtClean="0">
                <a:latin typeface="Arial" charset="0"/>
              </a:rPr>
              <a:t>						….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	2</a:t>
            </a:r>
            <a:r>
              <a:rPr lang="en-US" sz="2200" b="1" baseline="30000" dirty="0" smtClean="0">
                <a:solidFill>
                  <a:srgbClr val="000000"/>
                </a:solidFill>
                <a:latin typeface="Arial" charset="0"/>
              </a:rPr>
              <a:t>22</a:t>
            </a:r>
            <a:r>
              <a:rPr lang="en-US" sz="2200" b="1" dirty="0" smtClean="0">
                <a:latin typeface="Arial" charset="0"/>
              </a:rPr>
              <a:t> – 1 		</a:t>
            </a:r>
            <a:r>
              <a:rPr lang="en-US" sz="2200" b="1" dirty="0" smtClean="0">
                <a:solidFill>
                  <a:srgbClr val="FF0000"/>
                </a:solidFill>
                <a:latin typeface="Arial" charset="0"/>
              </a:rPr>
              <a:t>11</a:t>
            </a:r>
            <a:r>
              <a:rPr lang="en-US" sz="2200" b="1" dirty="0" smtClean="0">
                <a:latin typeface="Arial" charset="0"/>
              </a:rPr>
              <a:t>11111111111111111111	</a:t>
            </a:r>
            <a:r>
              <a:rPr lang="en-US" sz="2200" b="1" dirty="0" smtClean="0">
                <a:solidFill>
                  <a:srgbClr val="FF0000"/>
                </a:solidFill>
                <a:latin typeface="Arial" charset="0"/>
              </a:rPr>
              <a:t>3</a:t>
            </a:r>
            <a:r>
              <a:rPr lang="en-US" sz="2200" b="1" dirty="0" smtClean="0">
                <a:latin typeface="Arial" charset="0"/>
              </a:rPr>
              <a:t>	</a:t>
            </a:r>
            <a:r>
              <a:rPr lang="en-US" sz="1800" b="1" dirty="0" smtClean="0">
                <a:latin typeface="Arial" charset="0"/>
              </a:rPr>
              <a:t>1048575</a:t>
            </a:r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69342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Memory Organization: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High-Order Interleaving</a:t>
            </a:r>
            <a:endParaRPr lang="en-US" sz="3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5CE0D69C-1213-488C-9DEF-A4DCAED28DFF}" type="slidenum">
              <a:rPr lang="en-US" sz="1400" baseline="0"/>
              <a:pPr algn="r">
                <a:spcBef>
                  <a:spcPct val="0"/>
                </a:spcBef>
              </a:pPr>
              <a:t>22</a:t>
            </a:fld>
            <a:endParaRPr lang="en-US" sz="1400" baseline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458200" cy="5410200"/>
          </a:xfrm>
          <a:noFill/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400" b="1" smtClean="0">
                <a:latin typeface="Arial" charset="0"/>
              </a:rPr>
              <a:t>	0			000000000000000000</a:t>
            </a:r>
            <a:r>
              <a:rPr lang="en-US" sz="2400" b="1" smtClean="0">
                <a:solidFill>
                  <a:srgbClr val="FF0000"/>
                </a:solidFill>
                <a:latin typeface="Arial" charset="0"/>
              </a:rPr>
              <a:t>00</a:t>
            </a:r>
            <a:r>
              <a:rPr lang="en-US" sz="2400" b="1" smtClean="0">
                <a:latin typeface="Arial" charset="0"/>
              </a:rPr>
              <a:t>	</a:t>
            </a:r>
            <a:r>
              <a:rPr lang="en-US" sz="2400" b="1" smtClean="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2400" b="1" smtClean="0">
                <a:latin typeface="Arial" charset="0"/>
              </a:rPr>
              <a:t>	</a:t>
            </a:r>
            <a:r>
              <a:rPr lang="en-US" sz="1800" b="1" smtClean="0">
                <a:latin typeface="Arial" charset="0"/>
              </a:rPr>
              <a:t>0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400" b="1" smtClean="0">
                <a:latin typeface="Arial" charset="0"/>
              </a:rPr>
              <a:t>	1			000000000000000000</a:t>
            </a:r>
            <a:r>
              <a:rPr lang="en-US" sz="2400" b="1" smtClean="0">
                <a:solidFill>
                  <a:srgbClr val="FF0000"/>
                </a:solidFill>
                <a:latin typeface="Arial" charset="0"/>
              </a:rPr>
              <a:t>01</a:t>
            </a:r>
            <a:r>
              <a:rPr lang="en-US" sz="2400" b="1" smtClean="0">
                <a:latin typeface="Arial" charset="0"/>
              </a:rPr>
              <a:t> 	</a:t>
            </a:r>
            <a:r>
              <a:rPr lang="en-US" sz="2400" b="1" smtClean="0">
                <a:solidFill>
                  <a:srgbClr val="FF0000"/>
                </a:solidFill>
                <a:latin typeface="Arial" charset="0"/>
              </a:rPr>
              <a:t>1	</a:t>
            </a:r>
            <a:r>
              <a:rPr lang="en-US" sz="2400" b="1" smtClean="0">
                <a:latin typeface="Arial" charset="0"/>
              </a:rPr>
              <a:t>1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400" b="1" smtClean="0">
                <a:latin typeface="Arial" charset="0"/>
              </a:rPr>
              <a:t>	2			000000000000000000</a:t>
            </a:r>
            <a:r>
              <a:rPr lang="en-US" sz="2400" b="1" smtClean="0">
                <a:solidFill>
                  <a:srgbClr val="FF0000"/>
                </a:solidFill>
                <a:latin typeface="Arial" charset="0"/>
              </a:rPr>
              <a:t>10</a:t>
            </a:r>
            <a:r>
              <a:rPr lang="en-US" sz="2400" b="1" smtClean="0">
                <a:latin typeface="Arial" charset="0"/>
              </a:rPr>
              <a:t> 	</a:t>
            </a:r>
            <a:r>
              <a:rPr lang="en-US" sz="2400" b="1" smtClean="0">
                <a:solidFill>
                  <a:srgbClr val="FF0000"/>
                </a:solidFill>
                <a:latin typeface="Arial" charset="0"/>
              </a:rPr>
              <a:t>2	</a:t>
            </a:r>
            <a:r>
              <a:rPr lang="en-US" sz="2400" b="1" smtClean="0">
                <a:latin typeface="Arial" charset="0"/>
              </a:rPr>
              <a:t>2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400" b="1" smtClean="0">
                <a:latin typeface="Arial" charset="0"/>
              </a:rPr>
              <a:t>	3			000000000000000000</a:t>
            </a:r>
            <a:r>
              <a:rPr lang="en-US" sz="2400" b="1" smtClean="0">
                <a:solidFill>
                  <a:srgbClr val="FF0000"/>
                </a:solidFill>
                <a:latin typeface="Arial" charset="0"/>
              </a:rPr>
              <a:t>11</a:t>
            </a:r>
            <a:r>
              <a:rPr lang="en-US" sz="2400" b="1" smtClean="0">
                <a:latin typeface="Arial" charset="0"/>
              </a:rPr>
              <a:t> 	</a:t>
            </a:r>
            <a:r>
              <a:rPr lang="en-US" sz="2400" b="1" smtClean="0">
                <a:solidFill>
                  <a:srgbClr val="FF0000"/>
                </a:solidFill>
                <a:latin typeface="Arial" charset="0"/>
              </a:rPr>
              <a:t>3	</a:t>
            </a:r>
            <a:r>
              <a:rPr lang="en-US" sz="2400" b="1" smtClean="0">
                <a:latin typeface="Arial" charset="0"/>
              </a:rPr>
              <a:t>3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400" b="1" smtClean="0">
                <a:latin typeface="Arial" charset="0"/>
              </a:rPr>
              <a:t>						….		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400" b="1" smtClean="0">
                <a:latin typeface="Arial" charset="0"/>
              </a:rPr>
              <a:t>	2</a:t>
            </a:r>
            <a:r>
              <a:rPr lang="en-US" sz="2200" b="1" baseline="30000" smtClean="0">
                <a:latin typeface="Arial" charset="0"/>
              </a:rPr>
              <a:t>20</a:t>
            </a:r>
            <a:r>
              <a:rPr lang="en-US" sz="2200" b="1" smtClean="0">
                <a:latin typeface="Arial" charset="0"/>
              </a:rPr>
              <a:t> – 1		00111111111111111111</a:t>
            </a:r>
            <a:r>
              <a:rPr lang="en-US" sz="2200" b="1" smtClean="0">
                <a:solidFill>
                  <a:srgbClr val="FF0000"/>
                </a:solidFill>
                <a:latin typeface="Arial" charset="0"/>
              </a:rPr>
              <a:t>11</a:t>
            </a:r>
            <a:r>
              <a:rPr lang="en-US" sz="2200" b="1" smtClean="0">
                <a:latin typeface="Arial" charset="0"/>
              </a:rPr>
              <a:t>	3	</a:t>
            </a:r>
            <a:r>
              <a:rPr lang="en-US" sz="1800" b="1" smtClean="0">
                <a:latin typeface="Arial" charset="0"/>
              </a:rPr>
              <a:t>1048575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400" b="1" smtClean="0">
                <a:latin typeface="Arial" charset="0"/>
              </a:rPr>
              <a:t>	2</a:t>
            </a:r>
            <a:r>
              <a:rPr lang="en-US" sz="2200" b="1" baseline="30000" smtClean="0">
                <a:latin typeface="Arial" charset="0"/>
              </a:rPr>
              <a:t>20			</a:t>
            </a:r>
            <a:r>
              <a:rPr lang="en-US" sz="2200" b="1" smtClean="0">
                <a:latin typeface="Arial" charset="0"/>
              </a:rPr>
              <a:t>01000000000000000000</a:t>
            </a:r>
            <a:r>
              <a:rPr lang="en-US" sz="2200" b="1" smtClean="0">
                <a:solidFill>
                  <a:srgbClr val="FF0000"/>
                </a:solidFill>
                <a:latin typeface="Arial" charset="0"/>
              </a:rPr>
              <a:t>00</a:t>
            </a:r>
            <a:r>
              <a:rPr lang="en-US" sz="2200" b="1" smtClean="0">
                <a:latin typeface="Arial" charset="0"/>
              </a:rPr>
              <a:t>	0	 </a:t>
            </a:r>
            <a:r>
              <a:rPr lang="en-US" sz="1800" b="1" smtClean="0">
                <a:latin typeface="Arial" charset="0"/>
              </a:rPr>
              <a:t>0</a:t>
            </a:r>
            <a:endParaRPr lang="en-US" sz="2200" b="1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200" b="1" smtClean="0">
                <a:latin typeface="Arial" charset="0"/>
              </a:rPr>
              <a:t>     					….		    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200" b="1" smtClean="0">
                <a:latin typeface="Arial" charset="0"/>
              </a:rPr>
              <a:t>	2</a:t>
            </a:r>
            <a:r>
              <a:rPr lang="en-US" sz="2200" b="1" baseline="30000" smtClean="0">
                <a:latin typeface="Arial" charset="0"/>
              </a:rPr>
              <a:t>21</a:t>
            </a:r>
            <a:r>
              <a:rPr lang="en-US" sz="2200" b="1" smtClean="0">
                <a:latin typeface="Arial" charset="0"/>
              </a:rPr>
              <a:t> – 1 		01111111111111111111</a:t>
            </a:r>
            <a:r>
              <a:rPr lang="en-US" sz="2200" b="1" smtClean="0">
                <a:solidFill>
                  <a:srgbClr val="FF0000"/>
                </a:solidFill>
                <a:latin typeface="Arial" charset="0"/>
              </a:rPr>
              <a:t>11</a:t>
            </a:r>
            <a:r>
              <a:rPr lang="en-US" sz="2200" b="1" smtClean="0">
                <a:latin typeface="Arial" charset="0"/>
              </a:rPr>
              <a:t>	3	</a:t>
            </a:r>
            <a:r>
              <a:rPr lang="en-US" sz="1800" b="1" smtClean="0">
                <a:latin typeface="Arial" charset="0"/>
              </a:rPr>
              <a:t>1048575</a:t>
            </a:r>
            <a:endParaRPr lang="en-US" sz="2200" b="1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200" b="1" smtClean="0">
                <a:latin typeface="Arial" charset="0"/>
              </a:rPr>
              <a:t>	2</a:t>
            </a:r>
            <a:r>
              <a:rPr lang="en-US" sz="2200" b="1" baseline="30000" smtClean="0">
                <a:latin typeface="Arial" charset="0"/>
              </a:rPr>
              <a:t>21			</a:t>
            </a:r>
            <a:r>
              <a:rPr lang="en-US" sz="2200" b="1" smtClean="0">
                <a:latin typeface="Arial" charset="0"/>
              </a:rPr>
              <a:t>10000000000000000000</a:t>
            </a:r>
            <a:r>
              <a:rPr lang="en-US" sz="2200" b="1" smtClean="0">
                <a:solidFill>
                  <a:srgbClr val="FF0000"/>
                </a:solidFill>
                <a:latin typeface="Arial" charset="0"/>
              </a:rPr>
              <a:t>00</a:t>
            </a:r>
            <a:r>
              <a:rPr lang="en-US" sz="2200" b="1" smtClean="0">
                <a:latin typeface="Arial" charset="0"/>
              </a:rPr>
              <a:t>	0	 </a:t>
            </a:r>
            <a:r>
              <a:rPr lang="en-US" sz="1800" b="1" smtClean="0">
                <a:latin typeface="Arial" charset="0"/>
              </a:rPr>
              <a:t>0</a:t>
            </a:r>
            <a:endParaRPr lang="en-US" sz="2200" b="1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200" b="1" smtClean="0">
                <a:latin typeface="Arial" charset="0"/>
              </a:rPr>
              <a:t>          					.…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200" b="1" smtClean="0">
                <a:latin typeface="Arial" charset="0"/>
              </a:rPr>
              <a:t>	2</a:t>
            </a:r>
            <a:r>
              <a:rPr lang="en-US" sz="2200" b="1" baseline="30000" smtClean="0">
                <a:latin typeface="Arial" charset="0"/>
              </a:rPr>
              <a:t>21</a:t>
            </a:r>
            <a:r>
              <a:rPr lang="en-US" sz="2200" b="1" smtClean="0">
                <a:latin typeface="Arial" charset="0"/>
              </a:rPr>
              <a:t> + 2</a:t>
            </a:r>
            <a:r>
              <a:rPr lang="en-US" sz="2200" b="1" baseline="30000" smtClean="0">
                <a:latin typeface="Arial" charset="0"/>
              </a:rPr>
              <a:t>20</a:t>
            </a:r>
            <a:r>
              <a:rPr lang="en-US" sz="2200" b="1" smtClean="0">
                <a:latin typeface="Arial" charset="0"/>
              </a:rPr>
              <a:t> – 1 	10111111111111111111</a:t>
            </a:r>
            <a:r>
              <a:rPr lang="en-US" sz="2200" b="1" smtClean="0">
                <a:solidFill>
                  <a:srgbClr val="FF0000"/>
                </a:solidFill>
                <a:latin typeface="Arial" charset="0"/>
              </a:rPr>
              <a:t>11</a:t>
            </a:r>
            <a:r>
              <a:rPr lang="en-US" sz="2200" b="1" smtClean="0">
                <a:latin typeface="Arial" charset="0"/>
              </a:rPr>
              <a:t>	3	</a:t>
            </a:r>
            <a:r>
              <a:rPr lang="en-US" sz="1800" b="1" smtClean="0">
                <a:latin typeface="Arial" charset="0"/>
              </a:rPr>
              <a:t>1048575</a:t>
            </a:r>
            <a:endParaRPr lang="en-US" sz="2400" b="1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400" b="1" smtClean="0">
                <a:latin typeface="Arial" charset="0"/>
              </a:rPr>
              <a:t>	2</a:t>
            </a:r>
            <a:r>
              <a:rPr lang="en-US" sz="2200" b="1" baseline="30000" smtClean="0">
                <a:latin typeface="Arial" charset="0"/>
              </a:rPr>
              <a:t>21</a:t>
            </a:r>
            <a:r>
              <a:rPr lang="en-US" sz="2200" b="1" smtClean="0">
                <a:latin typeface="Arial" charset="0"/>
              </a:rPr>
              <a:t> + 2</a:t>
            </a:r>
            <a:r>
              <a:rPr lang="en-US" sz="2200" b="1" baseline="30000" smtClean="0">
                <a:latin typeface="Arial" charset="0"/>
              </a:rPr>
              <a:t>20</a:t>
            </a:r>
            <a:r>
              <a:rPr lang="en-US" sz="2200" b="1" smtClean="0">
                <a:latin typeface="Arial" charset="0"/>
              </a:rPr>
              <a:t>  </a:t>
            </a:r>
            <a:r>
              <a:rPr lang="en-US" sz="2200" b="1" baseline="30000" smtClean="0">
                <a:latin typeface="Arial" charset="0"/>
              </a:rPr>
              <a:t>		</a:t>
            </a:r>
            <a:r>
              <a:rPr lang="en-US" sz="2200" b="1" smtClean="0">
                <a:latin typeface="Arial" charset="0"/>
              </a:rPr>
              <a:t>11000000000000000000</a:t>
            </a:r>
            <a:r>
              <a:rPr lang="en-US" sz="2200" b="1" smtClean="0">
                <a:solidFill>
                  <a:srgbClr val="FF0000"/>
                </a:solidFill>
                <a:latin typeface="Arial" charset="0"/>
              </a:rPr>
              <a:t>00</a:t>
            </a:r>
            <a:r>
              <a:rPr lang="en-US" sz="2200" b="1" smtClean="0">
                <a:latin typeface="Arial" charset="0"/>
              </a:rPr>
              <a:t>	0	 </a:t>
            </a:r>
            <a:r>
              <a:rPr lang="en-US" sz="1800" b="1" smtClean="0">
                <a:latin typeface="Arial" charset="0"/>
              </a:rPr>
              <a:t>0</a:t>
            </a:r>
            <a:endParaRPr lang="en-US" sz="2200" b="1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200" b="1" smtClean="0">
                <a:latin typeface="Arial" charset="0"/>
              </a:rPr>
              <a:t> 						….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200" b="1" smtClean="0">
                <a:latin typeface="Arial" charset="0"/>
              </a:rPr>
              <a:t>	2</a:t>
            </a:r>
            <a:r>
              <a:rPr lang="en-US" sz="2200" b="1" baseline="30000" smtClean="0">
                <a:latin typeface="Arial" charset="0"/>
              </a:rPr>
              <a:t>22</a:t>
            </a:r>
            <a:r>
              <a:rPr lang="en-US" sz="2200" b="1" smtClean="0">
                <a:latin typeface="Arial" charset="0"/>
              </a:rPr>
              <a:t> – 1 		11111111111111111111</a:t>
            </a:r>
            <a:r>
              <a:rPr lang="en-US" sz="2200" b="1" smtClean="0">
                <a:solidFill>
                  <a:srgbClr val="FF0000"/>
                </a:solidFill>
                <a:latin typeface="Arial" charset="0"/>
              </a:rPr>
              <a:t>11</a:t>
            </a:r>
            <a:r>
              <a:rPr lang="en-US" sz="2200" b="1" smtClean="0">
                <a:latin typeface="Arial" charset="0"/>
              </a:rPr>
              <a:t>	3	</a:t>
            </a:r>
            <a:r>
              <a:rPr lang="en-US" sz="1800" b="1" smtClean="0">
                <a:latin typeface="Arial" charset="0"/>
              </a:rPr>
              <a:t>1048575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69342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Memory Organization: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Low-Order Interleaving</a:t>
            </a:r>
            <a:endParaRPr lang="en-US" sz="3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61C4F4E7-89C0-4B2C-A732-6B3796AAEBB7}" type="slidenum">
              <a:rPr lang="en-US" sz="1400" baseline="0"/>
              <a:pPr algn="r">
                <a:spcBef>
                  <a:spcPct val="0"/>
                </a:spcBef>
              </a:pPr>
              <a:t>23</a:t>
            </a:fld>
            <a:endParaRPr lang="en-US" sz="1400" baseline="0"/>
          </a:p>
        </p:txBody>
      </p:sp>
      <p:pic>
        <p:nvPicPr>
          <p:cNvPr id="62467" name="Picture 12" descr="Hiord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965575"/>
            <a:ext cx="8458200" cy="213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8" name="Picture 11" descr="Loord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0988" y="1371600"/>
            <a:ext cx="8558212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Text Box 9"/>
          <p:cNvSpPr txBox="1">
            <a:spLocks noChangeArrowheads="1"/>
          </p:cNvSpPr>
          <p:nvPr/>
        </p:nvSpPr>
        <p:spPr bwMode="auto">
          <a:xfrm>
            <a:off x="2971800" y="3429000"/>
            <a:ext cx="2743200" cy="441325"/>
          </a:xfrm>
          <a:prstGeom prst="rect">
            <a:avLst/>
          </a:prstGeom>
          <a:solidFill>
            <a:srgbClr val="E5F5FF"/>
          </a:solidFill>
          <a:ln w="9525">
            <a:noFill/>
            <a:miter lim="800000"/>
            <a:headEnd/>
            <a:tailEnd/>
          </a:ln>
        </p:spPr>
        <p:txBody>
          <a:bodyPr lIns="0" tIns="18288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latin typeface="Arial" charset="0"/>
              </a:rPr>
              <a:t>Low-Order Interleaving</a:t>
            </a:r>
            <a:endParaRPr lang="en-US" sz="2600">
              <a:latin typeface="Arial" charset="0"/>
            </a:endParaRPr>
          </a:p>
        </p:txBody>
      </p:sp>
      <p:sp>
        <p:nvSpPr>
          <p:cNvPr id="62470" name="Text Box 10"/>
          <p:cNvSpPr txBox="1">
            <a:spLocks noChangeArrowheads="1"/>
          </p:cNvSpPr>
          <p:nvPr/>
        </p:nvSpPr>
        <p:spPr bwMode="auto">
          <a:xfrm>
            <a:off x="2895600" y="5959475"/>
            <a:ext cx="2895600" cy="441325"/>
          </a:xfrm>
          <a:prstGeom prst="rect">
            <a:avLst/>
          </a:prstGeom>
          <a:solidFill>
            <a:srgbClr val="E5F5FF"/>
          </a:solidFill>
          <a:ln w="9525">
            <a:noFill/>
            <a:miter lim="800000"/>
            <a:headEnd/>
            <a:tailEnd/>
          </a:ln>
        </p:spPr>
        <p:txBody>
          <a:bodyPr lIns="0" tIns="18288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latin typeface="Arial" charset="0"/>
              </a:rPr>
              <a:t>High-Order Interleaving</a:t>
            </a:r>
            <a:endParaRPr lang="en-US" sz="2600">
              <a:latin typeface="Arial" charset="0"/>
            </a:endParaRPr>
          </a:p>
        </p:txBody>
      </p:sp>
      <p:sp>
        <p:nvSpPr>
          <p:cNvPr id="62471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69342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Memory Organization: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Address Interleaving</a:t>
            </a:r>
            <a:endParaRPr lang="en-US" sz="3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E8BDC51C-F509-4BA1-9E8D-83434829773C}" type="slidenum">
              <a:rPr lang="en-US" sz="1400" baseline="0"/>
              <a:pPr algn="r">
                <a:spcBef>
                  <a:spcPct val="0"/>
                </a:spcBef>
              </a:pPr>
              <a:t>24</a:t>
            </a:fld>
            <a:endParaRPr lang="en-US" sz="1400" baseline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458200" cy="4800600"/>
          </a:xfrm>
          <a:noFill/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sz="2800" smtClean="0">
                <a:latin typeface="Arial" charset="0"/>
              </a:rPr>
              <a:t>Good if the CPU can request multiple adjacent memory locations</a:t>
            </a:r>
          </a:p>
          <a:p>
            <a:pPr lvl="1">
              <a:spcBef>
                <a:spcPct val="10000"/>
              </a:spcBef>
            </a:pPr>
            <a:r>
              <a:rPr lang="en-US" sz="2400" smtClean="0">
                <a:latin typeface="Arial" charset="0"/>
              </a:rPr>
              <a:t>Since adjacent memory locations lie in different banks, an “advanced” memory system can perform the access in parallel</a:t>
            </a:r>
          </a:p>
          <a:p>
            <a:pPr>
              <a:spcBef>
                <a:spcPct val="10000"/>
              </a:spcBef>
            </a:pPr>
            <a:endParaRPr lang="en-US" sz="2800" smtClean="0">
              <a:latin typeface="Arial" charset="0"/>
            </a:endParaRPr>
          </a:p>
          <a:p>
            <a:pPr>
              <a:spcBef>
                <a:spcPct val="10000"/>
              </a:spcBef>
            </a:pPr>
            <a:r>
              <a:rPr lang="en-US" sz="2800" smtClean="0">
                <a:latin typeface="Arial" charset="0"/>
              </a:rPr>
              <a:t>Examples:</a:t>
            </a:r>
          </a:p>
          <a:p>
            <a:pPr lvl="1">
              <a:spcBef>
                <a:spcPct val="10000"/>
              </a:spcBef>
            </a:pPr>
            <a:r>
              <a:rPr lang="en-US" sz="2400" smtClean="0">
                <a:latin typeface="Arial" charset="0"/>
              </a:rPr>
              <a:t>Elements in an array</a:t>
            </a:r>
          </a:p>
          <a:p>
            <a:pPr lvl="1">
              <a:spcBef>
                <a:spcPct val="10000"/>
              </a:spcBef>
            </a:pPr>
            <a:r>
              <a:rPr lang="en-US" sz="2400" smtClean="0">
                <a:latin typeface="Arial" charset="0"/>
              </a:rPr>
              <a:t>Instructions in a program</a:t>
            </a:r>
          </a:p>
          <a:p>
            <a:pPr>
              <a:spcBef>
                <a:spcPct val="10000"/>
              </a:spcBef>
            </a:pPr>
            <a:endParaRPr lang="en-US" sz="2800" smtClean="0">
              <a:latin typeface="Arial" charset="0"/>
            </a:endParaRPr>
          </a:p>
          <a:p>
            <a:pPr>
              <a:spcBef>
                <a:spcPct val="10000"/>
              </a:spcBef>
            </a:pPr>
            <a:r>
              <a:rPr lang="en-US" sz="2800" smtClean="0">
                <a:latin typeface="Arial" charset="0"/>
              </a:rPr>
              <a:t>Higher Performance!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69342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Low-Order Interleaving: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Advantages</a:t>
            </a:r>
            <a:endParaRPr lang="en-US" sz="3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E1E0B564-9E31-4F61-B7BE-7B6E03E4C2B8}" type="slidenum">
              <a:rPr lang="en-US" sz="1400" baseline="0"/>
              <a:pPr algn="r">
                <a:spcBef>
                  <a:spcPct val="0"/>
                </a:spcBef>
              </a:pPr>
              <a:t>25</a:t>
            </a:fld>
            <a:endParaRPr lang="en-US" sz="1400" baseline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458200" cy="4800600"/>
          </a:xfrm>
          <a:noFill/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smtClean="0">
                <a:latin typeface="Arial" charset="0"/>
              </a:rPr>
              <a:t>Good if banks can be accessed independently by different units (CPU, a 2</a:t>
            </a:r>
            <a:r>
              <a:rPr lang="en-US" baseline="30000" smtClean="0">
                <a:latin typeface="Arial" charset="0"/>
              </a:rPr>
              <a:t>nd</a:t>
            </a:r>
            <a:r>
              <a:rPr lang="en-US" smtClean="0">
                <a:latin typeface="Arial" charset="0"/>
              </a:rPr>
              <a:t> CPU, etc.) and the units partition their data into different banks</a:t>
            </a:r>
          </a:p>
          <a:p>
            <a:pPr lvl="1">
              <a:spcBef>
                <a:spcPct val="10000"/>
              </a:spcBef>
            </a:pPr>
            <a:endParaRPr lang="en-US" smtClean="0">
              <a:latin typeface="Arial" charset="0"/>
            </a:endParaRPr>
          </a:p>
          <a:p>
            <a:pPr lvl="1">
              <a:spcBef>
                <a:spcPct val="10000"/>
              </a:spcBef>
            </a:pPr>
            <a:r>
              <a:rPr lang="en-US" smtClean="0">
                <a:latin typeface="Arial" charset="0"/>
              </a:rPr>
              <a:t>Parallel operation implies higher performance</a:t>
            </a:r>
          </a:p>
        </p:txBody>
      </p:sp>
      <p:sp>
        <p:nvSpPr>
          <p:cNvPr id="6451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69342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High-Order Interleaving: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Advantages</a:t>
            </a:r>
            <a:endParaRPr lang="en-US" sz="3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1E3D1B42-09A9-4A75-8582-56862E4B6D60}" type="slidenum">
              <a:rPr lang="en-US" sz="1400" baseline="0"/>
              <a:pPr algn="r">
                <a:spcBef>
                  <a:spcPct val="0"/>
                </a:spcBef>
              </a:pPr>
              <a:t>26</a:t>
            </a:fld>
            <a:endParaRPr lang="en-US" sz="1400" baseline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9342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Section 4.6 – End</a:t>
            </a:r>
          </a:p>
        </p:txBody>
      </p:sp>
      <p:pic>
        <p:nvPicPr>
          <p:cNvPr id="19460" name="Picture 14" descr="End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429000" y="2895600"/>
            <a:ext cx="2320925" cy="2230438"/>
          </a:xfrm>
        </p:spPr>
      </p:pic>
      <p:sp>
        <p:nvSpPr>
          <p:cNvPr id="19461" name="AutoShape 3"/>
          <p:cNvSpPr>
            <a:spLocks noChangeArrowheads="1"/>
          </p:cNvSpPr>
          <p:nvPr/>
        </p:nvSpPr>
        <p:spPr bwMode="auto">
          <a:xfrm>
            <a:off x="4114800" y="35052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 baseline="0">
              <a:latin typeface="Arial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473927-F264-44CA-838D-A05C1FC36DA3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ctrTitle" idx="4294967295"/>
          </p:nvPr>
        </p:nvSpPr>
        <p:spPr>
          <a:xfrm>
            <a:off x="4724400" y="3733800"/>
            <a:ext cx="4267200" cy="838200"/>
          </a:xfrm>
        </p:spPr>
        <p:txBody>
          <a:bodyPr/>
          <a:lstStyle/>
          <a:p>
            <a:pPr algn="l"/>
            <a:r>
              <a:rPr lang="en-US" sz="6000" b="1" smtClean="0">
                <a:solidFill>
                  <a:schemeClr val="tx1"/>
                </a:solidFill>
                <a:latin typeface="Arial" charset="0"/>
              </a:rPr>
              <a:t>Section 4.7</a:t>
            </a:r>
            <a:endParaRPr lang="en-US" sz="6000" smtClean="0"/>
          </a:p>
        </p:txBody>
      </p:sp>
      <p:sp>
        <p:nvSpPr>
          <p:cNvPr id="20484" name="Rectangle 1028"/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0" y="4648200"/>
            <a:ext cx="5181600" cy="1447800"/>
          </a:xfrm>
        </p:spPr>
        <p:txBody>
          <a:bodyPr/>
          <a:lstStyle/>
          <a:p>
            <a:pPr marL="0" indent="0" algn="r">
              <a:buFontTx/>
              <a:buNone/>
            </a:pPr>
            <a:r>
              <a:rPr lang="en-US" sz="4000" smtClean="0">
                <a:latin typeface="Arial" charset="0"/>
              </a:rPr>
              <a:t>Interrupts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C87386-E2CF-4791-92B8-77FB27D6EEB7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0104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Interrupts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4495800"/>
          </a:xfrm>
          <a:noFill/>
        </p:spPr>
        <p:txBody>
          <a:bodyPr>
            <a:normAutofit lnSpcReduction="10000"/>
          </a:bodyPr>
          <a:lstStyle/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The normal execution of a program is altered when an event of higher-priority occurs. The CPU is alerted to such an event through an interrupt.</a:t>
            </a: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Interrupts </a:t>
            </a:r>
            <a:r>
              <a:rPr lang="en-US" sz="2600" dirty="0" smtClean="0">
                <a:latin typeface="Arial" charset="0"/>
              </a:rPr>
              <a:t>can be triggered by I/O requests, arithmetic errors (such as division by zero), or when an invalid instruction is encountered.</a:t>
            </a: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Each </a:t>
            </a:r>
            <a:r>
              <a:rPr lang="en-US" sz="2600" dirty="0" smtClean="0">
                <a:latin typeface="Arial" charset="0"/>
              </a:rPr>
              <a:t>interrupt is associated with a procedure that directs the actions of the CPU when an interrupt occurs.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11065049-4E74-49B9-9C33-AC223C3C26A6}" type="slidenum">
              <a:rPr lang="en-US" sz="1400" baseline="0"/>
              <a:pPr algn="r">
                <a:spcBef>
                  <a:spcPct val="0"/>
                </a:spcBef>
              </a:pPr>
              <a:t>29</a:t>
            </a:fld>
            <a:endParaRPr lang="en-US" sz="1400" baseline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9342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Section 4.7 – End</a:t>
            </a:r>
          </a:p>
        </p:txBody>
      </p:sp>
      <p:pic>
        <p:nvPicPr>
          <p:cNvPr id="22532" name="Picture 14" descr="End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429000" y="2895600"/>
            <a:ext cx="2320925" cy="2230438"/>
          </a:xfrm>
        </p:spPr>
      </p:pic>
      <p:sp>
        <p:nvSpPr>
          <p:cNvPr id="22533" name="AutoShape 3"/>
          <p:cNvSpPr>
            <a:spLocks noChangeArrowheads="1"/>
          </p:cNvSpPr>
          <p:nvPr/>
        </p:nvSpPr>
        <p:spPr bwMode="auto">
          <a:xfrm>
            <a:off x="4114800" y="35052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 baseline="0"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2AEC1D-27D8-4DAF-8A80-88E8656E694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ctrTitle" idx="4294967295"/>
          </p:nvPr>
        </p:nvSpPr>
        <p:spPr>
          <a:xfrm>
            <a:off x="4724400" y="3733800"/>
            <a:ext cx="4267200" cy="838200"/>
          </a:xfrm>
        </p:spPr>
        <p:txBody>
          <a:bodyPr/>
          <a:lstStyle/>
          <a:p>
            <a:pPr algn="l"/>
            <a:r>
              <a:rPr lang="en-US" sz="6000" b="1" smtClean="0">
                <a:solidFill>
                  <a:schemeClr val="tx1"/>
                </a:solidFill>
                <a:latin typeface="Arial" charset="0"/>
              </a:rPr>
              <a:t>Section 4.6</a:t>
            </a:r>
            <a:endParaRPr lang="en-US" sz="6000" smtClean="0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0" y="4648200"/>
            <a:ext cx="5181600" cy="1447800"/>
          </a:xfrm>
        </p:spPr>
        <p:txBody>
          <a:bodyPr/>
          <a:lstStyle/>
          <a:p>
            <a:pPr marL="0" indent="0" algn="r">
              <a:buFontTx/>
              <a:buNone/>
            </a:pPr>
            <a:r>
              <a:rPr lang="en-US" sz="4000" smtClean="0">
                <a:latin typeface="Arial" charset="0"/>
              </a:rPr>
              <a:t>Memory Organization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AF48E8-6300-47A9-8E23-A0859C3013F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9342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Memory Organization: 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Concepts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5720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Memory is a collection of cells capable of storing binary information</a:t>
            </a:r>
          </a:p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Envision </a:t>
            </a:r>
            <a:r>
              <a:rPr lang="en-US" dirty="0" smtClean="0">
                <a:latin typeface="Arial" charset="0"/>
              </a:rPr>
              <a:t>computer memory as a matrix of bits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100" dirty="0" smtClean="0">
                <a:latin typeface="Arial" charset="0"/>
              </a:rPr>
              <a:t>		</a:t>
            </a:r>
            <a:r>
              <a:rPr lang="en-US" sz="2800" dirty="0" smtClean="0">
                <a:latin typeface="Arial" charset="0"/>
              </a:rPr>
              <a:t>01101101 10101101 00000000 00000011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Arial" charset="0"/>
              </a:rPr>
              <a:t>		00000000 00000000 11111111 11111111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Arial" charset="0"/>
              </a:rPr>
              <a:t>		00000000 00000000 10011010 10100010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Arial" charset="0"/>
              </a:rPr>
              <a:t>		11111111 11111111 00000000 00000000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45CC2B78-EB97-4C95-952D-12EA98A8DC75}" type="slidenum">
              <a:rPr lang="en-US" sz="1400" baseline="0"/>
              <a:pPr algn="r">
                <a:spcBef>
                  <a:spcPct val="0"/>
                </a:spcBef>
              </a:pPr>
              <a:t>5</a:t>
            </a:fld>
            <a:endParaRPr lang="en-US" sz="1400" baseline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69342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Memory Organization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458200" cy="44958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sz="3600" dirty="0" smtClean="0">
                <a:latin typeface="Arial" charset="0"/>
              </a:rPr>
              <a:t>In addition to the storage cells, memory contains electronic circuits for storing and retrieving the information</a:t>
            </a:r>
          </a:p>
          <a:p>
            <a:pPr>
              <a:spcBef>
                <a:spcPts val="3600"/>
              </a:spcBef>
            </a:pPr>
            <a:r>
              <a:rPr lang="en-US" sz="3600" dirty="0" smtClean="0">
                <a:latin typeface="Arial" charset="0"/>
              </a:rPr>
              <a:t>Computer </a:t>
            </a:r>
            <a:r>
              <a:rPr lang="en-US" sz="3600" dirty="0" smtClean="0">
                <a:latin typeface="Arial" charset="0"/>
              </a:rPr>
              <a:t>memory consists of a linear array of addressable storage cells that are similar to registers.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C52E2253-BBB5-4100-953A-CB13B9582951}" type="slidenum">
              <a:rPr lang="en-US" sz="1400" baseline="0"/>
              <a:pPr algn="r">
                <a:spcBef>
                  <a:spcPct val="0"/>
                </a:spcBef>
              </a:pPr>
              <a:t>6</a:t>
            </a:fld>
            <a:endParaRPr lang="en-US" sz="1400" baseline="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69342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Memory Types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458200" cy="4495800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Read Only Memory (ROM)</a:t>
            </a:r>
          </a:p>
          <a:p>
            <a:pPr>
              <a:lnSpc>
                <a:spcPct val="110000"/>
              </a:lnSpc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Random </a:t>
            </a:r>
            <a:r>
              <a:rPr lang="en-US" dirty="0" smtClean="0">
                <a:latin typeface="Arial" charset="0"/>
              </a:rPr>
              <a:t>Access Memory (RAM)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Arial" charset="0"/>
              </a:rPr>
              <a:t>Volatile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Arial" charset="0"/>
              </a:rPr>
              <a:t>Accepts new information for storage to be available later for use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Arial" charset="0"/>
              </a:rPr>
              <a:t>Read/Write Operations 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Arial" charset="0"/>
              </a:rPr>
              <a:t>RAM sizes may range </a:t>
            </a:r>
            <a:r>
              <a:rPr lang="en-US" dirty="0" smtClean="0">
                <a:latin typeface="Arial" charset="0"/>
              </a:rPr>
              <a:t>from millions </a:t>
            </a:r>
            <a:r>
              <a:rPr lang="en-US" dirty="0" smtClean="0">
                <a:latin typeface="Arial" charset="0"/>
              </a:rPr>
              <a:t>to </a:t>
            </a:r>
            <a:r>
              <a:rPr lang="en-US" dirty="0" smtClean="0">
                <a:latin typeface="Arial" charset="0"/>
              </a:rPr>
              <a:t>trillions </a:t>
            </a:r>
            <a:r>
              <a:rPr lang="en-US" dirty="0" smtClean="0">
                <a:latin typeface="Arial" charset="0"/>
              </a:rPr>
              <a:t>of </a:t>
            </a:r>
            <a:r>
              <a:rPr lang="en-US" dirty="0" smtClean="0">
                <a:latin typeface="Arial" charset="0"/>
              </a:rPr>
              <a:t>bits</a:t>
            </a:r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9342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Memory Organization: RAM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1524000"/>
            <a:ext cx="7772400" cy="24384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800"/>
              </a:spcBef>
            </a:pPr>
            <a:r>
              <a:rPr lang="en-US" sz="2800" dirty="0" smtClean="0">
                <a:latin typeface="Arial" charset="0"/>
              </a:rPr>
              <a:t>Binary information is stored in memory in groups of bits, each of which is called a </a:t>
            </a:r>
            <a:r>
              <a:rPr lang="en-US" sz="2800" i="1" dirty="0" smtClean="0">
                <a:latin typeface="Arial" charset="0"/>
              </a:rPr>
              <a:t>word</a:t>
            </a:r>
            <a:endParaRPr lang="en-US" sz="2800" dirty="0" smtClean="0">
              <a:latin typeface="Arial" charset="0"/>
            </a:endParaRPr>
          </a:p>
          <a:p>
            <a:pPr>
              <a:spcBef>
                <a:spcPts val="1800"/>
              </a:spcBef>
            </a:pPr>
            <a:r>
              <a:rPr lang="en-US" sz="2800" dirty="0" smtClean="0">
                <a:latin typeface="Arial" charset="0"/>
              </a:rPr>
              <a:t>A </a:t>
            </a:r>
            <a:r>
              <a:rPr lang="en-US" sz="2800" b="1" dirty="0" smtClean="0">
                <a:latin typeface="Arial" charset="0"/>
              </a:rPr>
              <a:t>word</a:t>
            </a:r>
            <a:r>
              <a:rPr lang="en-US" sz="2800" dirty="0" smtClean="0">
                <a:latin typeface="Arial" charset="0"/>
              </a:rPr>
              <a:t> is an entity of bits that moves in and out of memory as a unit</a:t>
            </a:r>
          </a:p>
          <a:p>
            <a:pPr>
              <a:spcBef>
                <a:spcPts val="1800"/>
              </a:spcBef>
            </a:pPr>
            <a:r>
              <a:rPr lang="en-US" sz="2800" dirty="0" smtClean="0">
                <a:latin typeface="Arial" charset="0"/>
              </a:rPr>
              <a:t>A word may represent data, instructions, …</a:t>
            </a:r>
            <a:endParaRPr lang="en-US" sz="2800" i="1" dirty="0" smtClean="0">
              <a:latin typeface="Arial" charset="0"/>
            </a:endParaRPr>
          </a:p>
        </p:txBody>
      </p:sp>
      <p:pic>
        <p:nvPicPr>
          <p:cNvPr id="6146" name="Picture 6" descr="Macintosh HD:Users:philipr:Desktop:37690_Null_PPT:Powerpoint art_CONVERTED:37690_CH04_FIG0404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r:link="rId3" cstate="print"/>
          <a:srcRect/>
          <a:stretch>
            <a:fillRect/>
          </a:stretch>
        </p:blipFill>
        <p:spPr>
          <a:xfrm>
            <a:off x="685800" y="4343400"/>
            <a:ext cx="7848600" cy="2057400"/>
          </a:xfr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4953000" cy="44196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2400"/>
              </a:spcBef>
            </a:pPr>
            <a:r>
              <a:rPr lang="en-US" sz="3100" dirty="0" smtClean="0">
                <a:latin typeface="Arial" charset="0"/>
              </a:rPr>
              <a:t>Memory is constructed of RAM chips, often referred to in terms of</a:t>
            </a:r>
          </a:p>
          <a:p>
            <a:pPr>
              <a:spcBef>
                <a:spcPts val="2400"/>
              </a:spcBef>
              <a:buFontTx/>
              <a:buNone/>
            </a:pPr>
            <a:r>
              <a:rPr lang="en-US" sz="3100" dirty="0" smtClean="0">
                <a:latin typeface="Arial" charset="0"/>
              </a:rPr>
              <a:t>	</a:t>
            </a:r>
            <a:r>
              <a:rPr lang="en-US" sz="3100" dirty="0" smtClean="0">
                <a:latin typeface="Arial" charset="0"/>
              </a:rPr>
              <a:t>	</a:t>
            </a:r>
            <a:r>
              <a:rPr lang="en-US" sz="3100" i="1" dirty="0" smtClean="0">
                <a:latin typeface="Arial" charset="0"/>
              </a:rPr>
              <a:t>Length</a:t>
            </a:r>
            <a:r>
              <a:rPr lang="en-US" sz="3100" dirty="0" smtClean="0">
                <a:latin typeface="Arial" charset="0"/>
              </a:rPr>
              <a:t> </a:t>
            </a:r>
            <a:r>
              <a:rPr lang="en-US" sz="3100" b="1" dirty="0" smtClean="0">
                <a:latin typeface="Arial" charset="0"/>
                <a:sym typeface="Symbol" pitchFamily="18" charset="2"/>
              </a:rPr>
              <a:t></a:t>
            </a:r>
            <a:r>
              <a:rPr lang="en-US" sz="3100" dirty="0" smtClean="0">
                <a:latin typeface="Arial" charset="0"/>
              </a:rPr>
              <a:t> </a:t>
            </a:r>
            <a:r>
              <a:rPr lang="en-US" sz="3100" i="1" dirty="0" smtClean="0">
                <a:latin typeface="Arial" charset="0"/>
              </a:rPr>
              <a:t>Width</a:t>
            </a:r>
            <a:endParaRPr lang="en-US" sz="3100" i="1" dirty="0" smtClean="0">
              <a:latin typeface="Arial" charset="0"/>
            </a:endParaRPr>
          </a:p>
          <a:p>
            <a:pPr lvl="1">
              <a:spcBef>
                <a:spcPts val="2400"/>
              </a:spcBef>
            </a:pPr>
            <a:r>
              <a:rPr lang="en-US" sz="2700" i="1" dirty="0" smtClean="0">
                <a:latin typeface="Arial" charset="0"/>
              </a:rPr>
              <a:t>Length</a:t>
            </a:r>
            <a:r>
              <a:rPr lang="en-US" sz="2700" dirty="0" smtClean="0">
                <a:latin typeface="Arial" charset="0"/>
              </a:rPr>
              <a:t> refers to the total number of words in the memory</a:t>
            </a:r>
          </a:p>
          <a:p>
            <a:pPr lvl="1">
              <a:spcBef>
                <a:spcPts val="2400"/>
              </a:spcBef>
            </a:pPr>
            <a:r>
              <a:rPr lang="en-US" sz="2700" i="1" dirty="0" smtClean="0">
                <a:latin typeface="Arial" charset="0"/>
              </a:rPr>
              <a:t>Width</a:t>
            </a:r>
            <a:r>
              <a:rPr lang="en-US" sz="2700" dirty="0" smtClean="0">
                <a:latin typeface="Arial" charset="0"/>
              </a:rPr>
              <a:t> is the total number of bits in a word (word size)</a:t>
            </a:r>
          </a:p>
          <a:p>
            <a:pPr>
              <a:buFontTx/>
              <a:buNone/>
            </a:pPr>
            <a:endParaRPr lang="en-US" sz="2800" dirty="0" smtClean="0"/>
          </a:p>
        </p:txBody>
      </p:sp>
      <p:pic>
        <p:nvPicPr>
          <p:cNvPr id="7171" name="Picture 7" descr="Macintosh HD:Users:philipr:Desktop:37690_Null_PPT:Powerpoint art_CONVERTED:37690_CH04_FIG0405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r:link="rId3" cstate="print"/>
          <a:srcRect/>
          <a:stretch>
            <a:fillRect/>
          </a:stretch>
        </p:blipFill>
        <p:spPr>
          <a:xfrm>
            <a:off x="5715000" y="1905000"/>
            <a:ext cx="3144838" cy="3810000"/>
          </a:xfrm>
          <a:noFill/>
        </p:spPr>
      </p:pic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533400" y="304800"/>
            <a:ext cx="6934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400" b="1" baseline="0" dirty="0">
                <a:solidFill>
                  <a:srgbClr val="FFFFFF"/>
                </a:solidFill>
                <a:latin typeface="Arial" charset="0"/>
              </a:rPr>
              <a:t>Memory Organization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F4BE6FD8-8F2E-4BE6-9F3C-6BCA1F48D6A2}" type="slidenum">
              <a:rPr lang="en-US" sz="1400" baseline="0"/>
              <a:pPr algn="r">
                <a:spcBef>
                  <a:spcPct val="0"/>
                </a:spcBef>
              </a:pPr>
              <a:t>9</a:t>
            </a:fld>
            <a:endParaRPr lang="en-US" sz="1400" baseline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69342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Memory Organization: 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4M×32 Memory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458200" cy="4800600"/>
          </a:xfrm>
          <a:noFill/>
        </p:spPr>
        <p:txBody>
          <a:bodyPr/>
          <a:lstStyle/>
          <a:p>
            <a:r>
              <a:rPr lang="en-US" sz="3100" dirty="0" smtClean="0">
                <a:latin typeface="Arial" charset="0"/>
              </a:rPr>
              <a:t>2M</a:t>
            </a:r>
            <a:r>
              <a:rPr lang="en-US" sz="3100" dirty="0" smtClean="0">
                <a:latin typeface="Arial" charset="0"/>
                <a:cs typeface="Arial" charset="0"/>
              </a:rPr>
              <a:t>×16 RAM Chips:</a:t>
            </a:r>
          </a:p>
          <a:p>
            <a:pPr>
              <a:buFontTx/>
              <a:buNone/>
            </a:pPr>
            <a:endParaRPr lang="en-US" sz="3500" dirty="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3500" dirty="0" smtClean="0">
                <a:latin typeface="Arial" charset="0"/>
                <a:cs typeface="Arial" charset="0"/>
              </a:rPr>
              <a:t>	</a:t>
            </a:r>
          </a:p>
          <a:p>
            <a:endParaRPr lang="en-US" sz="3500" dirty="0" smtClean="0">
              <a:latin typeface="Arial" charset="0"/>
            </a:endParaRPr>
          </a:p>
          <a:p>
            <a:r>
              <a:rPr lang="en-US" sz="3500" dirty="0" smtClean="0">
                <a:latin typeface="Arial" charset="0"/>
              </a:rPr>
              <a:t>2M</a:t>
            </a:r>
            <a:r>
              <a:rPr lang="en-US" sz="3500" dirty="0" smtClean="0">
                <a:latin typeface="Arial" charset="0"/>
                <a:cs typeface="Arial" charset="0"/>
              </a:rPr>
              <a:t>×8 RAM Chips: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962400" y="28194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5029200" y="28194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962400" y="32766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5029200" y="32766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1" name="Rectangle 10"/>
          <p:cNvSpPr>
            <a:spLocks noChangeArrowheads="1"/>
          </p:cNvSpPr>
          <p:nvPr/>
        </p:nvSpPr>
        <p:spPr bwMode="auto">
          <a:xfrm>
            <a:off x="3276600" y="51054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2" name="Rectangle 11"/>
          <p:cNvSpPr>
            <a:spLocks noChangeArrowheads="1"/>
          </p:cNvSpPr>
          <p:nvPr/>
        </p:nvSpPr>
        <p:spPr bwMode="auto">
          <a:xfrm>
            <a:off x="4343400" y="51054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3" name="Rectangle 12"/>
          <p:cNvSpPr>
            <a:spLocks noChangeArrowheads="1"/>
          </p:cNvSpPr>
          <p:nvPr/>
        </p:nvSpPr>
        <p:spPr bwMode="auto">
          <a:xfrm>
            <a:off x="3276600" y="55626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4" name="Rectangle 13"/>
          <p:cNvSpPr>
            <a:spLocks noChangeArrowheads="1"/>
          </p:cNvSpPr>
          <p:nvPr/>
        </p:nvSpPr>
        <p:spPr bwMode="auto">
          <a:xfrm>
            <a:off x="4343400" y="55626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5" name="Rectangle 14"/>
          <p:cNvSpPr>
            <a:spLocks noChangeArrowheads="1"/>
          </p:cNvSpPr>
          <p:nvPr/>
        </p:nvSpPr>
        <p:spPr bwMode="auto">
          <a:xfrm>
            <a:off x="5410200" y="55626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6" name="Rectangle 15"/>
          <p:cNvSpPr>
            <a:spLocks noChangeArrowheads="1"/>
          </p:cNvSpPr>
          <p:nvPr/>
        </p:nvSpPr>
        <p:spPr bwMode="auto">
          <a:xfrm>
            <a:off x="5410200" y="51054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7" name="Rectangle 16"/>
          <p:cNvSpPr>
            <a:spLocks noChangeArrowheads="1"/>
          </p:cNvSpPr>
          <p:nvPr/>
        </p:nvSpPr>
        <p:spPr bwMode="auto">
          <a:xfrm>
            <a:off x="6477000" y="51054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8" name="Rectangle 17"/>
          <p:cNvSpPr>
            <a:spLocks noChangeArrowheads="1"/>
          </p:cNvSpPr>
          <p:nvPr/>
        </p:nvSpPr>
        <p:spPr bwMode="auto">
          <a:xfrm>
            <a:off x="6477000" y="5562600"/>
            <a:ext cx="9906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OA_Mstr">
  <a:themeElements>
    <a:clrScheme name="ECOA_Mstr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COA_Mstr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COA_Mstr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A_Mstr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Office\Templates\ECOA_Mstr.pot</Template>
  <TotalTime>7207</TotalTime>
  <Words>758</Words>
  <Application>Microsoft Office PowerPoint</Application>
  <PresentationFormat>On-screen Show (4:3)</PresentationFormat>
  <Paragraphs>222</Paragraphs>
  <Slides>29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ECOA_Mstr</vt:lpstr>
      <vt:lpstr>Chapter 4</vt:lpstr>
      <vt:lpstr>Chapter 4</vt:lpstr>
      <vt:lpstr>Section 4.6</vt:lpstr>
      <vt:lpstr>Memory Organization:  Concepts</vt:lpstr>
      <vt:lpstr>Memory Organization</vt:lpstr>
      <vt:lpstr>Memory Types</vt:lpstr>
      <vt:lpstr>Memory Organization: RAM</vt:lpstr>
      <vt:lpstr>Slide 8</vt:lpstr>
      <vt:lpstr>Memory Organization:  4M×32 Memory</vt:lpstr>
      <vt:lpstr>Memory Organization:  4M×32 Memory</vt:lpstr>
      <vt:lpstr>Memory Organization: Banks</vt:lpstr>
      <vt:lpstr>Memory Organization: Banks (Example)</vt:lpstr>
      <vt:lpstr>Memory Organization: Addressing</vt:lpstr>
      <vt:lpstr>Memory Organization: Addressing (Byte Addressable)</vt:lpstr>
      <vt:lpstr>Memory Organization: Addressing (Word Addressable)</vt:lpstr>
      <vt:lpstr>Memory Organization: Addressing (Example)</vt:lpstr>
      <vt:lpstr>Memory Organization: Addressing (Example)</vt:lpstr>
      <vt:lpstr>Memory Organization: Addressing (Example)</vt:lpstr>
      <vt:lpstr>Memory Organization: Address Interleaving</vt:lpstr>
      <vt:lpstr>Memory Organization: Interleaving Types</vt:lpstr>
      <vt:lpstr>Memory Organization: High-Order Interleaving</vt:lpstr>
      <vt:lpstr>Memory Organization: Low-Order Interleaving</vt:lpstr>
      <vt:lpstr>Memory Organization: Address Interleaving</vt:lpstr>
      <vt:lpstr>Low-Order Interleaving: Advantages</vt:lpstr>
      <vt:lpstr>High-Order Interleaving: Advantages</vt:lpstr>
      <vt:lpstr>Section 4.6 – End</vt:lpstr>
      <vt:lpstr>Section 4.7</vt:lpstr>
      <vt:lpstr>Interrupts</vt:lpstr>
      <vt:lpstr>Section 4.7 – End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Null &amp; Lobur</dc:creator>
  <cp:lastModifiedBy>Administrator</cp:lastModifiedBy>
  <cp:revision>370</cp:revision>
  <dcterms:created xsi:type="dcterms:W3CDTF">2002-11-19T23:57:00Z</dcterms:created>
  <dcterms:modified xsi:type="dcterms:W3CDTF">2010-03-23T13:02:00Z</dcterms:modified>
</cp:coreProperties>
</file>