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theme/themeOverride12.xml" ContentType="application/vnd.openxmlformats-officedocument.themeOverr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24.xml" ContentType="application/vnd.openxmlformats-officedocument.themeOverr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heme/themeOverride13.xml" ContentType="application/vnd.openxmlformats-officedocument.themeOverr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theme/themeOverride20.xml" ContentType="application/vnd.openxmlformats-officedocument.themeOverr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Override6.xml" ContentType="application/vnd.openxmlformats-officedocument.themeOverrid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emf" ContentType="image/x-emf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heme/themeOverride2.xml" ContentType="application/vnd.openxmlformats-officedocument.themeOverr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heme/themeOverride18.xml" ContentType="application/vnd.openxmlformats-officedocument.themeOverride+xml"/>
  <Override PartName="/ppt/theme/themeOverride25.xml" ContentType="application/vnd.openxmlformats-officedocument.themeOverr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theme/themeOverride9.xml" ContentType="application/vnd.openxmlformats-officedocument.themeOverride+xml"/>
  <Override PartName="/ppt/theme/themeOverride14.xml" ContentType="application/vnd.openxmlformats-officedocument.themeOverride+xml"/>
  <Override PartName="/ppt/theme/themeOverride23.xml" ContentType="application/vnd.openxmlformats-officedocument.themeOverr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  <Override PartName="/ppt/theme/themeOverride21.xml" ContentType="application/vnd.openxmlformats-officedocument.themeOverr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Override10.xml" ContentType="application/vnd.openxmlformats-officedocument.themeOverrid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15.xml" ContentType="application/vnd.openxmlformats-officedocument.themeOverr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heme/themeOverride22.xml" ContentType="application/vnd.openxmlformats-officedocument.themeOverr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theme/themeOverride8.xml" ContentType="application/vnd.openxmlformats-officedocument.themeOverride+xml"/>
  <Override PartName="/ppt/theme/themeOverride11.xml" ContentType="application/vnd.openxmlformats-officedocument.themeOverr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theme/themeOverride4.xml" ContentType="application/vnd.openxmlformats-officedocument.themeOverr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6.xml" ContentType="application/vnd.openxmlformats-officedocument.themeOverr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68"/>
  </p:notesMasterIdLst>
  <p:sldIdLst>
    <p:sldId id="258" r:id="rId2"/>
    <p:sldId id="256" r:id="rId3"/>
    <p:sldId id="589" r:id="rId4"/>
    <p:sldId id="508" r:id="rId5"/>
    <p:sldId id="627" r:id="rId6"/>
    <p:sldId id="613" r:id="rId7"/>
    <p:sldId id="509" r:id="rId8"/>
    <p:sldId id="603" r:id="rId9"/>
    <p:sldId id="510" r:id="rId10"/>
    <p:sldId id="628" r:id="rId11"/>
    <p:sldId id="629" r:id="rId12"/>
    <p:sldId id="630" r:id="rId13"/>
    <p:sldId id="631" r:id="rId14"/>
    <p:sldId id="632" r:id="rId15"/>
    <p:sldId id="633" r:id="rId16"/>
    <p:sldId id="513" r:id="rId17"/>
    <p:sldId id="636" r:id="rId18"/>
    <p:sldId id="637" r:id="rId19"/>
    <p:sldId id="638" r:id="rId20"/>
    <p:sldId id="639" r:id="rId21"/>
    <p:sldId id="640" r:id="rId22"/>
    <p:sldId id="641" r:id="rId23"/>
    <p:sldId id="642" r:id="rId24"/>
    <p:sldId id="643" r:id="rId25"/>
    <p:sldId id="644" r:id="rId26"/>
    <p:sldId id="645" r:id="rId27"/>
    <p:sldId id="615" r:id="rId28"/>
    <p:sldId id="616" r:id="rId29"/>
    <p:sldId id="515" r:id="rId30"/>
    <p:sldId id="600" r:id="rId31"/>
    <p:sldId id="601" r:id="rId32"/>
    <p:sldId id="516" r:id="rId33"/>
    <p:sldId id="517" r:id="rId34"/>
    <p:sldId id="518" r:id="rId35"/>
    <p:sldId id="519" r:id="rId36"/>
    <p:sldId id="604" r:id="rId37"/>
    <p:sldId id="520" r:id="rId38"/>
    <p:sldId id="608" r:id="rId39"/>
    <p:sldId id="605" r:id="rId40"/>
    <p:sldId id="609" r:id="rId41"/>
    <p:sldId id="612" r:id="rId42"/>
    <p:sldId id="521" r:id="rId43"/>
    <p:sldId id="625" r:id="rId44"/>
    <p:sldId id="590" r:id="rId45"/>
    <p:sldId id="591" r:id="rId46"/>
    <p:sldId id="522" r:id="rId47"/>
    <p:sldId id="610" r:id="rId48"/>
    <p:sldId id="523" r:id="rId49"/>
    <p:sldId id="592" r:id="rId50"/>
    <p:sldId id="593" r:id="rId51"/>
    <p:sldId id="524" r:id="rId52"/>
    <p:sldId id="525" r:id="rId53"/>
    <p:sldId id="526" r:id="rId54"/>
    <p:sldId id="611" r:id="rId55"/>
    <p:sldId id="635" r:id="rId56"/>
    <p:sldId id="617" r:id="rId57"/>
    <p:sldId id="618" r:id="rId58"/>
    <p:sldId id="634" r:id="rId59"/>
    <p:sldId id="626" r:id="rId60"/>
    <p:sldId id="619" r:id="rId61"/>
    <p:sldId id="620" r:id="rId62"/>
    <p:sldId id="622" r:id="rId63"/>
    <p:sldId id="623" r:id="rId64"/>
    <p:sldId id="621" r:id="rId65"/>
    <p:sldId id="624" r:id="rId66"/>
    <p:sldId id="594" r:id="rId6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CE9FF"/>
    <a:srgbClr val="FFFF99"/>
    <a:srgbClr val="FFCCCC"/>
    <a:srgbClr val="93B9DF"/>
    <a:srgbClr val="B9C0F5"/>
    <a:srgbClr val="99CCFF"/>
    <a:srgbClr val="E5F5FF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4" d="100"/>
          <a:sy n="54" d="100"/>
        </p:scale>
        <p:origin x="-972" y="-4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802"/>
    </p:cViewPr>
  </p:sorterViewPr>
  <p:notesViewPr>
    <p:cSldViewPr>
      <p:cViewPr varScale="1">
        <p:scale>
          <a:sx n="36" d="100"/>
          <a:sy n="36" d="100"/>
        </p:scale>
        <p:origin x="-1332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aseline="0"/>
            </a:lvl1pPr>
          </a:lstStyle>
          <a:p>
            <a:pPr>
              <a:defRPr/>
            </a:pPr>
            <a:fld id="{898AF205-46D2-41EA-A1D5-A8F5B3C570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D86D03-9636-4C97-BC57-F55D554A0AE0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A45B44-637D-413D-AD01-958969EADF7B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A45B44-637D-413D-AD01-958969EADF7B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A45B44-637D-413D-AD01-958969EADF7B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A45B44-637D-413D-AD01-958969EADF7B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A45B44-637D-413D-AD01-958969EADF7B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A45B44-637D-413D-AD01-958969EADF7B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31E450-3633-4367-A056-D659F06D2C7B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6CE8F9-3F2C-4EF7-9DF0-47A5CC1C74AE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A0B2C7D8-1CBD-4B55-B640-FB79537F4614}" type="slidenum">
              <a:rPr lang="en-US" sz="1200" baseline="0"/>
              <a:pPr algn="r">
                <a:spcBef>
                  <a:spcPct val="0"/>
                </a:spcBef>
              </a:pPr>
              <a:t>18</a:t>
            </a:fld>
            <a:endParaRPr lang="en-US" sz="1200" baseline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D99DD3CE-0D52-4724-838C-5184B2EF3924}" type="slidenum">
              <a:rPr lang="en-US" sz="1200" baseline="0"/>
              <a:pPr algn="r">
                <a:spcBef>
                  <a:spcPct val="0"/>
                </a:spcBef>
              </a:pPr>
              <a:t>19</a:t>
            </a:fld>
            <a:endParaRPr lang="en-US" sz="1200" baseline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CED5E1-BD1E-4C14-A115-F0F5224AC699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3A597714-1566-46E6-80CD-0CF57D0A027C}" type="slidenum">
              <a:rPr lang="en-US" sz="1200" baseline="0"/>
              <a:pPr algn="r">
                <a:spcBef>
                  <a:spcPct val="0"/>
                </a:spcBef>
              </a:pPr>
              <a:t>20</a:t>
            </a:fld>
            <a:endParaRPr lang="en-US" sz="1200" baseline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9B4105F8-05DC-4DA6-9506-04F556F4A2B1}" type="slidenum">
              <a:rPr lang="en-US" sz="1200" baseline="0"/>
              <a:pPr algn="r">
                <a:spcBef>
                  <a:spcPct val="0"/>
                </a:spcBef>
              </a:pPr>
              <a:t>21</a:t>
            </a:fld>
            <a:endParaRPr lang="en-US" sz="1200" baseline="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0967CC-B546-41E9-8505-5FD3790D7EB6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652EE6-BDF7-4F3B-BE77-4E1F0CC39EE5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652EE6-BDF7-4F3B-BE77-4E1F0CC39EE5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652EE6-BDF7-4F3B-BE77-4E1F0CC39EE5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652EE6-BDF7-4F3B-BE77-4E1F0CC39EE5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31E450-3633-4367-A056-D659F06D2C7B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31E450-3633-4367-A056-D659F06D2C7B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A89A85-F3CB-41EF-A092-A1FAF3DD4D8E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94F53C-1CE4-460E-8694-B4D09AC33A8E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403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4037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04977041-B7A6-4FA6-9AF4-4994EADCEA06}" type="slidenum">
              <a:rPr lang="en-US" sz="1200" baseline="0"/>
              <a:pPr algn="r">
                <a:spcBef>
                  <a:spcPct val="0"/>
                </a:spcBef>
              </a:pPr>
              <a:t>3</a:t>
            </a:fld>
            <a:endParaRPr lang="en-US" sz="1200" baseline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25B63D-A152-4036-A5E9-366599737293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9A7B9-A327-40DC-8403-E164424AC3B7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1C0B32-B38B-46CF-BD7E-B82E2F4F01B9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3E3D8F-54C8-41F7-8982-C28A0A8645CD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5C0DFC-C7A1-423E-8E2D-F11EE2D13FE2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FB37BF-C050-432F-ABF6-3A365558857A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6F3EEF-491E-427A-81B2-690398FCC7FB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38A0BD-5152-4467-9C24-CF6D129624A3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C5F757-DC58-4443-AA3A-087F0DC5E115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2E95D4-415E-44DC-A995-484960263952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2651B3-0BCB-469C-A02F-01422F5A83AB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6EC595-C234-4079-AB2E-1926B482CAE9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6EC595-C234-4079-AB2E-1926B482CAE9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29844D-6B8B-4A5A-B411-D24944E1B8EA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06868E-2F17-4F7C-886B-A74B494D6C19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3308C98A-91FB-4BE5-8E57-BBF0C4943606}" type="slidenum">
              <a:rPr lang="en-US" sz="1200" baseline="0"/>
              <a:pPr algn="r">
                <a:spcBef>
                  <a:spcPct val="0"/>
                </a:spcBef>
              </a:pPr>
              <a:t>44</a:t>
            </a:fld>
            <a:endParaRPr lang="en-US" sz="1200" baseline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919C27-60FB-4EB1-8AA6-E2EB4F483749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6963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9637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3D623935-C11B-4CD7-8305-A0C45D0DC313}" type="slidenum">
              <a:rPr lang="en-US" sz="1200" baseline="0"/>
              <a:pPr algn="r">
                <a:spcBef>
                  <a:spcPct val="0"/>
                </a:spcBef>
              </a:pPr>
              <a:t>45</a:t>
            </a:fld>
            <a:endParaRPr lang="en-US" sz="1200" baseline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595839-EF79-4F8F-810D-5733C126FB07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215FCF-E934-4EE5-A62E-07BB99E5E8E0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6C304B-6BE6-4AC0-9489-EE18BB0F4635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072859AC-8832-4626-BF4F-3AE58FB08FFF}" type="slidenum">
              <a:rPr lang="en-US" sz="1200" baseline="0"/>
              <a:pPr algn="r">
                <a:spcBef>
                  <a:spcPct val="0"/>
                </a:spcBef>
              </a:pPr>
              <a:t>49</a:t>
            </a:fld>
            <a:endParaRPr lang="en-US" sz="1200" baseline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2651B3-0BCB-469C-A02F-01422F5A83AB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29B060-FBA0-418A-B05A-9FE0E6731A4E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7475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4757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FC6CF28D-8E0C-4497-A5D6-37ABEFECB686}" type="slidenum">
              <a:rPr lang="en-US" sz="1200" baseline="0"/>
              <a:pPr algn="r">
                <a:spcBef>
                  <a:spcPct val="0"/>
                </a:spcBef>
              </a:pPr>
              <a:t>50</a:t>
            </a:fld>
            <a:endParaRPr lang="en-US" sz="1200" baseline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E8C121-B6DC-43AB-80B6-E21F738AD24D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E32CA6-34A1-4466-81FB-19D1FE146EF8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F1C518-530C-4419-98A4-3502D90336F4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0D16EB-1C99-4307-ABD5-A7BE7559CAF9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0D16EB-1C99-4307-ABD5-A7BE7559CAF9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0D16EB-1C99-4307-ABD5-A7BE7559CAF9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0D16EB-1C99-4307-ABD5-A7BE7559CAF9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0D16EB-1C99-4307-ABD5-A7BE7559CAF9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14E0F0-D9B5-4BA6-8118-8A118D7FFD4D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79529E-4995-43AC-8211-B89EE50CA04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0D16EB-1C99-4307-ABD5-A7BE7559CAF9}" type="slidenum">
              <a:rPr lang="en-US" smtClean="0"/>
              <a:pPr/>
              <a:t>60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0D16EB-1C99-4307-ABD5-A7BE7559CAF9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0D16EB-1C99-4307-ABD5-A7BE7559CAF9}" type="slidenum">
              <a:rPr lang="en-US" smtClean="0"/>
              <a:pPr/>
              <a:t>62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0D16EB-1C99-4307-ABD5-A7BE7559CAF9}" type="slidenum">
              <a:rPr lang="en-US" smtClean="0"/>
              <a:pPr/>
              <a:t>63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0D16EB-1C99-4307-ABD5-A7BE7559CAF9}" type="slidenum">
              <a:rPr lang="en-US" smtClean="0"/>
              <a:pPr/>
              <a:t>64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0D16EB-1C99-4307-ABD5-A7BE7559CAF9}" type="slidenum">
              <a:rPr lang="en-US" smtClean="0"/>
              <a:pPr/>
              <a:t>65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3173E773-279E-475A-8ECC-6CC70080C80E}" type="slidenum">
              <a:rPr lang="en-US" sz="1200" baseline="0"/>
              <a:pPr algn="r">
                <a:spcBef>
                  <a:spcPct val="0"/>
                </a:spcBef>
              </a:pPr>
              <a:t>66</a:t>
            </a:fld>
            <a:endParaRPr lang="en-US" sz="1200" baseline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73076D-FF9D-4F6D-86C1-5D01F28CCED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87CCC3-F877-4506-A83F-4EF6607C8817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A45B44-637D-413D-AD01-958969EADF7B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50A19-ADA1-403E-8DA2-EFFC5D5E93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7F90F7-3630-46E9-84AA-B269CAF350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BA5E6-4C9E-4389-8817-A115817BC0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11B02D-A3A5-4D59-8B24-7FF22ECDB5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AF4FB-CEB7-43D6-95D7-3C8961B6FC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61E68-A6EA-4109-8681-CED98A253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273C6-449E-46DE-84F1-EF8960FC2A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36196-CDA5-4466-A71F-B1404C9C88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02F6F-B630-4A16-B1B0-2A9B056EFC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ABE1E-8A9A-43AB-96D3-419DAA3D38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1607A-901D-4EC6-9D87-0002F78A3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CF12A9-0D0A-4A80-B10C-3CC2E5FAE5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aseline="0"/>
            </a:lvl1pPr>
          </a:lstStyle>
          <a:p>
            <a:pPr>
              <a:defRPr/>
            </a:pPr>
            <a:fld id="{03D1914F-0E12-44B9-93C0-77E26689BA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Relationship Id="rId4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Relationship Id="rId4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Relationship Id="rId4" Type="http://schemas.openxmlformats.org/officeDocument/2006/relationships/image" Target="../media/image1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Relationship Id="rId4" Type="http://schemas.openxmlformats.org/officeDocument/2006/relationships/image" Target="../media/image1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4953000" y="3505200"/>
            <a:ext cx="3810000" cy="838200"/>
          </a:xfrm>
        </p:spPr>
        <p:txBody>
          <a:bodyPr/>
          <a:lstStyle/>
          <a:p>
            <a:pPr algn="r"/>
            <a:r>
              <a:rPr lang="en-US" sz="6000" b="1" smtClean="0">
                <a:solidFill>
                  <a:schemeClr val="tx1"/>
                </a:solidFill>
                <a:latin typeface="Arial" charset="0"/>
              </a:rPr>
              <a:t>Chapter 4</a:t>
            </a:r>
            <a:endParaRPr lang="en-US" sz="6000" smtClean="0"/>
          </a:p>
        </p:txBody>
      </p:sp>
      <p:sp>
        <p:nvSpPr>
          <p:cNvPr id="2051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3886200" y="4495800"/>
            <a:ext cx="4953000" cy="2133600"/>
          </a:xfrm>
        </p:spPr>
        <p:txBody>
          <a:bodyPr/>
          <a:lstStyle/>
          <a:p>
            <a:pPr algn="r"/>
            <a:r>
              <a:rPr lang="en-US" sz="4000" smtClean="0">
                <a:latin typeface="Arial" charset="0"/>
              </a:rPr>
              <a:t>MARIE: An Introduction to a Simple Computer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67056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MARIE: 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Registers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sz="half" idx="1"/>
          </p:nvPr>
        </p:nvSpPr>
        <p:spPr>
          <a:noFill/>
        </p:spPr>
        <p:txBody>
          <a:bodyPr/>
          <a:lstStyle/>
          <a:p>
            <a:pPr marL="514350" indent="-514350">
              <a:spcBef>
                <a:spcPts val="3600"/>
              </a:spcBef>
              <a:buFont typeface="+mj-lt"/>
              <a:buAutoNum type="arabicPeriod" startAt="2"/>
            </a:pPr>
            <a:r>
              <a:rPr lang="en-US" u="sng" dirty="0" smtClean="0">
                <a:latin typeface="Arial" charset="0"/>
              </a:rPr>
              <a:t>Memory Address Register</a:t>
            </a:r>
            <a:r>
              <a:rPr lang="en-US" dirty="0" smtClean="0">
                <a:latin typeface="Arial" charset="0"/>
              </a:rPr>
              <a:t>, </a:t>
            </a:r>
            <a:r>
              <a:rPr lang="en-US" b="1" dirty="0" smtClean="0">
                <a:latin typeface="Arial" charset="0"/>
              </a:rPr>
              <a:t>MAR</a:t>
            </a:r>
            <a:r>
              <a:rPr lang="en-US" dirty="0" smtClean="0">
                <a:latin typeface="Arial" charset="0"/>
              </a:rPr>
              <a:t>, a 12-bit register that holds the memory address of an instruction or the operand of an instruction.  </a:t>
            </a:r>
          </a:p>
        </p:txBody>
      </p:sp>
      <p:pic>
        <p:nvPicPr>
          <p:cNvPr id="7" name="Content Placeholder 6" descr="marie.PNG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4743450" y="2209800"/>
            <a:ext cx="3619500" cy="3657600"/>
          </a:xfrm>
        </p:spPr>
      </p:pic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E040CA-5B40-449D-8E9C-DC7AB72CFC43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67056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MARIE: 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Registers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sz="half" idx="1"/>
          </p:nvPr>
        </p:nvSpPr>
        <p:spPr>
          <a:noFill/>
        </p:spPr>
        <p:txBody>
          <a:bodyPr/>
          <a:lstStyle/>
          <a:p>
            <a:pPr marL="514350" indent="-514350">
              <a:spcBef>
                <a:spcPts val="3600"/>
              </a:spcBef>
              <a:buFont typeface="+mj-lt"/>
              <a:buAutoNum type="arabicPeriod" startAt="3"/>
            </a:pPr>
            <a:r>
              <a:rPr lang="en-US" u="sng" dirty="0" smtClean="0">
                <a:latin typeface="Arial" charset="0"/>
              </a:rPr>
              <a:t>Memory Buffer Register</a:t>
            </a:r>
            <a:r>
              <a:rPr lang="en-US" dirty="0" smtClean="0">
                <a:latin typeface="Arial" charset="0"/>
              </a:rPr>
              <a:t>, </a:t>
            </a:r>
            <a:r>
              <a:rPr lang="en-US" b="1" dirty="0" smtClean="0">
                <a:latin typeface="Arial" charset="0"/>
              </a:rPr>
              <a:t>MBR</a:t>
            </a:r>
            <a:r>
              <a:rPr lang="en-US" dirty="0" smtClean="0">
                <a:latin typeface="Arial" charset="0"/>
              </a:rPr>
              <a:t>, a 16-bit register that holds the data after its retrieval from, or before its placement in, memory.</a:t>
            </a:r>
          </a:p>
        </p:txBody>
      </p:sp>
      <p:pic>
        <p:nvPicPr>
          <p:cNvPr id="7" name="Content Placeholder 6" descr="marie.PNG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4743450" y="2209800"/>
            <a:ext cx="3619500" cy="3657600"/>
          </a:xfrm>
        </p:spPr>
      </p:pic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E040CA-5B40-449D-8E9C-DC7AB72CFC43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67056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MARIE: 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Registers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sz="half" idx="1"/>
          </p:nvPr>
        </p:nvSpPr>
        <p:spPr>
          <a:noFill/>
        </p:spPr>
        <p:txBody>
          <a:bodyPr/>
          <a:lstStyle/>
          <a:p>
            <a:pPr marL="514350" indent="-514350">
              <a:spcBef>
                <a:spcPts val="3600"/>
              </a:spcBef>
              <a:buFont typeface="+mj-lt"/>
              <a:buAutoNum type="arabicPeriod" startAt="4"/>
            </a:pPr>
            <a:r>
              <a:rPr lang="en-US" u="sng" dirty="0" smtClean="0">
                <a:latin typeface="Arial" charset="0"/>
              </a:rPr>
              <a:t>Program Counter</a:t>
            </a:r>
            <a:r>
              <a:rPr lang="en-US" dirty="0" smtClean="0">
                <a:latin typeface="Arial" charset="0"/>
              </a:rPr>
              <a:t>, </a:t>
            </a:r>
            <a:r>
              <a:rPr lang="en-US" b="1" dirty="0" smtClean="0">
                <a:latin typeface="Arial" charset="0"/>
              </a:rPr>
              <a:t>PC</a:t>
            </a:r>
            <a:r>
              <a:rPr lang="en-US" dirty="0" smtClean="0">
                <a:latin typeface="Arial" charset="0"/>
              </a:rPr>
              <a:t>, a 12-bit register that holds the address of the next program instruction to be executed.</a:t>
            </a:r>
          </a:p>
        </p:txBody>
      </p:sp>
      <p:pic>
        <p:nvPicPr>
          <p:cNvPr id="7" name="Content Placeholder 6" descr="marie.PNG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4743450" y="2209800"/>
            <a:ext cx="3619500" cy="3657600"/>
          </a:xfrm>
        </p:spPr>
      </p:pic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E040CA-5B40-449D-8E9C-DC7AB72CFC43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67056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MARIE: 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Registers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sz="half" idx="1"/>
          </p:nvPr>
        </p:nvSpPr>
        <p:spPr>
          <a:noFill/>
        </p:spPr>
        <p:txBody>
          <a:bodyPr>
            <a:normAutofit/>
          </a:bodyPr>
          <a:lstStyle/>
          <a:p>
            <a:pPr marL="514350" lvl="0" indent="-514350">
              <a:spcBef>
                <a:spcPts val="3600"/>
              </a:spcBef>
              <a:buFont typeface="+mj-lt"/>
              <a:buAutoNum type="arabicPeriod" startAt="5"/>
            </a:pPr>
            <a:r>
              <a:rPr lang="en-US" u="sng" dirty="0" smtClean="0">
                <a:solidFill>
                  <a:srgbClr val="000000"/>
                </a:solidFill>
                <a:latin typeface="Arial" charset="0"/>
              </a:rPr>
              <a:t>Instruction Register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b="1" dirty="0" smtClean="0">
                <a:solidFill>
                  <a:srgbClr val="000000"/>
                </a:solidFill>
                <a:latin typeface="Arial" charset="0"/>
              </a:rPr>
              <a:t>IR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, a 16-bit register that holds an instruction immediately preceding its decoding and execution.</a:t>
            </a:r>
          </a:p>
        </p:txBody>
      </p:sp>
      <p:pic>
        <p:nvPicPr>
          <p:cNvPr id="7" name="Content Placeholder 6" descr="marie.PNG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4743450" y="2209800"/>
            <a:ext cx="3619500" cy="3657600"/>
          </a:xfrm>
        </p:spPr>
      </p:pic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E040CA-5B40-449D-8E9C-DC7AB72CFC43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67056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MARIE: 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Registers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sz="half" idx="1"/>
          </p:nvPr>
        </p:nvSpPr>
        <p:spPr>
          <a:noFill/>
        </p:spPr>
        <p:txBody>
          <a:bodyPr>
            <a:normAutofit/>
          </a:bodyPr>
          <a:lstStyle/>
          <a:p>
            <a:pPr marL="514350" indent="-514350">
              <a:spcBef>
                <a:spcPts val="3600"/>
              </a:spcBef>
              <a:buFont typeface="+mj-lt"/>
              <a:buAutoNum type="arabicPeriod" startAt="6"/>
            </a:pPr>
            <a:r>
              <a:rPr lang="en-US" u="sng" dirty="0" smtClean="0">
                <a:latin typeface="Arial" charset="0"/>
              </a:rPr>
              <a:t>Input Register</a:t>
            </a:r>
            <a:r>
              <a:rPr lang="en-US" dirty="0" smtClean="0">
                <a:latin typeface="Arial" charset="0"/>
              </a:rPr>
              <a:t>, </a:t>
            </a:r>
            <a:r>
              <a:rPr lang="en-US" b="1" dirty="0" err="1" smtClean="0">
                <a:latin typeface="Arial" charset="0"/>
              </a:rPr>
              <a:t>InREG</a:t>
            </a:r>
            <a:r>
              <a:rPr lang="en-US" dirty="0" smtClean="0">
                <a:latin typeface="Arial" charset="0"/>
              </a:rPr>
              <a:t>, an 8-bit register that holds data read from an input device.</a:t>
            </a:r>
          </a:p>
          <a:p>
            <a:pPr marL="514350" lvl="0" indent="-514350">
              <a:spcBef>
                <a:spcPts val="3600"/>
              </a:spcBef>
              <a:buFont typeface="+mj-lt"/>
              <a:buAutoNum type="arabicPeriod" startAt="6"/>
            </a:pPr>
            <a:endParaRPr lang="en-US" dirty="0" smtClean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7" name="Content Placeholder 6" descr="marie.PNG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4743450" y="2209800"/>
            <a:ext cx="3619500" cy="3657600"/>
          </a:xfrm>
        </p:spPr>
      </p:pic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E040CA-5B40-449D-8E9C-DC7AB72CFC43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67056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MARIE: 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Registers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sz="half" idx="1"/>
          </p:nvPr>
        </p:nvSpPr>
        <p:spPr>
          <a:noFill/>
        </p:spPr>
        <p:txBody>
          <a:bodyPr>
            <a:normAutofit/>
          </a:bodyPr>
          <a:lstStyle/>
          <a:p>
            <a:pPr marL="514350" indent="-514350">
              <a:spcBef>
                <a:spcPts val="3600"/>
              </a:spcBef>
              <a:buFont typeface="+mj-lt"/>
              <a:buAutoNum type="arabicPeriod" startAt="7"/>
            </a:pPr>
            <a:r>
              <a:rPr lang="en-US" u="sng" dirty="0" smtClean="0">
                <a:latin typeface="Arial" charset="0"/>
              </a:rPr>
              <a:t>Output Register</a:t>
            </a:r>
            <a:r>
              <a:rPr lang="en-US" dirty="0" smtClean="0">
                <a:latin typeface="Arial" charset="0"/>
              </a:rPr>
              <a:t>, </a:t>
            </a:r>
            <a:r>
              <a:rPr lang="en-US" b="1" dirty="0" err="1" smtClean="0">
                <a:latin typeface="Arial" charset="0"/>
              </a:rPr>
              <a:t>OutREG</a:t>
            </a:r>
            <a:r>
              <a:rPr lang="en-US" dirty="0" smtClean="0">
                <a:latin typeface="Arial" charset="0"/>
              </a:rPr>
              <a:t>, an 8-bit register, that holds data that is ready for the output device.</a:t>
            </a:r>
          </a:p>
          <a:p>
            <a:pPr marL="514350" lvl="0" indent="-514350">
              <a:spcBef>
                <a:spcPts val="3600"/>
              </a:spcBef>
              <a:buFont typeface="+mj-lt"/>
              <a:buAutoNum type="arabicPeriod" startAt="7"/>
            </a:pPr>
            <a:endParaRPr lang="en-US" dirty="0" smtClean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7" name="Content Placeholder 6" descr="marie.PNG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4743450" y="2209800"/>
            <a:ext cx="3619500" cy="3657600"/>
          </a:xfrm>
        </p:spPr>
      </p:pic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E040CA-5B40-449D-8E9C-DC7AB72CFC43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818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MARIE: 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Bus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  <a:noFill/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dirty="0" smtClean="0">
                <a:latin typeface="Arial" charset="0"/>
              </a:rPr>
              <a:t>The registers are interconnected, and connected with main memory through a common data bus.</a:t>
            </a:r>
          </a:p>
          <a:p>
            <a:pPr>
              <a:spcBef>
                <a:spcPct val="10000"/>
              </a:spcBef>
            </a:pPr>
            <a:endParaRPr lang="en-US" dirty="0" smtClean="0">
              <a:latin typeface="Arial" charset="0"/>
            </a:endParaRPr>
          </a:p>
          <a:p>
            <a:pPr>
              <a:spcBef>
                <a:spcPct val="10000"/>
              </a:spcBef>
              <a:buNone/>
            </a:pPr>
            <a:endParaRPr lang="en-US" dirty="0" smtClean="0">
              <a:latin typeface="Arial" charset="0"/>
            </a:endParaRP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166422-4159-40DC-BE85-BD9307201235}" type="slidenum">
              <a:rPr lang="en-US" smtClean="0"/>
              <a:pPr/>
              <a:t>16</a:t>
            </a:fld>
            <a:endParaRPr lang="en-US" smtClean="0"/>
          </a:p>
        </p:txBody>
      </p:sp>
      <p:pic>
        <p:nvPicPr>
          <p:cNvPr id="8" name="Picture 5" descr="DatapathYL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 t="1434" b="2422"/>
          <a:stretch>
            <a:fillRect/>
          </a:stretch>
        </p:blipFill>
        <p:spPr>
          <a:xfrm>
            <a:off x="4876799" y="1407607"/>
            <a:ext cx="3727681" cy="5145593"/>
          </a:xfr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35085D-17B6-4944-BAAB-3B4D309B8A47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5532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The Bus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24800" cy="4724400"/>
          </a:xfrm>
          <a:noFill/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sz="3600" dirty="0" smtClean="0">
                <a:latin typeface="Arial" charset="0"/>
              </a:rPr>
              <a:t>The CPU shares data with other system components by way of a </a:t>
            </a:r>
            <a:r>
              <a:rPr lang="en-US" sz="3600" i="1" dirty="0" smtClean="0">
                <a:latin typeface="Arial" charset="0"/>
              </a:rPr>
              <a:t>data bus.</a:t>
            </a:r>
          </a:p>
          <a:p>
            <a:pPr>
              <a:spcBef>
                <a:spcPts val="3600"/>
              </a:spcBef>
            </a:pPr>
            <a:r>
              <a:rPr lang="en-US" sz="3600" dirty="0" smtClean="0">
                <a:latin typeface="Arial" charset="0"/>
              </a:rPr>
              <a:t>A </a:t>
            </a:r>
            <a:r>
              <a:rPr lang="en-US" sz="3600" b="1" dirty="0" smtClean="0">
                <a:latin typeface="Arial" charset="0"/>
              </a:rPr>
              <a:t>bus</a:t>
            </a:r>
            <a:r>
              <a:rPr lang="en-US" sz="3600" dirty="0" smtClean="0">
                <a:latin typeface="Arial" charset="0"/>
              </a:rPr>
              <a:t> is a set of wires that simultaneously convey a single bit along each line.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E165A782-E32E-4B26-915D-CF34FFFABC0E}" type="slidenum">
              <a:rPr lang="en-US" sz="1400" baseline="0"/>
              <a:pPr algn="r">
                <a:spcBef>
                  <a:spcPct val="0"/>
                </a:spcBef>
              </a:pPr>
              <a:t>18</a:t>
            </a:fld>
            <a:endParaRPr lang="en-US" sz="1400" baseline="0"/>
          </a:p>
        </p:txBody>
      </p:sp>
      <p:sp>
        <p:nvSpPr>
          <p:cNvPr id="135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65532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The Bus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135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382000" cy="4724400"/>
          </a:xfrm>
          <a:noFill/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sz="3500" dirty="0" smtClean="0">
                <a:latin typeface="Arial" charset="0"/>
              </a:rPr>
              <a:t>The speed of the bus is affected by </a:t>
            </a:r>
          </a:p>
          <a:p>
            <a:pPr lvl="1">
              <a:spcBef>
                <a:spcPct val="10000"/>
              </a:spcBef>
            </a:pPr>
            <a:r>
              <a:rPr lang="en-US" sz="3100" dirty="0" smtClean="0">
                <a:latin typeface="Arial" charset="0"/>
              </a:rPr>
              <a:t>Its length and</a:t>
            </a:r>
          </a:p>
          <a:p>
            <a:pPr lvl="1">
              <a:spcBef>
                <a:spcPct val="10000"/>
              </a:spcBef>
            </a:pPr>
            <a:r>
              <a:rPr lang="en-US" sz="3100" dirty="0" smtClean="0">
                <a:latin typeface="Arial" charset="0"/>
              </a:rPr>
              <a:t>The number of devices sharing it</a:t>
            </a:r>
          </a:p>
          <a:p>
            <a:pPr>
              <a:spcBef>
                <a:spcPts val="3600"/>
              </a:spcBef>
            </a:pPr>
            <a:r>
              <a:rPr lang="en-US" sz="3600" dirty="0" smtClean="0">
                <a:latin typeface="Arial" charset="0"/>
              </a:rPr>
              <a:t>Only one device is allowed to use the bus at any one time.</a:t>
            </a:r>
            <a:endParaRPr lang="en-US" sz="3500" dirty="0" smtClean="0">
              <a:latin typeface="Arial" charset="0"/>
            </a:endParaRPr>
          </a:p>
          <a:p>
            <a:pPr lvl="1">
              <a:spcBef>
                <a:spcPct val="10000"/>
              </a:spcBef>
              <a:buFontTx/>
              <a:buNone/>
            </a:pPr>
            <a:endParaRPr lang="en-US" sz="3100" dirty="0" smtClean="0">
              <a:latin typeface="Arial" charset="0"/>
            </a:endParaRPr>
          </a:p>
          <a:p>
            <a:pPr lvl="1">
              <a:spcBef>
                <a:spcPct val="10000"/>
              </a:spcBef>
            </a:pPr>
            <a:endParaRPr lang="en-US" sz="3100" dirty="0" smtClean="0">
              <a:latin typeface="Arial" charset="0"/>
            </a:endParaRPr>
          </a:p>
          <a:p>
            <a:pPr lvl="1">
              <a:spcBef>
                <a:spcPct val="10000"/>
              </a:spcBef>
            </a:pPr>
            <a:endParaRPr lang="en-US" sz="31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7E0C301B-98C4-4DFF-9AD3-7DA13A7331CF}" type="slidenum">
              <a:rPr lang="en-US" sz="1400" baseline="0"/>
              <a:pPr algn="r">
                <a:spcBef>
                  <a:spcPct val="0"/>
                </a:spcBef>
              </a:pPr>
              <a:t>19</a:t>
            </a:fld>
            <a:endParaRPr lang="en-US" sz="1400" baseline="0"/>
          </a:p>
        </p:txBody>
      </p:sp>
      <p:sp>
        <p:nvSpPr>
          <p:cNvPr id="1310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6477000" cy="9144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The Bus: Types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1310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382000" cy="4648200"/>
          </a:xfrm>
          <a:noFill/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sz="3500" dirty="0" smtClean="0">
                <a:latin typeface="Arial" charset="0"/>
              </a:rPr>
              <a:t>Two types of buses are commonly found in computer systems: </a:t>
            </a:r>
          </a:p>
          <a:p>
            <a:pPr lvl="1">
              <a:spcBef>
                <a:spcPts val="3600"/>
              </a:spcBef>
            </a:pPr>
            <a:r>
              <a:rPr lang="en-US" sz="3100" b="1" dirty="0" smtClean="0">
                <a:latin typeface="Arial" charset="0"/>
              </a:rPr>
              <a:t>Point-to-Point Bus</a:t>
            </a:r>
            <a:endParaRPr lang="en-US" sz="3100" dirty="0" smtClean="0">
              <a:latin typeface="Arial" charset="0"/>
            </a:endParaRPr>
          </a:p>
          <a:p>
            <a:pPr lvl="1">
              <a:spcBef>
                <a:spcPts val="3600"/>
              </a:spcBef>
            </a:pPr>
            <a:r>
              <a:rPr lang="en-US" sz="3100" b="1" dirty="0" smtClean="0">
                <a:latin typeface="Arial" charset="0"/>
              </a:rPr>
              <a:t>Multipoint Bus</a:t>
            </a:r>
            <a:endParaRPr lang="en-US" sz="32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C44CAC-7657-4384-8DDB-B9041F181639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818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chemeClr val="bg1"/>
                </a:solidFill>
                <a:latin typeface="Arial" charset="0"/>
              </a:rPr>
              <a:t>Chapter 4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/>
          <a:lstStyle/>
          <a:p>
            <a:pPr marL="457200" indent="-457200">
              <a:lnSpc>
                <a:spcPct val="120000"/>
              </a:lnSpc>
              <a:buFont typeface="Wingdings" pitchFamily="2" charset="2"/>
              <a:buChar char="ü"/>
            </a:pPr>
            <a:r>
              <a:rPr lang="en-US" sz="2000" smtClean="0">
                <a:latin typeface="Arial" charset="0"/>
              </a:rPr>
              <a:t>4.1 Introduction</a:t>
            </a:r>
          </a:p>
          <a:p>
            <a:pPr marL="457200" indent="-457200">
              <a:lnSpc>
                <a:spcPct val="120000"/>
              </a:lnSpc>
              <a:buFont typeface="Wingdings" pitchFamily="2" charset="2"/>
              <a:buChar char="ü"/>
            </a:pPr>
            <a:r>
              <a:rPr lang="en-US" sz="2000" smtClean="0">
                <a:latin typeface="Arial" charset="0"/>
              </a:rPr>
              <a:t>4.2 CPU Basics and Organization</a:t>
            </a:r>
          </a:p>
          <a:p>
            <a:pPr marL="457200" indent="-457200">
              <a:lnSpc>
                <a:spcPct val="120000"/>
              </a:lnSpc>
              <a:buFont typeface="Wingdings" pitchFamily="2" charset="2"/>
              <a:buChar char="ü"/>
            </a:pPr>
            <a:r>
              <a:rPr lang="en-US" sz="2000" smtClean="0">
                <a:latin typeface="Arial" charset="0"/>
              </a:rPr>
              <a:t>4.3 The Bus</a:t>
            </a:r>
          </a:p>
          <a:p>
            <a:pPr marL="457200" indent="-457200">
              <a:lnSpc>
                <a:spcPct val="120000"/>
              </a:lnSpc>
              <a:buFont typeface="Wingdings" pitchFamily="2" charset="2"/>
              <a:buChar char="ü"/>
            </a:pPr>
            <a:r>
              <a:rPr lang="en-US" sz="2000" smtClean="0">
                <a:latin typeface="Arial" charset="0"/>
              </a:rPr>
              <a:t>4.4 Clocks</a:t>
            </a:r>
          </a:p>
          <a:p>
            <a:pPr marL="457200" indent="-457200">
              <a:lnSpc>
                <a:spcPct val="120000"/>
              </a:lnSpc>
              <a:buFont typeface="Wingdings" pitchFamily="2" charset="2"/>
              <a:buChar char="ü"/>
            </a:pPr>
            <a:r>
              <a:rPr lang="en-US" sz="2000" smtClean="0">
                <a:latin typeface="Arial" charset="0"/>
              </a:rPr>
              <a:t>4.5 The Input/Output Subsystem</a:t>
            </a:r>
          </a:p>
          <a:p>
            <a:pPr marL="457200" indent="-457200">
              <a:lnSpc>
                <a:spcPct val="120000"/>
              </a:lnSpc>
              <a:buFont typeface="Wingdings" pitchFamily="2" charset="2"/>
              <a:buChar char="ü"/>
            </a:pPr>
            <a:r>
              <a:rPr lang="en-US" sz="2000" smtClean="0">
                <a:latin typeface="Arial" charset="0"/>
              </a:rPr>
              <a:t>4.6 Memory Organization and Addressing</a:t>
            </a:r>
          </a:p>
          <a:p>
            <a:pPr marL="457200" indent="-457200">
              <a:lnSpc>
                <a:spcPct val="120000"/>
              </a:lnSpc>
              <a:buFont typeface="Wingdings" pitchFamily="2" charset="2"/>
              <a:buChar char="ü"/>
            </a:pPr>
            <a:r>
              <a:rPr lang="en-US" sz="2000" smtClean="0">
                <a:latin typeface="Arial" charset="0"/>
              </a:rPr>
              <a:t>4.7 Interrupts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smtClean="0">
                <a:latin typeface="Arial" charset="0"/>
              </a:rPr>
              <a:t>4.8 MARIE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smtClean="0">
                <a:latin typeface="Arial" charset="0"/>
              </a:rPr>
              <a:t>4.9 Instruction Processing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smtClean="0">
                <a:latin typeface="Arial" charset="0"/>
              </a:rPr>
              <a:t>4.10 A Simple Program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000" smtClean="0">
                <a:latin typeface="Arial" charset="0"/>
              </a:rPr>
              <a:t>	4.11 A Discussion on Assemblers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000" smtClean="0">
                <a:latin typeface="Arial" charset="0"/>
              </a:rPr>
              <a:t>	4.12 Extending Our Instruction Set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000" smtClean="0">
                <a:latin typeface="Arial" charset="0"/>
              </a:rPr>
              <a:t>	4.13 A Discussion on Decoding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000" smtClean="0">
                <a:latin typeface="Arial" charset="0"/>
              </a:rPr>
              <a:t>	4.14 Real-World Examples of Computer Architecture</a:t>
            </a:r>
          </a:p>
          <a:p>
            <a:pPr>
              <a:lnSpc>
                <a:spcPct val="80000"/>
              </a:lnSpc>
            </a:pP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BE695348-4DD8-4830-AC7A-4D958A2DCF53}" type="slidenum">
              <a:rPr lang="en-US" sz="1400" baseline="0"/>
              <a:pPr algn="r">
                <a:spcBef>
                  <a:spcPct val="0"/>
                </a:spcBef>
              </a:pPr>
              <a:t>20</a:t>
            </a:fld>
            <a:endParaRPr lang="en-US" sz="1400" baseline="0"/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5532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Point-to-Point Bus Configuration</a:t>
            </a:r>
            <a:endParaRPr lang="en-US" sz="3400" dirty="0" smtClean="0">
              <a:latin typeface="Arial" charset="0"/>
            </a:endParaRPr>
          </a:p>
        </p:txBody>
      </p:sp>
      <p:pic>
        <p:nvPicPr>
          <p:cNvPr id="133128" name="Picture 4" descr="4-1a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219200" y="2667000"/>
            <a:ext cx="6553200" cy="3375761"/>
          </a:xfrm>
          <a:noFill/>
          <a:ln/>
        </p:spPr>
      </p:pic>
      <p:sp>
        <p:nvSpPr>
          <p:cNvPr id="5" name="Rectangle 4"/>
          <p:cNvSpPr/>
          <p:nvPr/>
        </p:nvSpPr>
        <p:spPr>
          <a:xfrm>
            <a:off x="990600" y="1676400"/>
            <a:ext cx="6934200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3600"/>
              </a:spcBef>
            </a:pPr>
            <a:r>
              <a:rPr lang="en-US" sz="4000" b="1" dirty="0" smtClean="0">
                <a:latin typeface="Arial" charset="0"/>
              </a:rPr>
              <a:t>A Point-to-Point Bus</a:t>
            </a:r>
            <a:r>
              <a:rPr lang="en-US" sz="4000" dirty="0" smtClean="0">
                <a:latin typeface="Arial" charset="0"/>
              </a:rPr>
              <a:t> connects two specific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63B48C1F-94B0-4266-90B4-52A1FDC483AE}" type="slidenum">
              <a:rPr lang="en-US" sz="1400" baseline="0"/>
              <a:pPr algn="r">
                <a:spcBef>
                  <a:spcPct val="0"/>
                </a:spcBef>
              </a:pPr>
              <a:t>21</a:t>
            </a:fld>
            <a:endParaRPr lang="en-US" sz="1400" baseline="0"/>
          </a:p>
        </p:txBody>
      </p:sp>
      <p:sp>
        <p:nvSpPr>
          <p:cNvPr id="138243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153400" cy="1371600"/>
          </a:xfrm>
          <a:noFill/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sz="2600" b="1" dirty="0" smtClean="0">
                <a:latin typeface="Arial" charset="0"/>
              </a:rPr>
              <a:t>A </a:t>
            </a:r>
            <a:r>
              <a:rPr lang="en-US" sz="2600" b="1" dirty="0" err="1" smtClean="0">
                <a:latin typeface="Arial" charset="0"/>
              </a:rPr>
              <a:t>MultiPoint</a:t>
            </a:r>
            <a:r>
              <a:rPr lang="en-US" sz="2600" b="1" dirty="0" smtClean="0">
                <a:latin typeface="Arial" charset="0"/>
              </a:rPr>
              <a:t> Bus </a:t>
            </a:r>
            <a:r>
              <a:rPr lang="en-US" sz="2800" dirty="0" smtClean="0">
                <a:latin typeface="Arial" charset="0"/>
              </a:rPr>
              <a:t>is a common pathway that connects a number of devices</a:t>
            </a:r>
            <a:endParaRPr lang="en-US" sz="2600" dirty="0" smtClean="0">
              <a:latin typeface="Arial" charset="0"/>
            </a:endParaRPr>
          </a:p>
        </p:txBody>
      </p:sp>
      <p:pic>
        <p:nvPicPr>
          <p:cNvPr id="138244" name="Picture 7" descr="4-1b"/>
          <p:cNvPicPr>
            <a:picLocks noChangeAspect="1" noChangeArrowheads="1"/>
          </p:cNvPicPr>
          <p:nvPr/>
        </p:nvPicPr>
        <p:blipFill>
          <a:blip r:embed="rId3" cstate="print"/>
          <a:srcRect t="7454" b="4919"/>
          <a:stretch>
            <a:fillRect/>
          </a:stretch>
        </p:blipFill>
        <p:spPr bwMode="auto">
          <a:xfrm>
            <a:off x="762001" y="2590800"/>
            <a:ext cx="7670306" cy="348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8245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6400800" cy="990600"/>
          </a:xfrm>
          <a:noFill/>
        </p:spPr>
        <p:txBody>
          <a:bodyPr/>
          <a:lstStyle/>
          <a:p>
            <a:r>
              <a:rPr lang="en-US" sz="3400" b="1" dirty="0" err="1" smtClean="0">
                <a:solidFill>
                  <a:srgbClr val="FFFFFF"/>
                </a:solidFill>
                <a:latin typeface="Arial" charset="0"/>
              </a:rPr>
              <a:t>MultiPoint</a:t>
            </a: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 Bus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1B591E-626D-426A-8934-08CDA711C2E1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6387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5532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Model Bus Configuration</a:t>
            </a:r>
            <a:endParaRPr lang="en-US" sz="3400" dirty="0" smtClean="0">
              <a:latin typeface="Arial" charset="0"/>
            </a:endParaRPr>
          </a:p>
        </p:txBody>
      </p:sp>
      <p:pic>
        <p:nvPicPr>
          <p:cNvPr id="16388" name="Picture 9" descr="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524000"/>
            <a:ext cx="7920038" cy="470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3246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Bus Components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371600"/>
            <a:ext cx="8077200" cy="1447800"/>
          </a:xfrm>
          <a:noFill/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smtClean="0">
                <a:latin typeface="Arial" charset="0"/>
              </a:rPr>
              <a:t>Data Lines</a:t>
            </a:r>
            <a:endParaRPr lang="en-US" sz="3100" dirty="0" smtClean="0">
              <a:latin typeface="Arial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smtClean="0">
                <a:latin typeface="Arial" charset="0"/>
              </a:rPr>
              <a:t>Control Lines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smtClean="0">
                <a:latin typeface="Arial" charset="0"/>
              </a:rPr>
              <a:t>Address Lines</a:t>
            </a:r>
            <a:endParaRPr lang="en-US" dirty="0" smtClean="0"/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0E6A91-BE62-4699-A606-E6F09344475E}" type="slidenum">
              <a:rPr lang="en-US" smtClean="0"/>
              <a:pPr/>
              <a:t>23</a:t>
            </a:fld>
            <a:endParaRPr lang="en-US" smtClean="0"/>
          </a:p>
        </p:txBody>
      </p:sp>
      <p:pic>
        <p:nvPicPr>
          <p:cNvPr id="7" name="Picture 9" descr="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895600"/>
            <a:ext cx="7772399" cy="3329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3246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Bus Components: 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Data Lines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24000"/>
            <a:ext cx="8077200" cy="990600"/>
          </a:xfrm>
          <a:noFill/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000" dirty="0" smtClean="0">
                <a:solidFill>
                  <a:srgbClr val="000000"/>
                </a:solidFill>
                <a:latin typeface="Arial" charset="0"/>
              </a:rPr>
              <a:t>Convey bits from one device to another</a:t>
            </a:r>
            <a:endParaRPr lang="en-US" sz="3100" dirty="0" smtClean="0">
              <a:latin typeface="Arial" charset="0"/>
            </a:endParaRP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0E6A91-BE62-4699-A606-E6F09344475E}" type="slidenum">
              <a:rPr lang="en-US" smtClean="0"/>
              <a:pPr/>
              <a:t>24</a:t>
            </a:fld>
            <a:endParaRPr lang="en-US" smtClean="0"/>
          </a:p>
        </p:txBody>
      </p:sp>
      <p:pic>
        <p:nvPicPr>
          <p:cNvPr id="7" name="Picture 9" descr="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514600"/>
            <a:ext cx="7772399" cy="3710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3246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Bus Components: 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Control Lines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24000"/>
            <a:ext cx="8077200" cy="990600"/>
          </a:xfrm>
          <a:noFill/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000" dirty="0" smtClean="0">
                <a:latin typeface="Arial" charset="0"/>
              </a:rPr>
              <a:t>Determine the direction of data flow and when each device can access the bus</a:t>
            </a:r>
            <a:endParaRPr lang="en-US" sz="3100" dirty="0" smtClean="0">
              <a:latin typeface="Arial" charset="0"/>
            </a:endParaRP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0E6A91-BE62-4699-A606-E6F09344475E}" type="slidenum">
              <a:rPr lang="en-US" smtClean="0"/>
              <a:pPr/>
              <a:t>25</a:t>
            </a:fld>
            <a:endParaRPr lang="en-US" smtClean="0"/>
          </a:p>
        </p:txBody>
      </p:sp>
      <p:pic>
        <p:nvPicPr>
          <p:cNvPr id="7" name="Picture 9" descr="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514600"/>
            <a:ext cx="7772399" cy="3710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3246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Bus Components: 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Address Lines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24000"/>
            <a:ext cx="8077200" cy="990600"/>
          </a:xfrm>
          <a:noFill/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000" dirty="0" smtClean="0">
                <a:latin typeface="Arial" charset="0"/>
              </a:rPr>
              <a:t>Determine the location of the source or destination of the data</a:t>
            </a:r>
            <a:endParaRPr lang="en-US" sz="3100" dirty="0" smtClean="0">
              <a:latin typeface="Arial" charset="0"/>
            </a:endParaRP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0E6A91-BE62-4699-A606-E6F09344475E}" type="slidenum">
              <a:rPr lang="en-US" smtClean="0"/>
              <a:pPr/>
              <a:t>26</a:t>
            </a:fld>
            <a:endParaRPr lang="en-US" smtClean="0"/>
          </a:p>
        </p:txBody>
      </p:sp>
      <p:pic>
        <p:nvPicPr>
          <p:cNvPr id="7" name="Picture 9" descr="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514600"/>
            <a:ext cx="7772399" cy="3710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818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MARIE: 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Bus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  <a:noFill/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dirty="0" smtClean="0">
                <a:latin typeface="Arial" charset="0"/>
              </a:rPr>
              <a:t>Each device on the bus is identified by a unique number </a:t>
            </a:r>
          </a:p>
          <a:p>
            <a:pPr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This number is set on the </a:t>
            </a:r>
            <a:r>
              <a:rPr lang="en-US" u="sng" dirty="0" smtClean="0">
                <a:latin typeface="Arial" charset="0"/>
              </a:rPr>
              <a:t>control lines </a:t>
            </a:r>
            <a:r>
              <a:rPr lang="en-US" dirty="0" smtClean="0">
                <a:latin typeface="Arial" charset="0"/>
              </a:rPr>
              <a:t>of the bus whenever that device is required to carry out an operation.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166422-4159-40DC-BE85-BD9307201235}" type="slidenum">
              <a:rPr lang="en-US" smtClean="0"/>
              <a:pPr/>
              <a:t>27</a:t>
            </a:fld>
            <a:endParaRPr lang="en-US" smtClean="0"/>
          </a:p>
        </p:txBody>
      </p:sp>
      <p:pic>
        <p:nvPicPr>
          <p:cNvPr id="8" name="Picture 5" descr="DatapathYL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 t="1434" b="2422"/>
          <a:stretch>
            <a:fillRect/>
          </a:stretch>
        </p:blipFill>
        <p:spPr>
          <a:xfrm>
            <a:off x="4876800" y="1407607"/>
            <a:ext cx="3727681" cy="5145593"/>
          </a:xfr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818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MARIE: 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Bus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85800" y="1447800"/>
            <a:ext cx="3962400" cy="4648200"/>
          </a:xfrm>
          <a:noFill/>
        </p:spPr>
        <p:txBody>
          <a:bodyPr>
            <a:normAutofit lnSpcReduction="10000"/>
          </a:bodyPr>
          <a:lstStyle/>
          <a:p>
            <a:pPr>
              <a:spcBef>
                <a:spcPct val="10000"/>
              </a:spcBef>
            </a:pPr>
            <a:r>
              <a:rPr lang="en-US" dirty="0" smtClean="0">
                <a:latin typeface="Arial" charset="0"/>
              </a:rPr>
              <a:t>To speedup data movement, separate connections are also provided between:</a:t>
            </a:r>
          </a:p>
          <a:p>
            <a:pPr marL="914400" lvl="1" indent="-514350">
              <a:spcBef>
                <a:spcPts val="2400"/>
              </a:spcBef>
              <a:buFont typeface="+mj-lt"/>
              <a:buAutoNum type="arabicPeriod"/>
            </a:pPr>
            <a:r>
              <a:rPr lang="en-US" dirty="0" smtClean="0">
                <a:latin typeface="Arial" charset="0"/>
              </a:rPr>
              <a:t>the accumulator and the memory buffer register, and </a:t>
            </a:r>
          </a:p>
          <a:p>
            <a:pPr marL="914400" lvl="1" indent="-514350">
              <a:spcBef>
                <a:spcPts val="2400"/>
              </a:spcBef>
              <a:buFont typeface="+mj-lt"/>
              <a:buAutoNum type="arabicPeriod"/>
            </a:pPr>
            <a:r>
              <a:rPr lang="en-US" dirty="0" smtClean="0">
                <a:latin typeface="Arial" charset="0"/>
              </a:rPr>
              <a:t>the ALU and the accumulator and memory buffer register.</a:t>
            </a:r>
          </a:p>
          <a:p>
            <a:pPr>
              <a:spcBef>
                <a:spcPct val="10000"/>
              </a:spcBef>
              <a:buNone/>
            </a:pPr>
            <a:endParaRPr lang="en-US" dirty="0" smtClean="0">
              <a:latin typeface="Arial" charset="0"/>
            </a:endParaRP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166422-4159-40DC-BE85-BD9307201235}" type="slidenum">
              <a:rPr lang="en-US" smtClean="0"/>
              <a:pPr/>
              <a:t>28</a:t>
            </a:fld>
            <a:endParaRPr lang="en-US" smtClean="0"/>
          </a:p>
        </p:txBody>
      </p:sp>
      <p:pic>
        <p:nvPicPr>
          <p:cNvPr id="8" name="Picture 5" descr="DatapathYL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 t="1434" b="2422"/>
          <a:stretch>
            <a:fillRect/>
          </a:stretch>
        </p:blipFill>
        <p:spPr>
          <a:xfrm>
            <a:off x="4876800" y="1407607"/>
            <a:ext cx="3727681" cy="5145593"/>
          </a:xfr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598190-0C87-47E3-9714-D6925AF3F7B0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818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Instruction Set Architectures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343400"/>
          </a:xfrm>
          <a:noFill/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A computer’s instruction set architecture (ISA) specifies the format of its instructions and the primitive operations that the machine can perform.</a:t>
            </a:r>
          </a:p>
          <a:p>
            <a:pPr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The ISA is an interface between a computer’s hardware and its software.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57188D-9F06-454D-B2F5-3A4B88C19E9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ctrTitle" idx="4294967295"/>
          </p:nvPr>
        </p:nvSpPr>
        <p:spPr>
          <a:xfrm>
            <a:off x="4724400" y="3733800"/>
            <a:ext cx="4267200" cy="838200"/>
          </a:xfrm>
        </p:spPr>
        <p:txBody>
          <a:bodyPr/>
          <a:lstStyle/>
          <a:p>
            <a:pPr algn="l"/>
            <a:r>
              <a:rPr lang="en-US" sz="6000" b="1" smtClean="0">
                <a:solidFill>
                  <a:schemeClr val="tx1"/>
                </a:solidFill>
                <a:latin typeface="Arial" charset="0"/>
              </a:rPr>
              <a:t>Section 4.8</a:t>
            </a:r>
            <a:endParaRPr lang="en-US" sz="6000" smtClean="0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subTitle" idx="4294967295"/>
          </p:nvPr>
        </p:nvSpPr>
        <p:spPr>
          <a:xfrm>
            <a:off x="3810000" y="4648200"/>
            <a:ext cx="5181600" cy="1447800"/>
          </a:xfrm>
        </p:spPr>
        <p:txBody>
          <a:bodyPr/>
          <a:lstStyle/>
          <a:p>
            <a:pPr marL="0" indent="0" algn="r">
              <a:buFontTx/>
              <a:buNone/>
            </a:pPr>
            <a:r>
              <a:rPr lang="en-US" sz="4000" smtClean="0">
                <a:latin typeface="Arial" charset="0"/>
              </a:rPr>
              <a:t>MARIE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CD0612-A2A8-4023-B321-6C5C2343B452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818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MARIE: 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ISA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343400"/>
          </a:xfrm>
          <a:noFill/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Some ISAs include hundreds of different instructions for processing data and controlling program execution.</a:t>
            </a:r>
          </a:p>
          <a:p>
            <a:pPr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The MARIE ISA consists of only thirteen instructions.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818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MARIE: 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Fundamental Instructions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6B031D-1652-448D-AC8A-C735AA4C5FDA}" type="slidenum">
              <a:rPr lang="en-US" smtClean="0"/>
              <a:pPr/>
              <a:t>31</a:t>
            </a:fld>
            <a:endParaRPr lang="en-US" smtClean="0"/>
          </a:p>
        </p:txBody>
      </p:sp>
      <p:pic>
        <p:nvPicPr>
          <p:cNvPr id="17412" name="Picture 5" descr="T4-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790" t="2374" r="1945" b="5045"/>
          <a:stretch>
            <a:fillRect/>
          </a:stretch>
        </p:blipFill>
        <p:spPr>
          <a:xfrm>
            <a:off x="457200" y="1600200"/>
            <a:ext cx="8153400" cy="44958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2797F1-2DA0-47E0-8B08-F9D8B75F2042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818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MARIE: 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Instruction Format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077200" cy="4800600"/>
          </a:xfrm>
          <a:noFill/>
        </p:spPr>
        <p:txBody>
          <a:bodyPr/>
          <a:lstStyle/>
          <a:p>
            <a:pPr>
              <a:spcBef>
                <a:spcPct val="10000"/>
              </a:spcBef>
              <a:buFontTx/>
              <a:buNone/>
            </a:pPr>
            <a:endParaRPr lang="en-US" sz="2600" smtClean="0">
              <a:latin typeface="Arial" charset="0"/>
            </a:endParaRPr>
          </a:p>
          <a:p>
            <a:pPr>
              <a:spcBef>
                <a:spcPct val="10000"/>
              </a:spcBef>
              <a:buFontTx/>
              <a:buNone/>
            </a:pPr>
            <a:endParaRPr lang="en-US" sz="2800" smtClean="0"/>
          </a:p>
        </p:txBody>
      </p:sp>
      <p:pic>
        <p:nvPicPr>
          <p:cNvPr id="18437" name="Picture 6" descr="Ins_fmtYL"/>
          <p:cNvPicPr>
            <a:picLocks noChangeAspect="1" noChangeArrowheads="1"/>
          </p:cNvPicPr>
          <p:nvPr/>
        </p:nvPicPr>
        <p:blipFill>
          <a:blip r:embed="rId4" cstate="print"/>
          <a:srcRect t="5266" b="12152"/>
          <a:stretch>
            <a:fillRect/>
          </a:stretch>
        </p:blipFill>
        <p:spPr bwMode="auto">
          <a:xfrm>
            <a:off x="609600" y="2819400"/>
            <a:ext cx="7897813" cy="241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AA883D-450F-4032-8EEB-6B12978CC964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818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MARIE: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Instruction Example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724400"/>
          </a:xfrm>
          <a:noFill/>
        </p:spPr>
        <p:txBody>
          <a:bodyPr/>
          <a:lstStyle/>
          <a:p>
            <a:r>
              <a:rPr lang="en-US" dirty="0" smtClean="0">
                <a:latin typeface="Arial" charset="0"/>
              </a:rPr>
              <a:t>This is a bit pattern for a </a:t>
            </a:r>
            <a:r>
              <a:rPr lang="en-US" b="1" dirty="0" smtClean="0">
                <a:latin typeface="Courier New" pitchFamily="49" charset="0"/>
              </a:rPr>
              <a:t>LOAD</a:t>
            </a:r>
            <a:r>
              <a:rPr lang="en-US" dirty="0" smtClean="0">
                <a:latin typeface="Arial" charset="0"/>
              </a:rPr>
              <a:t> instruction as it would appear in the IR:</a:t>
            </a:r>
          </a:p>
          <a:p>
            <a:endParaRPr lang="en-US" sz="2600" dirty="0" smtClean="0">
              <a:latin typeface="Arial" charset="0"/>
            </a:endParaRPr>
          </a:p>
          <a:p>
            <a:endParaRPr lang="en-US" sz="2600" dirty="0" smtClean="0">
              <a:latin typeface="Arial" charset="0"/>
            </a:endParaRPr>
          </a:p>
          <a:p>
            <a:endParaRPr lang="en-US" sz="2600" dirty="0" smtClean="0">
              <a:latin typeface="Arial" charset="0"/>
            </a:endParaRPr>
          </a:p>
          <a:p>
            <a:endParaRPr lang="en-US" sz="2600" dirty="0" smtClean="0">
              <a:latin typeface="Arial" charset="0"/>
            </a:endParaRPr>
          </a:p>
          <a:p>
            <a:pPr>
              <a:buFontTx/>
              <a:buNone/>
            </a:pPr>
            <a:endParaRPr lang="en-US" sz="2600" dirty="0" smtClean="0">
              <a:latin typeface="Arial" charset="0"/>
            </a:endParaRPr>
          </a:p>
        </p:txBody>
      </p:sp>
      <p:pic>
        <p:nvPicPr>
          <p:cNvPr id="19461" name="Picture 4" descr="Loa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3180710"/>
            <a:ext cx="6781799" cy="2051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838200" y="5562600"/>
            <a:ext cx="7315200" cy="427038"/>
          </a:xfrm>
          <a:prstGeom prst="rect">
            <a:avLst/>
          </a:prstGeom>
          <a:solidFill>
            <a:srgbClr val="E2FED2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200" b="1" baseline="0">
                <a:solidFill>
                  <a:srgbClr val="CC3300"/>
                </a:solidFill>
              </a:rPr>
              <a:t>What is the hexadecimal representation of this instruction?</a:t>
            </a:r>
            <a:endParaRPr lang="en-US" baseline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19F72C-D6C9-4155-B216-12A2561E7FFB}" type="slidenum">
              <a:rPr lang="en-US" smtClean="0"/>
              <a:pPr/>
              <a:t>34</a:t>
            </a:fld>
            <a:endParaRPr lang="en-US" smtClean="0"/>
          </a:p>
        </p:txBody>
      </p:sp>
      <p:pic>
        <p:nvPicPr>
          <p:cNvPr id="20483" name="Picture 5" descr="Scon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3200400"/>
            <a:ext cx="6858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818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MARIE: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Instruction Example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990600"/>
          </a:xfrm>
          <a:noFill/>
        </p:spPr>
        <p:txBody>
          <a:bodyPr/>
          <a:lstStyle/>
          <a:p>
            <a:r>
              <a:rPr lang="en-US" dirty="0" smtClean="0">
                <a:latin typeface="Arial" charset="0"/>
              </a:rPr>
              <a:t>This is a bit pattern for a </a:t>
            </a:r>
            <a:r>
              <a:rPr lang="en-US" b="1" dirty="0" smtClean="0">
                <a:latin typeface="Courier New" pitchFamily="49" charset="0"/>
              </a:rPr>
              <a:t>SKIPCOND</a:t>
            </a:r>
            <a:r>
              <a:rPr lang="en-US" dirty="0" smtClean="0">
                <a:latin typeface="Arial" charset="0"/>
              </a:rPr>
              <a:t> instruction as it would appear in the IR:</a:t>
            </a:r>
          </a:p>
          <a:p>
            <a:pPr>
              <a:buFontTx/>
              <a:buNone/>
            </a:pPr>
            <a:endParaRPr lang="en-US" sz="2600" dirty="0" smtClean="0">
              <a:latin typeface="Arial" charset="0"/>
            </a:endParaRPr>
          </a:p>
          <a:p>
            <a:endParaRPr lang="en-US" sz="2600" dirty="0" smtClean="0">
              <a:latin typeface="Arial" charset="0"/>
            </a:endParaRPr>
          </a:p>
          <a:p>
            <a:endParaRPr lang="en-US" sz="2600" dirty="0" smtClean="0">
              <a:latin typeface="Arial" charset="0"/>
            </a:endParaRPr>
          </a:p>
          <a:p>
            <a:pPr>
              <a:buFontTx/>
              <a:buNone/>
            </a:pPr>
            <a:endParaRPr lang="en-US" sz="2600" dirty="0" smtClean="0">
              <a:latin typeface="Arial" charset="0"/>
            </a:endParaRP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838200" y="5745163"/>
            <a:ext cx="7315200" cy="427037"/>
          </a:xfrm>
          <a:prstGeom prst="rect">
            <a:avLst/>
          </a:prstGeom>
          <a:solidFill>
            <a:srgbClr val="E2FED2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200" b="1" baseline="0">
                <a:solidFill>
                  <a:srgbClr val="CC3300"/>
                </a:solidFill>
              </a:rPr>
              <a:t>What is the hexadecimal representation of this instruction?</a:t>
            </a:r>
            <a:endParaRPr lang="en-US" baseline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AF931F-718D-4A87-B38B-704FE8971AAF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818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MARIE: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Register Transfer Language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572000"/>
          </a:xfrm>
          <a:noFill/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Each of our instructions actually consists of a sequence of smaller instructions called </a:t>
            </a:r>
            <a:r>
              <a:rPr lang="en-US" i="1" dirty="0" smtClean="0">
                <a:latin typeface="Arial" charset="0"/>
              </a:rPr>
              <a:t>micro-operations</a:t>
            </a:r>
            <a:r>
              <a:rPr lang="en-US" dirty="0" smtClean="0">
                <a:latin typeface="Arial" charset="0"/>
              </a:rPr>
              <a:t>.</a:t>
            </a:r>
          </a:p>
          <a:p>
            <a:pPr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The exact sequence of micro-operations that are carried out by an instruction can be specified using </a:t>
            </a:r>
            <a:r>
              <a:rPr lang="en-US" i="1" dirty="0" smtClean="0">
                <a:latin typeface="Arial" charset="0"/>
              </a:rPr>
              <a:t>register transfer language (RTL).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68BFAE-8D35-4214-8D68-F66025A070A1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818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MARIE: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Register Transfer Language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572000"/>
          </a:xfrm>
          <a:noFill/>
        </p:spPr>
        <p:txBody>
          <a:bodyPr/>
          <a:lstStyle/>
          <a:p>
            <a:r>
              <a:rPr lang="en-US" dirty="0" smtClean="0">
                <a:latin typeface="Arial" charset="0"/>
              </a:rPr>
              <a:t>In MARIE RTL, we use the notation: </a:t>
            </a:r>
          </a:p>
          <a:p>
            <a:pPr lvl="1">
              <a:buFontTx/>
              <a:buNone/>
            </a:pPr>
            <a:endParaRPr lang="en-US" dirty="0" smtClean="0">
              <a:latin typeface="Arial" charset="0"/>
            </a:endParaRPr>
          </a:p>
          <a:p>
            <a:pPr lvl="1">
              <a:buFontTx/>
              <a:buNone/>
            </a:pP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M[X] </a:t>
            </a:r>
            <a:r>
              <a:rPr lang="en-US" dirty="0" smtClean="0">
                <a:latin typeface="Arial" charset="0"/>
              </a:rPr>
              <a:t>to indicate the actual data value stored in memory location X, </a:t>
            </a:r>
          </a:p>
          <a:p>
            <a:pPr lvl="1">
              <a:buFontTx/>
              <a:buNone/>
            </a:pPr>
            <a:endParaRPr lang="en-US" b="1" dirty="0" smtClean="0">
              <a:latin typeface="Courier New" pitchFamily="49" charset="0"/>
              <a:sym typeface="Symbol" pitchFamily="18" charset="2"/>
            </a:endParaRPr>
          </a:p>
          <a:p>
            <a:pPr lvl="1">
              <a:buFontTx/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</a:t>
            </a:r>
            <a:r>
              <a:rPr lang="en-US" dirty="0" smtClean="0">
                <a:latin typeface="Arial" charset="0"/>
              </a:rPr>
              <a:t> to indicate the transfer of bytes to a register or memory location.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73C966-3EBF-452D-AADE-ED67416FFDC9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818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MARIE: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RTL for LOAD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800600"/>
          </a:xfrm>
          <a:noFill/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dirty="0" smtClean="0">
                <a:latin typeface="Arial" charset="0"/>
                <a:cs typeface="Arial" charset="0"/>
              </a:rPr>
              <a:t>Load X:</a:t>
            </a:r>
          </a:p>
          <a:p>
            <a:pPr>
              <a:spcBef>
                <a:spcPct val="10000"/>
              </a:spcBef>
            </a:pPr>
            <a:endParaRPr lang="en-US" sz="2600" dirty="0" smtClean="0">
              <a:latin typeface="Arial" charset="0"/>
            </a:endParaRPr>
          </a:p>
          <a:p>
            <a:pPr>
              <a:spcBef>
                <a:spcPct val="10000"/>
              </a:spcBef>
            </a:pPr>
            <a:endParaRPr lang="en-US" sz="2600" dirty="0" smtClean="0">
              <a:latin typeface="Arial" charset="0"/>
            </a:endParaRPr>
          </a:p>
          <a:p>
            <a:pPr>
              <a:spcBef>
                <a:spcPct val="10000"/>
              </a:spcBef>
            </a:pPr>
            <a:endParaRPr lang="en-US" sz="2600" dirty="0" smtClean="0">
              <a:latin typeface="Arial" charset="0"/>
            </a:endParaRPr>
          </a:p>
          <a:p>
            <a:pPr>
              <a:spcBef>
                <a:spcPct val="10000"/>
              </a:spcBef>
              <a:buFontTx/>
              <a:buNone/>
            </a:pPr>
            <a:endParaRPr lang="en-US" dirty="0" smtClean="0">
              <a:latin typeface="Arial" charset="0"/>
            </a:endParaRPr>
          </a:p>
          <a:p>
            <a:pPr>
              <a:spcBef>
                <a:spcPct val="10000"/>
              </a:spcBef>
            </a:pPr>
            <a:r>
              <a:rPr lang="en-US" dirty="0" smtClean="0">
                <a:latin typeface="Arial" charset="0"/>
              </a:rPr>
              <a:t>How many clock cycles are</a:t>
            </a:r>
          </a:p>
          <a:p>
            <a:pPr>
              <a:spcBef>
                <a:spcPct val="10000"/>
              </a:spcBef>
              <a:buNone/>
            </a:pPr>
            <a:r>
              <a:rPr lang="en-US" dirty="0" smtClean="0">
                <a:latin typeface="Arial" charset="0"/>
              </a:rPr>
              <a:t>	needed? </a:t>
            </a:r>
          </a:p>
          <a:p>
            <a:pPr>
              <a:spcBef>
                <a:spcPct val="10000"/>
              </a:spcBef>
            </a:pPr>
            <a:endParaRPr lang="en-US" sz="2600" dirty="0" smtClean="0">
              <a:latin typeface="Arial" charset="0"/>
            </a:endParaRPr>
          </a:p>
          <a:p>
            <a:pPr>
              <a:spcBef>
                <a:spcPct val="10000"/>
              </a:spcBef>
            </a:pPr>
            <a:endParaRPr lang="en-US" sz="2600" dirty="0" smtClean="0">
              <a:latin typeface="Arial" charset="0"/>
            </a:endParaRPr>
          </a:p>
          <a:p>
            <a:pPr>
              <a:spcBef>
                <a:spcPct val="30000"/>
              </a:spcBef>
            </a:pPr>
            <a:endParaRPr lang="en-US" sz="2600" dirty="0" smtClean="0">
              <a:latin typeface="Arial" charset="0"/>
            </a:endParaRPr>
          </a:p>
          <a:p>
            <a:pPr>
              <a:spcBef>
                <a:spcPct val="30000"/>
              </a:spcBef>
            </a:pPr>
            <a:endParaRPr lang="en-US" sz="2600" dirty="0" smtClean="0">
              <a:latin typeface="Arial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1828800" y="2209800"/>
            <a:ext cx="3200400" cy="156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91440" anchor="ctr">
            <a:spAutoFit/>
          </a:bodyPr>
          <a:lstStyle/>
          <a:p>
            <a:r>
              <a:rPr lang="en-US" sz="2800" b="1" baseline="0" dirty="0">
                <a:latin typeface="Courier New" pitchFamily="49" charset="0"/>
              </a:rPr>
              <a:t>MAR </a:t>
            </a:r>
            <a:r>
              <a:rPr lang="en-US" sz="2800" b="1" baseline="0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800" b="1" baseline="0" dirty="0">
                <a:latin typeface="Courier New" pitchFamily="49" charset="0"/>
              </a:rPr>
              <a:t> X</a:t>
            </a:r>
          </a:p>
          <a:p>
            <a:r>
              <a:rPr lang="en-US" sz="2800" b="1" baseline="0" dirty="0">
                <a:latin typeface="Courier New" pitchFamily="49" charset="0"/>
              </a:rPr>
              <a:t>MBR </a:t>
            </a:r>
            <a:r>
              <a:rPr lang="en-US" sz="2800" b="1" baseline="0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800" b="1" baseline="0" dirty="0">
                <a:latin typeface="Courier New" pitchFamily="49" charset="0"/>
              </a:rPr>
              <a:t> M[MAR] </a:t>
            </a:r>
          </a:p>
          <a:p>
            <a:r>
              <a:rPr lang="en-US" sz="2800" b="1" baseline="0" dirty="0">
                <a:latin typeface="Courier New" pitchFamily="49" charset="0"/>
              </a:rPr>
              <a:t>AC </a:t>
            </a:r>
            <a:r>
              <a:rPr lang="en-US" sz="2800" b="1" baseline="0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800" b="1" baseline="0" dirty="0">
                <a:latin typeface="Courier New" pitchFamily="49" charset="0"/>
              </a:rPr>
              <a:t> MBR</a:t>
            </a: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838200" y="5181283"/>
            <a:ext cx="5181600" cy="1135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91440" anchor="ctr">
            <a:spAutoFit/>
          </a:bodyPr>
          <a:lstStyle/>
          <a:p>
            <a:r>
              <a:rPr lang="en-US" sz="2800" b="1" baseline="0" dirty="0">
                <a:latin typeface="Courier New" pitchFamily="49" charset="0"/>
              </a:rPr>
              <a:t>MAR </a:t>
            </a:r>
            <a:r>
              <a:rPr lang="en-US" sz="2800" b="1" baseline="0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800" b="1" baseline="0" dirty="0">
                <a:latin typeface="Courier New" pitchFamily="49" charset="0"/>
              </a:rPr>
              <a:t> X</a:t>
            </a:r>
          </a:p>
          <a:p>
            <a:r>
              <a:rPr lang="en-US" sz="2800" b="1" baseline="0" dirty="0" smtClean="0">
                <a:latin typeface="Courier New" pitchFamily="49" charset="0"/>
              </a:rPr>
              <a:t>MBR </a:t>
            </a:r>
            <a:r>
              <a:rPr lang="en-US" sz="2800" b="1" baseline="0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800" b="1" baseline="0" dirty="0">
                <a:latin typeface="Courier New" pitchFamily="49" charset="0"/>
              </a:rPr>
              <a:t> M[MAR], </a:t>
            </a:r>
            <a:r>
              <a:rPr lang="en-US" sz="2800" b="1" baseline="0" dirty="0" smtClean="0">
                <a:latin typeface="Courier New" pitchFamily="49" charset="0"/>
              </a:rPr>
              <a:t>AC </a:t>
            </a:r>
            <a:r>
              <a:rPr lang="en-US" sz="2800" b="1" baseline="0" dirty="0" smtClean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800" b="1" baseline="0" dirty="0" smtClean="0">
                <a:latin typeface="Courier New" pitchFamily="49" charset="0"/>
              </a:rPr>
              <a:t> MBR</a:t>
            </a:r>
            <a:r>
              <a:rPr lang="en-US" sz="3200" b="1" baseline="0" dirty="0" smtClean="0">
                <a:latin typeface="Courier New" pitchFamily="49" charset="0"/>
              </a:rPr>
              <a:t> </a:t>
            </a:r>
            <a:endParaRPr lang="en-US" sz="3200" b="1" baseline="0" dirty="0">
              <a:latin typeface="Courier New" pitchFamily="49" charset="0"/>
            </a:endParaRPr>
          </a:p>
        </p:txBody>
      </p:sp>
      <p:pic>
        <p:nvPicPr>
          <p:cNvPr id="7" name="Picture 5" descr="DatapathYL"/>
          <p:cNvPicPr>
            <a:picLocks noChangeAspect="1" noChangeArrowheads="1"/>
          </p:cNvPicPr>
          <p:nvPr/>
        </p:nvPicPr>
        <p:blipFill>
          <a:blip r:embed="rId4" cstate="print"/>
          <a:srcRect t="1434" b="2422"/>
          <a:stretch>
            <a:fillRect/>
          </a:stretch>
        </p:blipFill>
        <p:spPr bwMode="auto">
          <a:xfrm>
            <a:off x="6019800" y="1524000"/>
            <a:ext cx="3124200" cy="465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62E073-76CF-47C6-8A6A-4E9505A6DE3A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818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MARIE: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RTL for STORE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800600"/>
          </a:xfrm>
          <a:noFill/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dirty="0" smtClean="0">
                <a:latin typeface="Arial" charset="0"/>
                <a:cs typeface="Arial" charset="0"/>
              </a:rPr>
              <a:t>Store X:</a:t>
            </a:r>
          </a:p>
          <a:p>
            <a:pPr>
              <a:spcBef>
                <a:spcPct val="10000"/>
              </a:spcBef>
            </a:pPr>
            <a:endParaRPr lang="en-US" sz="2600" dirty="0" smtClean="0">
              <a:latin typeface="Arial" charset="0"/>
            </a:endParaRPr>
          </a:p>
          <a:p>
            <a:pPr>
              <a:spcBef>
                <a:spcPct val="10000"/>
              </a:spcBef>
            </a:pPr>
            <a:endParaRPr lang="en-US" sz="2600" dirty="0" smtClean="0">
              <a:latin typeface="Arial" charset="0"/>
            </a:endParaRPr>
          </a:p>
          <a:p>
            <a:pPr>
              <a:spcBef>
                <a:spcPct val="10000"/>
              </a:spcBef>
            </a:pPr>
            <a:endParaRPr lang="en-US" sz="2600" dirty="0" smtClean="0">
              <a:latin typeface="Arial" charset="0"/>
            </a:endParaRPr>
          </a:p>
          <a:p>
            <a:pPr>
              <a:spcBef>
                <a:spcPct val="10000"/>
              </a:spcBef>
              <a:buFontTx/>
              <a:buNone/>
            </a:pPr>
            <a:endParaRPr lang="en-US" dirty="0" smtClean="0">
              <a:latin typeface="Arial" charset="0"/>
            </a:endParaRPr>
          </a:p>
          <a:p>
            <a:pPr>
              <a:spcBef>
                <a:spcPct val="10000"/>
              </a:spcBef>
            </a:pPr>
            <a:r>
              <a:rPr lang="en-US" dirty="0" smtClean="0">
                <a:latin typeface="Arial" charset="0"/>
              </a:rPr>
              <a:t>Requires 2 bus cycles:</a:t>
            </a:r>
          </a:p>
          <a:p>
            <a:pPr>
              <a:spcBef>
                <a:spcPct val="10000"/>
              </a:spcBef>
            </a:pPr>
            <a:endParaRPr lang="en-US" sz="2600" dirty="0" smtClean="0">
              <a:latin typeface="Arial" charset="0"/>
            </a:endParaRPr>
          </a:p>
          <a:p>
            <a:pPr>
              <a:spcBef>
                <a:spcPct val="10000"/>
              </a:spcBef>
            </a:pPr>
            <a:endParaRPr lang="en-US" sz="2600" dirty="0" smtClean="0">
              <a:latin typeface="Arial" charset="0"/>
            </a:endParaRPr>
          </a:p>
          <a:p>
            <a:pPr>
              <a:spcBef>
                <a:spcPct val="30000"/>
              </a:spcBef>
            </a:pPr>
            <a:endParaRPr lang="en-US" sz="2600" dirty="0" smtClean="0">
              <a:latin typeface="Arial" charset="0"/>
            </a:endParaRPr>
          </a:p>
          <a:p>
            <a:pPr>
              <a:spcBef>
                <a:spcPct val="30000"/>
              </a:spcBef>
            </a:pPr>
            <a:endParaRPr lang="en-US" sz="2600" dirty="0" smtClean="0">
              <a:latin typeface="Arial" charset="0"/>
            </a:endParaRP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1447800" y="2133600"/>
            <a:ext cx="5105400" cy="156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91440" anchor="ctr">
            <a:spAutoFit/>
          </a:bodyPr>
          <a:lstStyle/>
          <a:p>
            <a:r>
              <a:rPr lang="en-US" sz="2800" b="1" baseline="0" dirty="0">
                <a:latin typeface="Courier New" pitchFamily="49" charset="0"/>
              </a:rPr>
              <a:t>MAR </a:t>
            </a:r>
            <a:r>
              <a:rPr lang="en-US" sz="2800" b="1" baseline="0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800" b="1" baseline="0" dirty="0">
                <a:latin typeface="Courier New" pitchFamily="49" charset="0"/>
              </a:rPr>
              <a:t> X</a:t>
            </a:r>
          </a:p>
          <a:p>
            <a:r>
              <a:rPr lang="en-US" sz="2800" b="1" baseline="0" dirty="0">
                <a:latin typeface="Courier New" pitchFamily="49" charset="0"/>
              </a:rPr>
              <a:t>MBR </a:t>
            </a:r>
            <a:r>
              <a:rPr lang="en-US" sz="2800" b="1" baseline="0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800" b="1" baseline="0" dirty="0">
                <a:latin typeface="Courier New" pitchFamily="49" charset="0"/>
              </a:rPr>
              <a:t> AC </a:t>
            </a:r>
          </a:p>
          <a:p>
            <a:r>
              <a:rPr lang="en-US" sz="2800" b="1" baseline="0" dirty="0">
                <a:latin typeface="Courier New" pitchFamily="49" charset="0"/>
              </a:rPr>
              <a:t>M[MAR] </a:t>
            </a:r>
            <a:r>
              <a:rPr lang="en-US" sz="2800" b="1" baseline="0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800" b="1" baseline="0" dirty="0">
                <a:latin typeface="Courier New" pitchFamily="49" charset="0"/>
              </a:rPr>
              <a:t> MBR</a:t>
            </a:r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1447800" y="4724400"/>
            <a:ext cx="4419600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91440" anchor="ctr">
            <a:spAutoFit/>
          </a:bodyPr>
          <a:lstStyle/>
          <a:p>
            <a:r>
              <a:rPr lang="en-US" sz="2800" b="1" baseline="0" dirty="0">
                <a:latin typeface="Courier New" pitchFamily="49" charset="0"/>
              </a:rPr>
              <a:t>MAR </a:t>
            </a:r>
            <a:r>
              <a:rPr lang="en-US" sz="2800" b="1" baseline="0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800" b="1" baseline="0" dirty="0">
                <a:latin typeface="Courier New" pitchFamily="49" charset="0"/>
              </a:rPr>
              <a:t> X, MBR </a:t>
            </a:r>
            <a:r>
              <a:rPr lang="en-US" sz="2800" b="1" baseline="0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800" b="1" baseline="0" dirty="0">
                <a:latin typeface="Courier New" pitchFamily="49" charset="0"/>
              </a:rPr>
              <a:t> AC </a:t>
            </a:r>
          </a:p>
          <a:p>
            <a:r>
              <a:rPr lang="en-US" sz="2800" b="1" baseline="0" dirty="0">
                <a:latin typeface="Courier New" pitchFamily="49" charset="0"/>
              </a:rPr>
              <a:t>M[MAR] </a:t>
            </a:r>
            <a:r>
              <a:rPr lang="en-US" sz="2800" b="1" baseline="0" dirty="0">
                <a:latin typeface="Courier New" pitchFamily="49" charset="0"/>
                <a:sym typeface="Symbol" pitchFamily="18" charset="2"/>
              </a:rPr>
              <a:t> MBR</a:t>
            </a:r>
            <a:r>
              <a:rPr lang="en-US" sz="2800" b="1" baseline="0" dirty="0">
                <a:latin typeface="Courier New" pitchFamily="49" charset="0"/>
              </a:rPr>
              <a:t> </a:t>
            </a:r>
          </a:p>
        </p:txBody>
      </p:sp>
      <p:pic>
        <p:nvPicPr>
          <p:cNvPr id="7" name="Picture 5" descr="DatapathYL"/>
          <p:cNvPicPr>
            <a:picLocks noChangeAspect="1" noChangeArrowheads="1"/>
          </p:cNvPicPr>
          <p:nvPr/>
        </p:nvPicPr>
        <p:blipFill>
          <a:blip r:embed="rId3" cstate="print"/>
          <a:srcRect t="1434" b="2422"/>
          <a:stretch>
            <a:fillRect/>
          </a:stretch>
        </p:blipFill>
        <p:spPr bwMode="auto">
          <a:xfrm>
            <a:off x="6019800" y="1524000"/>
            <a:ext cx="3124200" cy="465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  <p:bldP spid="2458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81AAB1-1E34-452E-9D76-E401733EDDEA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818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MARIE: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RTL for ADD and SUBT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800600"/>
          </a:xfrm>
          <a:noFill/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sz="2800" dirty="0" smtClean="0">
                <a:latin typeface="Arial" charset="0"/>
                <a:cs typeface="Arial" charset="0"/>
              </a:rPr>
              <a:t>Add X:</a:t>
            </a:r>
          </a:p>
          <a:p>
            <a:pPr>
              <a:spcBef>
                <a:spcPct val="10000"/>
              </a:spcBef>
              <a:buFontTx/>
              <a:buNone/>
            </a:pPr>
            <a:endParaRPr lang="en-US" sz="2600" dirty="0" smtClean="0">
              <a:latin typeface="Arial" charset="0"/>
            </a:endParaRPr>
          </a:p>
          <a:p>
            <a:pPr>
              <a:spcBef>
                <a:spcPct val="10000"/>
              </a:spcBef>
            </a:pPr>
            <a:endParaRPr lang="en-US" sz="2600" dirty="0" smtClean="0">
              <a:latin typeface="Arial" charset="0"/>
            </a:endParaRPr>
          </a:p>
          <a:p>
            <a:pPr>
              <a:spcBef>
                <a:spcPct val="10000"/>
              </a:spcBef>
            </a:pPr>
            <a:endParaRPr lang="en-US" sz="2600" dirty="0" smtClean="0">
              <a:latin typeface="Arial" charset="0"/>
            </a:endParaRPr>
          </a:p>
          <a:p>
            <a:pPr>
              <a:spcBef>
                <a:spcPct val="10000"/>
              </a:spcBef>
            </a:pPr>
            <a:endParaRPr lang="en-US" sz="2600" dirty="0" smtClean="0">
              <a:latin typeface="Arial" charset="0"/>
            </a:endParaRPr>
          </a:p>
          <a:p>
            <a:pPr>
              <a:spcBef>
                <a:spcPct val="10000"/>
              </a:spcBef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spcBef>
                <a:spcPct val="10000"/>
              </a:spcBef>
            </a:pPr>
            <a:r>
              <a:rPr lang="en-US" sz="2800" dirty="0" err="1" smtClean="0">
                <a:latin typeface="Arial" charset="0"/>
                <a:cs typeface="Arial" charset="0"/>
              </a:rPr>
              <a:t>Subt</a:t>
            </a:r>
            <a:r>
              <a:rPr lang="en-US" sz="2800" dirty="0" smtClean="0">
                <a:latin typeface="Arial" charset="0"/>
                <a:cs typeface="Arial" charset="0"/>
              </a:rPr>
              <a:t> X:</a:t>
            </a:r>
          </a:p>
          <a:p>
            <a:pPr>
              <a:spcBef>
                <a:spcPct val="30000"/>
              </a:spcBef>
              <a:buFontTx/>
              <a:buNone/>
            </a:pPr>
            <a:endParaRPr lang="en-US" sz="2600" dirty="0" smtClean="0">
              <a:latin typeface="Arial" charset="0"/>
            </a:endParaRPr>
          </a:p>
          <a:p>
            <a:pPr>
              <a:spcBef>
                <a:spcPct val="30000"/>
              </a:spcBef>
            </a:pPr>
            <a:endParaRPr lang="en-US" sz="2600" dirty="0" smtClean="0">
              <a:latin typeface="Arial" charset="0"/>
            </a:endParaRP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2590800" y="4648200"/>
            <a:ext cx="3429000" cy="156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91440" anchor="ctr">
            <a:spAutoFit/>
          </a:bodyPr>
          <a:lstStyle/>
          <a:p>
            <a:r>
              <a:rPr lang="en-US" sz="2800" b="1" baseline="0" dirty="0">
                <a:latin typeface="Courier New" pitchFamily="49" charset="0"/>
              </a:rPr>
              <a:t>MAR </a:t>
            </a:r>
            <a:r>
              <a:rPr lang="en-US" sz="2800" b="1" baseline="0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800" b="1" baseline="0" dirty="0">
                <a:latin typeface="Courier New" pitchFamily="49" charset="0"/>
              </a:rPr>
              <a:t> X</a:t>
            </a:r>
          </a:p>
          <a:p>
            <a:r>
              <a:rPr lang="en-US" sz="2800" b="1" baseline="0" dirty="0">
                <a:latin typeface="Courier New" pitchFamily="49" charset="0"/>
              </a:rPr>
              <a:t>MBR </a:t>
            </a:r>
            <a:r>
              <a:rPr lang="en-US" sz="2800" b="1" baseline="0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800" b="1" baseline="0" dirty="0">
                <a:latin typeface="Courier New" pitchFamily="49" charset="0"/>
              </a:rPr>
              <a:t> M[MAR]</a:t>
            </a:r>
          </a:p>
          <a:p>
            <a:r>
              <a:rPr lang="en-US" sz="2800" b="1" baseline="0" dirty="0">
                <a:latin typeface="Courier New" pitchFamily="49" charset="0"/>
              </a:rPr>
              <a:t>AC </a:t>
            </a:r>
            <a:r>
              <a:rPr lang="en-US" sz="2800" b="1" baseline="0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800" b="1" baseline="0" dirty="0">
                <a:latin typeface="Courier New" pitchFamily="49" charset="0"/>
              </a:rPr>
              <a:t> AC - MBR</a:t>
            </a: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2590800" y="1981200"/>
            <a:ext cx="5105400" cy="156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91440" anchor="ctr">
            <a:spAutoFit/>
          </a:bodyPr>
          <a:lstStyle/>
          <a:p>
            <a:r>
              <a:rPr lang="en-US" sz="2800" b="1" baseline="0">
                <a:latin typeface="Courier New" pitchFamily="49" charset="0"/>
              </a:rPr>
              <a:t>MAR </a:t>
            </a:r>
            <a:r>
              <a:rPr lang="en-US" sz="2800" b="1" baseline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800" b="1" baseline="0">
                <a:latin typeface="Courier New" pitchFamily="49" charset="0"/>
              </a:rPr>
              <a:t> X</a:t>
            </a:r>
          </a:p>
          <a:p>
            <a:r>
              <a:rPr lang="en-US" sz="2800" b="1" baseline="0">
                <a:latin typeface="Courier New" pitchFamily="49" charset="0"/>
              </a:rPr>
              <a:t>MBR </a:t>
            </a:r>
            <a:r>
              <a:rPr lang="en-US" sz="2800" b="1" baseline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800" b="1" baseline="0">
                <a:latin typeface="Courier New" pitchFamily="49" charset="0"/>
              </a:rPr>
              <a:t> M[MAR]</a:t>
            </a:r>
          </a:p>
          <a:p>
            <a:r>
              <a:rPr lang="en-US" sz="2800" b="1" baseline="0">
                <a:latin typeface="Courier New" pitchFamily="49" charset="0"/>
              </a:rPr>
              <a:t>AC </a:t>
            </a:r>
            <a:r>
              <a:rPr lang="en-US" sz="2800" b="1" baseline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800" b="1" baseline="0">
                <a:latin typeface="Courier New" pitchFamily="49" charset="0"/>
              </a:rPr>
              <a:t> AC + MBR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CE8A84-F8F9-4364-B7A1-95EB9DE95BE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818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MARIE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05800" cy="4572000"/>
          </a:xfrm>
          <a:noFill/>
        </p:spPr>
        <p:txBody>
          <a:bodyPr>
            <a:normAutofit/>
          </a:bodyPr>
          <a:lstStyle/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We can now bring together many of the ideas that we have discussed to this point using a very simple model computer.</a:t>
            </a:r>
          </a:p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Our model computer, the </a:t>
            </a:r>
            <a:r>
              <a:rPr lang="en-US" sz="2600" b="1" dirty="0" smtClean="0">
                <a:latin typeface="Arial" charset="0"/>
              </a:rPr>
              <a:t>M</a:t>
            </a:r>
            <a:r>
              <a:rPr lang="en-US" sz="2600" dirty="0" smtClean="0">
                <a:latin typeface="Arial" charset="0"/>
              </a:rPr>
              <a:t>achine </a:t>
            </a:r>
            <a:r>
              <a:rPr lang="en-US" sz="2600" b="1" dirty="0" smtClean="0">
                <a:latin typeface="Arial" charset="0"/>
              </a:rPr>
              <a:t>A</a:t>
            </a:r>
            <a:r>
              <a:rPr lang="en-US" sz="2600" dirty="0" smtClean="0">
                <a:latin typeface="Arial" charset="0"/>
              </a:rPr>
              <a:t>rchitecture that is </a:t>
            </a:r>
            <a:r>
              <a:rPr lang="en-US" sz="2600" b="1" dirty="0" smtClean="0">
                <a:latin typeface="Arial" charset="0"/>
              </a:rPr>
              <a:t>R</a:t>
            </a:r>
            <a:r>
              <a:rPr lang="en-US" sz="2600" dirty="0" smtClean="0">
                <a:latin typeface="Arial" charset="0"/>
              </a:rPr>
              <a:t>eally </a:t>
            </a:r>
            <a:r>
              <a:rPr lang="en-US" sz="2600" b="1" dirty="0" smtClean="0">
                <a:latin typeface="Arial" charset="0"/>
              </a:rPr>
              <a:t>I</a:t>
            </a:r>
            <a:r>
              <a:rPr lang="en-US" sz="2600" dirty="0" smtClean="0">
                <a:latin typeface="Arial" charset="0"/>
              </a:rPr>
              <a:t>ntuitive and </a:t>
            </a:r>
            <a:r>
              <a:rPr lang="en-US" sz="2600" b="1" dirty="0" smtClean="0">
                <a:latin typeface="Arial" charset="0"/>
              </a:rPr>
              <a:t>E</a:t>
            </a:r>
            <a:r>
              <a:rPr lang="en-US" sz="2600" dirty="0" smtClean="0">
                <a:latin typeface="Arial" charset="0"/>
              </a:rPr>
              <a:t>asy, MARIE, was designed for the singular purpose of illustrating basic computer system concepts.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C166FF-2020-4A2A-942C-E2DEF337592C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818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MARIE: 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RTL for INPUT &amp; OUTPUT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800600"/>
          </a:xfrm>
          <a:noFill/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sz="2800" dirty="0" smtClean="0">
                <a:latin typeface="Arial" charset="0"/>
                <a:cs typeface="Arial" charset="0"/>
              </a:rPr>
              <a:t>Input:</a:t>
            </a:r>
          </a:p>
          <a:p>
            <a:pPr>
              <a:spcBef>
                <a:spcPct val="10000"/>
              </a:spcBef>
              <a:buFontTx/>
              <a:buNone/>
            </a:pPr>
            <a:endParaRPr lang="en-US" sz="2600" dirty="0" smtClean="0">
              <a:latin typeface="Arial" charset="0"/>
            </a:endParaRPr>
          </a:p>
          <a:p>
            <a:pPr>
              <a:spcBef>
                <a:spcPct val="10000"/>
              </a:spcBef>
              <a:buFontTx/>
              <a:buNone/>
            </a:pPr>
            <a:endParaRPr lang="en-US" sz="2600" dirty="0" smtClean="0">
              <a:latin typeface="Arial" charset="0"/>
            </a:endParaRPr>
          </a:p>
          <a:p>
            <a:pPr>
              <a:spcBef>
                <a:spcPct val="10000"/>
              </a:spcBef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spcBef>
                <a:spcPct val="10000"/>
              </a:spcBef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spcBef>
                <a:spcPct val="10000"/>
              </a:spcBef>
            </a:pPr>
            <a:r>
              <a:rPr lang="en-US" sz="2800" dirty="0" smtClean="0">
                <a:latin typeface="Arial" charset="0"/>
                <a:cs typeface="Arial" charset="0"/>
              </a:rPr>
              <a:t>Output:</a:t>
            </a:r>
          </a:p>
          <a:p>
            <a:pPr>
              <a:spcBef>
                <a:spcPct val="30000"/>
              </a:spcBef>
              <a:buFontTx/>
              <a:buNone/>
            </a:pPr>
            <a:endParaRPr lang="en-US" sz="2600" dirty="0" smtClean="0">
              <a:latin typeface="Arial" charset="0"/>
            </a:endParaRPr>
          </a:p>
          <a:p>
            <a:pPr>
              <a:spcBef>
                <a:spcPct val="30000"/>
              </a:spcBef>
              <a:buFontTx/>
              <a:buNone/>
            </a:pPr>
            <a:endParaRPr lang="en-US" sz="2600" dirty="0" smtClean="0">
              <a:latin typeface="Arial" charset="0"/>
            </a:endParaRP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2590800" y="4495800"/>
            <a:ext cx="3429000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91440" anchor="ctr">
            <a:spAutoFit/>
          </a:bodyPr>
          <a:lstStyle/>
          <a:p>
            <a:r>
              <a:rPr lang="en-US" sz="2800" b="1" baseline="0" dirty="0" err="1">
                <a:latin typeface="Courier New" pitchFamily="49" charset="0"/>
              </a:rPr>
              <a:t>OutREG</a:t>
            </a:r>
            <a:r>
              <a:rPr lang="en-US" sz="2800" b="1" baseline="0" dirty="0">
                <a:latin typeface="Courier New" pitchFamily="49" charset="0"/>
              </a:rPr>
              <a:t> </a:t>
            </a:r>
            <a:r>
              <a:rPr lang="en-US" sz="2800" b="1" baseline="0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800" b="1" baseline="0" dirty="0">
                <a:latin typeface="Courier New" pitchFamily="49" charset="0"/>
              </a:rPr>
              <a:t> AC</a:t>
            </a:r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2667000" y="2286000"/>
            <a:ext cx="5029200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91440" anchor="ctr">
            <a:spAutoFit/>
          </a:bodyPr>
          <a:lstStyle/>
          <a:p>
            <a:r>
              <a:rPr lang="en-US" sz="2800" b="1" baseline="0" dirty="0">
                <a:latin typeface="Courier New" pitchFamily="49" charset="0"/>
              </a:rPr>
              <a:t>AC </a:t>
            </a:r>
            <a:r>
              <a:rPr lang="en-US" sz="2800" b="1" baseline="0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800" b="1" baseline="0" dirty="0">
                <a:latin typeface="Courier New" pitchFamily="49" charset="0"/>
              </a:rPr>
              <a:t> </a:t>
            </a:r>
            <a:r>
              <a:rPr lang="en-US" sz="2800" b="1" baseline="0" dirty="0" err="1">
                <a:latin typeface="Courier New" pitchFamily="49" charset="0"/>
              </a:rPr>
              <a:t>InREG</a:t>
            </a:r>
            <a:endParaRPr lang="en-US" sz="2800" b="1" baseline="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C166FF-2020-4A2A-942C-E2DEF337592C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818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MARIE: 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RTL for JUMP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800600"/>
          </a:xfrm>
          <a:noFill/>
        </p:spPr>
        <p:txBody>
          <a:bodyPr/>
          <a:lstStyle/>
          <a:p>
            <a:pPr>
              <a:spcBef>
                <a:spcPct val="30000"/>
              </a:spcBef>
              <a:buFontTx/>
              <a:buNone/>
            </a:pPr>
            <a:endParaRPr lang="en-US" sz="2600" dirty="0" smtClean="0">
              <a:latin typeface="Arial" charset="0"/>
            </a:endParaRPr>
          </a:p>
          <a:p>
            <a:pPr>
              <a:spcBef>
                <a:spcPct val="30000"/>
              </a:spcBef>
            </a:pPr>
            <a:r>
              <a:rPr lang="en-US" sz="2800" dirty="0" smtClean="0">
                <a:latin typeface="Arial" charset="0"/>
                <a:cs typeface="Arial" charset="0"/>
              </a:rPr>
              <a:t>Jump X:</a:t>
            </a:r>
          </a:p>
          <a:p>
            <a:pPr>
              <a:spcBef>
                <a:spcPct val="30000"/>
              </a:spcBef>
              <a:buFontTx/>
              <a:buNone/>
            </a:pPr>
            <a:endParaRPr lang="en-US" sz="2600" dirty="0" smtClean="0">
              <a:latin typeface="Arial" charset="0"/>
            </a:endParaRPr>
          </a:p>
          <a:p>
            <a:pPr>
              <a:spcBef>
                <a:spcPct val="30000"/>
              </a:spcBef>
              <a:buFontTx/>
              <a:buNone/>
            </a:pPr>
            <a:r>
              <a:rPr lang="en-US" sz="2600" dirty="0" smtClean="0">
                <a:latin typeface="Arial" charset="0"/>
              </a:rPr>
              <a:t>		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lang="en-US" sz="2600" dirty="0" smtClean="0">
                <a:latin typeface="Arial" charset="0"/>
              </a:rPr>
              <a:t>	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lang="en-US" sz="2600" dirty="0" smtClean="0">
                <a:latin typeface="Arial" charset="0"/>
              </a:rPr>
              <a:t>	or</a:t>
            </a:r>
          </a:p>
        </p:txBody>
      </p:sp>
      <p:sp>
        <p:nvSpPr>
          <p:cNvPr id="26631" name="Text Box 5"/>
          <p:cNvSpPr txBox="1">
            <a:spLocks noChangeArrowheads="1"/>
          </p:cNvSpPr>
          <p:nvPr/>
        </p:nvSpPr>
        <p:spPr bwMode="auto">
          <a:xfrm>
            <a:off x="2590800" y="2819400"/>
            <a:ext cx="5029200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91440" anchor="ctr">
            <a:spAutoFit/>
          </a:bodyPr>
          <a:lstStyle/>
          <a:p>
            <a:r>
              <a:rPr lang="en-US" sz="2800" b="1" baseline="0" dirty="0">
                <a:latin typeface="Courier New" pitchFamily="49" charset="0"/>
              </a:rPr>
              <a:t>PC </a:t>
            </a:r>
            <a:r>
              <a:rPr lang="en-US" sz="2800" b="1" baseline="0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800" b="1" baseline="0" dirty="0">
                <a:latin typeface="Courier New" pitchFamily="49" charset="0"/>
              </a:rPr>
              <a:t> X</a:t>
            </a:r>
          </a:p>
        </p:txBody>
      </p:sp>
      <p:sp>
        <p:nvSpPr>
          <p:cNvPr id="26632" name="Text Box 5"/>
          <p:cNvSpPr txBox="1">
            <a:spLocks noChangeArrowheads="1"/>
          </p:cNvSpPr>
          <p:nvPr/>
        </p:nvSpPr>
        <p:spPr bwMode="auto">
          <a:xfrm>
            <a:off x="2590800" y="4800600"/>
            <a:ext cx="5029200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91440" anchor="ctr">
            <a:spAutoFit/>
          </a:bodyPr>
          <a:lstStyle/>
          <a:p>
            <a:r>
              <a:rPr lang="en-US" sz="2800" b="1" baseline="0" dirty="0">
                <a:latin typeface="Courier New" pitchFamily="49" charset="0"/>
              </a:rPr>
              <a:t>PC </a:t>
            </a:r>
            <a:r>
              <a:rPr lang="en-US" sz="2800" b="1" baseline="0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800" b="1" baseline="0" dirty="0">
                <a:latin typeface="Courier New" pitchFamily="49" charset="0"/>
              </a:rPr>
              <a:t> IR[11-0]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32486A-270D-4B3B-BA09-931CD634A997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818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MARIE: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RTL for SKIPCOND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1219200"/>
          </a:xfrm>
          <a:noFill/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smtClean="0">
                <a:latin typeface="Arial" charset="0"/>
              </a:rPr>
              <a:t>Recall that </a:t>
            </a:r>
            <a:r>
              <a:rPr lang="en-US" b="1" smtClean="0">
                <a:latin typeface="Courier New" pitchFamily="49" charset="0"/>
              </a:rPr>
              <a:t>SKIPCOND</a:t>
            </a:r>
            <a:r>
              <a:rPr lang="en-US" smtClean="0">
                <a:latin typeface="Arial" charset="0"/>
              </a:rPr>
              <a:t> skips the next instruction according to the value of the AC.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1143000" y="2971800"/>
            <a:ext cx="70866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91440" anchor="ctr">
            <a:spAutoFit/>
          </a:bodyPr>
          <a:lstStyle/>
          <a:p>
            <a:r>
              <a:rPr lang="en-US" sz="2800" b="1" baseline="0" dirty="0">
                <a:latin typeface="Courier New" pitchFamily="49" charset="0"/>
              </a:rPr>
              <a:t>If IR[11 - 10] = 00 then</a:t>
            </a:r>
          </a:p>
          <a:p>
            <a:r>
              <a:rPr lang="en-US" sz="2800" b="1" baseline="0" dirty="0">
                <a:latin typeface="Courier New" pitchFamily="49" charset="0"/>
              </a:rPr>
              <a:t>	If AC &lt; 0 then PC </a:t>
            </a:r>
            <a:r>
              <a:rPr lang="en-US" sz="2800" b="1" baseline="0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800" b="1" baseline="0" dirty="0">
                <a:latin typeface="Courier New" pitchFamily="49" charset="0"/>
              </a:rPr>
              <a:t> PC + 1</a:t>
            </a:r>
          </a:p>
          <a:p>
            <a:r>
              <a:rPr lang="en-US" sz="2800" b="1" baseline="0" dirty="0">
                <a:latin typeface="Courier New" pitchFamily="49" charset="0"/>
              </a:rPr>
              <a:t>else If IR[11 - 10] = 01 then</a:t>
            </a:r>
          </a:p>
          <a:p>
            <a:r>
              <a:rPr lang="en-US" sz="2800" b="1" baseline="0" dirty="0">
                <a:latin typeface="Courier New" pitchFamily="49" charset="0"/>
              </a:rPr>
              <a:t>	If AC = 0 then PC </a:t>
            </a:r>
            <a:r>
              <a:rPr lang="en-US" sz="2800" b="1" baseline="0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800" b="1" baseline="0" dirty="0">
                <a:latin typeface="Courier New" pitchFamily="49" charset="0"/>
              </a:rPr>
              <a:t> PC + 1</a:t>
            </a:r>
          </a:p>
          <a:p>
            <a:r>
              <a:rPr lang="en-US" sz="2800" b="1" baseline="0" dirty="0">
                <a:latin typeface="Courier New" pitchFamily="49" charset="0"/>
              </a:rPr>
              <a:t>else If IR[11 - 10] = </a:t>
            </a:r>
            <a:r>
              <a:rPr lang="en-US" sz="2800" b="1" baseline="0" dirty="0" smtClean="0">
                <a:latin typeface="Courier New" pitchFamily="49" charset="0"/>
              </a:rPr>
              <a:t>10 </a:t>
            </a:r>
            <a:r>
              <a:rPr lang="en-US" sz="2800" b="1" baseline="0" dirty="0">
                <a:latin typeface="Courier New" pitchFamily="49" charset="0"/>
              </a:rPr>
              <a:t>then</a:t>
            </a:r>
          </a:p>
          <a:p>
            <a:r>
              <a:rPr lang="en-US" sz="2800" b="1" baseline="0" dirty="0">
                <a:latin typeface="Courier New" pitchFamily="49" charset="0"/>
              </a:rPr>
              <a:t>	If AC &gt; 0 then PC </a:t>
            </a:r>
            <a:r>
              <a:rPr lang="en-US" sz="2800" b="1" baseline="0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800" b="1" baseline="0" dirty="0">
                <a:latin typeface="Courier New" pitchFamily="49" charset="0"/>
              </a:rPr>
              <a:t> PC + 1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82BA3D-30AC-46F5-869B-F3399C1C6B00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4724400"/>
          </a:xfrm>
          <a:noFill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dirty="0" smtClean="0">
                <a:latin typeface="Arial" charset="0"/>
              </a:rPr>
              <a:t>Our last helpful instruction is the </a:t>
            </a:r>
            <a:r>
              <a:rPr lang="en-US" b="1" dirty="0" smtClean="0">
                <a:latin typeface="Courier New" pitchFamily="49" charset="0"/>
              </a:rPr>
              <a:t>CLEAR</a:t>
            </a:r>
            <a:r>
              <a:rPr lang="en-US" dirty="0" smtClean="0">
                <a:latin typeface="Arial" charset="0"/>
              </a:rPr>
              <a:t> instruction.</a:t>
            </a:r>
          </a:p>
          <a:p>
            <a:pPr>
              <a:spcBef>
                <a:spcPct val="40000"/>
              </a:spcBef>
            </a:pPr>
            <a:endParaRPr lang="en-US" dirty="0" smtClean="0">
              <a:latin typeface="Arial" charset="0"/>
            </a:endParaRPr>
          </a:p>
          <a:p>
            <a:pPr>
              <a:spcBef>
                <a:spcPct val="40000"/>
              </a:spcBef>
            </a:pPr>
            <a:r>
              <a:rPr lang="en-US" dirty="0" smtClean="0">
                <a:latin typeface="Arial" charset="0"/>
              </a:rPr>
              <a:t>All it does is set the contents of the accumulator to all zeroes.</a:t>
            </a:r>
          </a:p>
          <a:p>
            <a:pPr>
              <a:spcBef>
                <a:spcPct val="40000"/>
              </a:spcBef>
            </a:pPr>
            <a:endParaRPr lang="en-US" dirty="0" smtClean="0">
              <a:latin typeface="Arial" charset="0"/>
            </a:endParaRPr>
          </a:p>
          <a:p>
            <a:pPr>
              <a:spcBef>
                <a:spcPct val="40000"/>
              </a:spcBef>
            </a:pPr>
            <a:r>
              <a:rPr lang="en-US" dirty="0" smtClean="0">
                <a:latin typeface="Arial" charset="0"/>
              </a:rPr>
              <a:t>This is the RTL for </a:t>
            </a:r>
            <a:r>
              <a:rPr lang="en-US" b="1" dirty="0" smtClean="0">
                <a:latin typeface="Courier New" pitchFamily="49" charset="0"/>
              </a:rPr>
              <a:t>CLEAR</a:t>
            </a:r>
            <a:r>
              <a:rPr lang="en-US" dirty="0" smtClean="0">
                <a:latin typeface="Arial" charset="0"/>
              </a:rPr>
              <a:t>:</a:t>
            </a:r>
          </a:p>
          <a:p>
            <a:endParaRPr lang="en-US" dirty="0" smtClean="0">
              <a:latin typeface="Arial" charset="0"/>
            </a:endParaRPr>
          </a:p>
          <a:p>
            <a:pPr>
              <a:buFontTx/>
              <a:buNone/>
            </a:pPr>
            <a:endParaRPr lang="en-US" dirty="0" smtClean="0">
              <a:latin typeface="Arial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276600" y="5791200"/>
            <a:ext cx="2057400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91440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baseline="0">
                <a:latin typeface="Courier New" pitchFamily="49" charset="0"/>
              </a:rPr>
              <a:t>AC </a:t>
            </a:r>
            <a:r>
              <a:rPr lang="en-US" sz="2800" b="1" baseline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800" b="1" baseline="0">
                <a:latin typeface="Courier New" pitchFamily="49" charset="0"/>
              </a:rPr>
              <a:t> 0</a:t>
            </a:r>
          </a:p>
        </p:txBody>
      </p:sp>
      <p:sp>
        <p:nvSpPr>
          <p:cNvPr id="20485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818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MARIE: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RTL for CLEAR</a:t>
            </a:r>
            <a:endParaRPr lang="en-US" sz="34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2D359CBC-45E4-4E0B-911D-97F2F7EEBDC6}" type="slidenum">
              <a:rPr lang="en-US" sz="1400" baseline="0"/>
              <a:pPr algn="r">
                <a:spcBef>
                  <a:spcPct val="0"/>
                </a:spcBef>
              </a:pPr>
              <a:t>44</a:t>
            </a:fld>
            <a:endParaRPr lang="en-US" sz="1400" baseline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818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Section 4.8 – End</a:t>
            </a:r>
          </a:p>
        </p:txBody>
      </p:sp>
      <p:pic>
        <p:nvPicPr>
          <p:cNvPr id="28676" name="Picture 14" descr="End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429000" y="2895600"/>
            <a:ext cx="2320925" cy="2230438"/>
          </a:xfrm>
        </p:spPr>
      </p:pic>
      <p:sp>
        <p:nvSpPr>
          <p:cNvPr id="28677" name="AutoShape 3"/>
          <p:cNvSpPr>
            <a:spLocks noChangeArrowheads="1"/>
          </p:cNvSpPr>
          <p:nvPr/>
        </p:nvSpPr>
        <p:spPr bwMode="auto">
          <a:xfrm>
            <a:off x="4114800" y="35052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 baseline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CBA2EE-79E9-4DBD-9787-1CBB42AB3342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29699" name="Rectangle 1027"/>
          <p:cNvSpPr>
            <a:spLocks noGrp="1" noChangeArrowheads="1"/>
          </p:cNvSpPr>
          <p:nvPr>
            <p:ph type="ctrTitle" idx="4294967295"/>
          </p:nvPr>
        </p:nvSpPr>
        <p:spPr>
          <a:xfrm>
            <a:off x="4724400" y="3733800"/>
            <a:ext cx="4267200" cy="838200"/>
          </a:xfrm>
        </p:spPr>
        <p:txBody>
          <a:bodyPr/>
          <a:lstStyle/>
          <a:p>
            <a:pPr algn="l"/>
            <a:r>
              <a:rPr lang="en-US" sz="6000" b="1" smtClean="0">
                <a:solidFill>
                  <a:schemeClr val="tx1"/>
                </a:solidFill>
                <a:latin typeface="Arial" charset="0"/>
              </a:rPr>
              <a:t>Section 4.9</a:t>
            </a:r>
            <a:endParaRPr lang="en-US" sz="6000" smtClean="0"/>
          </a:p>
        </p:txBody>
      </p:sp>
      <p:sp>
        <p:nvSpPr>
          <p:cNvPr id="29700" name="Rectangle 1028"/>
          <p:cNvSpPr>
            <a:spLocks noGrp="1" noChangeArrowheads="1"/>
          </p:cNvSpPr>
          <p:nvPr>
            <p:ph type="subTitle" idx="4294967295"/>
          </p:nvPr>
        </p:nvSpPr>
        <p:spPr>
          <a:xfrm>
            <a:off x="3810000" y="4648200"/>
            <a:ext cx="5181600" cy="1447800"/>
          </a:xfrm>
        </p:spPr>
        <p:txBody>
          <a:bodyPr/>
          <a:lstStyle/>
          <a:p>
            <a:pPr marL="0" indent="0" algn="r">
              <a:buFontTx/>
              <a:buNone/>
            </a:pPr>
            <a:r>
              <a:rPr lang="en-US" sz="4000" smtClean="0">
                <a:latin typeface="Arial" charset="0"/>
              </a:rPr>
              <a:t>Instruction 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00F14B-2CC2-4A63-B647-3F0AD3431B8E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818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Instruction Processing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648200"/>
          </a:xfrm>
          <a:noFill/>
        </p:spPr>
        <p:txBody>
          <a:bodyPr/>
          <a:lstStyle/>
          <a:p>
            <a:pPr>
              <a:spcBef>
                <a:spcPct val="15000"/>
              </a:spcBef>
            </a:pPr>
            <a:r>
              <a:rPr lang="en-US" smtClean="0">
                <a:latin typeface="Arial" charset="0"/>
              </a:rPr>
              <a:t>The </a:t>
            </a:r>
            <a:r>
              <a:rPr lang="en-US" i="1" smtClean="0">
                <a:latin typeface="Arial" charset="0"/>
              </a:rPr>
              <a:t>fetch-decode-execute cycle</a:t>
            </a:r>
            <a:r>
              <a:rPr lang="en-US" smtClean="0">
                <a:latin typeface="Arial" charset="0"/>
              </a:rPr>
              <a:t> is the series of steps that a computer carries out when it runs a program.</a:t>
            </a:r>
          </a:p>
          <a:p>
            <a:pPr>
              <a:spcBef>
                <a:spcPct val="15000"/>
              </a:spcBef>
            </a:pPr>
            <a:endParaRPr lang="en-US" smtClean="0">
              <a:latin typeface="Arial" charset="0"/>
            </a:endParaRPr>
          </a:p>
          <a:p>
            <a:pPr>
              <a:spcBef>
                <a:spcPct val="15000"/>
              </a:spcBef>
            </a:pPr>
            <a:r>
              <a:rPr lang="en-US" smtClean="0">
                <a:latin typeface="Arial" charset="0"/>
              </a:rPr>
              <a:t>We first have to </a:t>
            </a:r>
            <a:r>
              <a:rPr lang="en-US" i="1" smtClean="0">
                <a:latin typeface="Arial" charset="0"/>
              </a:rPr>
              <a:t>fetch</a:t>
            </a:r>
            <a:r>
              <a:rPr lang="en-US" smtClean="0">
                <a:latin typeface="Arial" charset="0"/>
              </a:rPr>
              <a:t> an instruction from memory, and place it into the IR.</a:t>
            </a:r>
          </a:p>
          <a:p>
            <a:pPr>
              <a:spcBef>
                <a:spcPct val="15000"/>
              </a:spcBef>
            </a:pPr>
            <a:endParaRPr lang="en-US" smtClean="0">
              <a:latin typeface="Arial" charset="0"/>
            </a:endParaRPr>
          </a:p>
          <a:p>
            <a:pPr>
              <a:spcBef>
                <a:spcPct val="15000"/>
              </a:spcBef>
            </a:pPr>
            <a:r>
              <a:rPr lang="en-US" smtClean="0">
                <a:latin typeface="Arial" charset="0"/>
              </a:rPr>
              <a:t>Once in the IR, it is </a:t>
            </a:r>
            <a:r>
              <a:rPr lang="en-US" i="1" smtClean="0">
                <a:latin typeface="Arial" charset="0"/>
              </a:rPr>
              <a:t>decoded </a:t>
            </a:r>
            <a:r>
              <a:rPr lang="en-US" smtClean="0">
                <a:latin typeface="Arial" charset="0"/>
              </a:rPr>
              <a:t>to determine what needs to be done next.</a:t>
            </a:r>
          </a:p>
          <a:p>
            <a:pPr>
              <a:spcBef>
                <a:spcPct val="15000"/>
              </a:spcBef>
              <a:buFontTx/>
              <a:buNone/>
            </a:pPr>
            <a:endParaRPr lang="en-US" sz="2600" smtClean="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65C14B-E748-4840-8F34-2A958C1D22FB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818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Instruction Processing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038600"/>
          </a:xfrm>
          <a:noFill/>
        </p:spPr>
        <p:txBody>
          <a:bodyPr/>
          <a:lstStyle/>
          <a:p>
            <a:pPr>
              <a:spcBef>
                <a:spcPct val="15000"/>
              </a:spcBef>
            </a:pPr>
            <a:r>
              <a:rPr lang="en-US" smtClean="0">
                <a:latin typeface="Arial" charset="0"/>
              </a:rPr>
              <a:t>If a memory value (operand) is involved in the operation, it is retrieved and placed into the MBR.</a:t>
            </a:r>
          </a:p>
          <a:p>
            <a:pPr>
              <a:spcBef>
                <a:spcPct val="15000"/>
              </a:spcBef>
            </a:pPr>
            <a:endParaRPr lang="en-US" smtClean="0">
              <a:latin typeface="Arial" charset="0"/>
            </a:endParaRPr>
          </a:p>
          <a:p>
            <a:pPr>
              <a:spcBef>
                <a:spcPct val="15000"/>
              </a:spcBef>
            </a:pPr>
            <a:r>
              <a:rPr lang="en-US" smtClean="0">
                <a:latin typeface="Arial" charset="0"/>
              </a:rPr>
              <a:t>With everything in place, the instruction is </a:t>
            </a:r>
            <a:r>
              <a:rPr lang="en-US" i="1" smtClean="0">
                <a:latin typeface="Arial" charset="0"/>
              </a:rPr>
              <a:t>executed</a:t>
            </a:r>
            <a:r>
              <a:rPr lang="en-US" smtClean="0">
                <a:latin typeface="Arial" charset="0"/>
              </a:rPr>
              <a:t>.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1371600" y="5562600"/>
            <a:ext cx="6019800" cy="427038"/>
          </a:xfrm>
          <a:prstGeom prst="rect">
            <a:avLst/>
          </a:prstGeom>
          <a:solidFill>
            <a:srgbClr val="E2FED2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200" b="1" baseline="0">
                <a:solidFill>
                  <a:srgbClr val="CC3300"/>
                </a:solidFill>
              </a:rPr>
              <a:t>The next slide shows a flowchart of this process.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A9B45A-2C8C-425C-BED2-CB083BDC5DB3}" type="slidenum">
              <a:rPr lang="en-US" smtClean="0"/>
              <a:pPr/>
              <a:t>48</a:t>
            </a:fld>
            <a:endParaRPr lang="en-US" smtClean="0"/>
          </a:p>
        </p:txBody>
      </p:sp>
      <p:pic>
        <p:nvPicPr>
          <p:cNvPr id="32771" name="Picture 6" descr="fdx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1493838"/>
            <a:ext cx="6999288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818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Instruction Processing</a:t>
            </a:r>
            <a:endParaRPr lang="en-US" sz="3400" dirty="0" smtClean="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32D40A3C-2B45-4DD1-A0F9-26507DA928DA}" type="slidenum">
              <a:rPr lang="en-US" sz="1400" baseline="0"/>
              <a:pPr algn="r">
                <a:spcBef>
                  <a:spcPct val="0"/>
                </a:spcBef>
              </a:pPr>
              <a:t>49</a:t>
            </a:fld>
            <a:endParaRPr lang="en-US" sz="1400" baseline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818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Section 4.9 – End</a:t>
            </a:r>
          </a:p>
        </p:txBody>
      </p:sp>
      <p:pic>
        <p:nvPicPr>
          <p:cNvPr id="33796" name="Picture 14" descr="End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429000" y="2895600"/>
            <a:ext cx="2320925" cy="2230438"/>
          </a:xfrm>
        </p:spPr>
      </p:pic>
      <p:sp>
        <p:nvSpPr>
          <p:cNvPr id="33797" name="AutoShape 3"/>
          <p:cNvSpPr>
            <a:spLocks noChangeArrowheads="1"/>
          </p:cNvSpPr>
          <p:nvPr/>
        </p:nvSpPr>
        <p:spPr bwMode="auto">
          <a:xfrm>
            <a:off x="4114800" y="35052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 baseline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CE8A84-F8F9-4364-B7A1-95EB9DE95BE3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818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MARIE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05800" cy="4572000"/>
          </a:xfrm>
          <a:noFill/>
        </p:spPr>
        <p:txBody>
          <a:bodyPr>
            <a:normAutofit/>
          </a:bodyPr>
          <a:lstStyle/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While this system is too simple to do anything useful in the real world, a deep understanding of its functions will enable you to comprehend system architectures that are much more complex.</a:t>
            </a:r>
            <a:endParaRPr lang="en-US" sz="28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A7AF63-A2EE-433D-975F-426ADB17F328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34819" name="Rectangle 1027"/>
          <p:cNvSpPr>
            <a:spLocks noGrp="1" noChangeArrowheads="1"/>
          </p:cNvSpPr>
          <p:nvPr>
            <p:ph type="ctrTitle" idx="4294967295"/>
          </p:nvPr>
        </p:nvSpPr>
        <p:spPr>
          <a:xfrm>
            <a:off x="4267200" y="3733800"/>
            <a:ext cx="4724400" cy="838200"/>
          </a:xfrm>
        </p:spPr>
        <p:txBody>
          <a:bodyPr/>
          <a:lstStyle/>
          <a:p>
            <a:pPr algn="l"/>
            <a:r>
              <a:rPr lang="en-US" sz="6000" b="1" smtClean="0">
                <a:solidFill>
                  <a:schemeClr val="tx1"/>
                </a:solidFill>
                <a:latin typeface="Arial" charset="0"/>
              </a:rPr>
              <a:t>Section 4.10</a:t>
            </a:r>
            <a:endParaRPr lang="en-US" sz="6000" smtClean="0"/>
          </a:p>
        </p:txBody>
      </p:sp>
      <p:sp>
        <p:nvSpPr>
          <p:cNvPr id="34820" name="Rectangle 1028"/>
          <p:cNvSpPr>
            <a:spLocks noGrp="1" noChangeArrowheads="1"/>
          </p:cNvSpPr>
          <p:nvPr>
            <p:ph type="subTitle" idx="4294967295"/>
          </p:nvPr>
        </p:nvSpPr>
        <p:spPr>
          <a:xfrm>
            <a:off x="3810000" y="4648200"/>
            <a:ext cx="5181600" cy="1447800"/>
          </a:xfrm>
        </p:spPr>
        <p:txBody>
          <a:bodyPr/>
          <a:lstStyle/>
          <a:p>
            <a:pPr marL="0" indent="0" algn="r">
              <a:buFontTx/>
              <a:buNone/>
            </a:pPr>
            <a:r>
              <a:rPr lang="en-US" sz="4000" smtClean="0">
                <a:latin typeface="Arial" charset="0"/>
              </a:rPr>
              <a:t>A Sample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68580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A Simple Program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BE87A3-C723-4C87-98C3-FB6B8B2998F9}" type="slidenum">
              <a:rPr lang="en-US" smtClean="0"/>
              <a:pPr/>
              <a:t>51</a:t>
            </a:fld>
            <a:endParaRPr lang="en-US" smtClean="0"/>
          </a:p>
        </p:txBody>
      </p:sp>
      <p:pic>
        <p:nvPicPr>
          <p:cNvPr id="35844" name="Picture 8" descr="t4-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762000" y="1676400"/>
            <a:ext cx="7593013" cy="4419600"/>
          </a:xfr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818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A Simple Program: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Load 104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BA4117-B30E-4FB2-9D50-455D3BA70E29}" type="slidenum">
              <a:rPr lang="en-US" smtClean="0"/>
              <a:pPr/>
              <a:t>52</a:t>
            </a:fld>
            <a:endParaRPr lang="en-US" smtClean="0"/>
          </a:p>
        </p:txBody>
      </p:sp>
      <p:pic>
        <p:nvPicPr>
          <p:cNvPr id="36868" name="Picture 5" descr="4-13a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685800" y="1600200"/>
            <a:ext cx="7772400" cy="4495800"/>
          </a:xfr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818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A Simple Program: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Add 105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53F2FD-011E-4C10-85CF-09893AC04F7E}" type="slidenum">
              <a:rPr lang="en-US" smtClean="0"/>
              <a:pPr/>
              <a:t>53</a:t>
            </a:fld>
            <a:endParaRPr lang="en-US" smtClean="0"/>
          </a:p>
        </p:txBody>
      </p:sp>
      <p:pic>
        <p:nvPicPr>
          <p:cNvPr id="37892" name="Picture 5" descr="4-13b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685800" y="1600200"/>
            <a:ext cx="7772400" cy="4572000"/>
          </a:xfr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818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A Simple Program: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Store 106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6E0C9F-8C15-4552-8F15-1DC9DC745EFD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38916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818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A Simple Program: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Store 106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6E0C9F-8C15-4552-8F15-1DC9DC745EFD}" type="slidenum">
              <a:rPr lang="en-US" smtClean="0"/>
              <a:pPr/>
              <a:t>55</a:t>
            </a:fld>
            <a:endParaRPr lang="en-US" smtClean="0"/>
          </a:p>
        </p:txBody>
      </p:sp>
      <p:pic>
        <p:nvPicPr>
          <p:cNvPr id="6" name="Content Placeholder 5" descr="106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85800" y="1981200"/>
            <a:ext cx="7810499" cy="3962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818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A MARIE Example: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if – Statement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6E0C9F-8C15-4552-8F15-1DC9DC745EFD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38916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the following code segment in MARIE’s assembly language: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if X &gt; 1 then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		Y = X + X;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		X = 0;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endif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	Y = Y + 1;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818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A MARIE Example: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if – Statement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6E0C9F-8C15-4552-8F15-1DC9DC745EFD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38916" name="Content Placeholder 4"/>
          <p:cNvSpPr>
            <a:spLocks noGrp="1"/>
          </p:cNvSpPr>
          <p:nvPr>
            <p:ph idx="1"/>
          </p:nvPr>
        </p:nvSpPr>
        <p:spPr>
          <a:xfrm>
            <a:off x="685800" y="1981201"/>
            <a:ext cx="7772400" cy="4191000"/>
          </a:xfrm>
        </p:spPr>
        <p:txBody>
          <a:bodyPr numCol="2">
            <a:normAutofit/>
          </a:bodyPr>
          <a:lstStyle/>
          <a:p>
            <a:pPr>
              <a:buNone/>
            </a:pPr>
            <a:r>
              <a:rPr lang="en-US" sz="2400" dirty="0" smtClean="0"/>
              <a:t>If, 	Load X 	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Subt</a:t>
            </a:r>
            <a:r>
              <a:rPr lang="en-US" sz="2400" dirty="0" smtClean="0"/>
              <a:t> One 	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Skipcond</a:t>
            </a:r>
            <a:r>
              <a:rPr lang="en-US" sz="2400" dirty="0" smtClean="0"/>
              <a:t> 800		</a:t>
            </a:r>
            <a:endParaRPr lang="en-US" sz="2000" dirty="0" smtClean="0"/>
          </a:p>
          <a:p>
            <a:pPr>
              <a:buNone/>
            </a:pPr>
            <a:r>
              <a:rPr lang="en-US" sz="2400" dirty="0" smtClean="0"/>
              <a:t>		Jump </a:t>
            </a:r>
            <a:r>
              <a:rPr lang="en-US" sz="2400" dirty="0" err="1" smtClean="0"/>
              <a:t>Endif</a:t>
            </a:r>
            <a:r>
              <a:rPr lang="en-US" sz="2400" dirty="0" smtClean="0"/>
              <a:t> 	</a:t>
            </a:r>
            <a:endParaRPr lang="en-US" sz="2000" dirty="0" smtClean="0"/>
          </a:p>
          <a:p>
            <a:pPr>
              <a:buNone/>
            </a:pPr>
            <a:r>
              <a:rPr lang="en-US" sz="2400" dirty="0" smtClean="0"/>
              <a:t>Then, 	Load X 	</a:t>
            </a:r>
          </a:p>
          <a:p>
            <a:pPr>
              <a:buNone/>
            </a:pPr>
            <a:r>
              <a:rPr lang="en-US" sz="2400" dirty="0" smtClean="0"/>
              <a:t>		Add X		</a:t>
            </a:r>
          </a:p>
          <a:p>
            <a:pPr>
              <a:buNone/>
            </a:pPr>
            <a:r>
              <a:rPr lang="es-ES" sz="2400" dirty="0" smtClean="0"/>
              <a:t>		</a:t>
            </a:r>
            <a:r>
              <a:rPr lang="es-ES" sz="2400" dirty="0" err="1" smtClean="0"/>
              <a:t>Store</a:t>
            </a:r>
            <a:r>
              <a:rPr lang="es-ES" sz="2400" dirty="0" smtClean="0"/>
              <a:t> Y 	</a:t>
            </a:r>
          </a:p>
          <a:p>
            <a:pPr>
              <a:buNone/>
            </a:pPr>
            <a:r>
              <a:rPr lang="en-US" sz="2400" dirty="0" smtClean="0"/>
              <a:t>		Clear 		</a:t>
            </a:r>
          </a:p>
          <a:p>
            <a:pPr>
              <a:buNone/>
            </a:pPr>
            <a:r>
              <a:rPr lang="da-DK" sz="2400" dirty="0" smtClean="0"/>
              <a:t>		Store X 	</a:t>
            </a:r>
          </a:p>
          <a:p>
            <a:pPr>
              <a:buNone/>
            </a:pPr>
            <a:r>
              <a:rPr lang="en-US" sz="2400" dirty="0" err="1" smtClean="0"/>
              <a:t>Endif</a:t>
            </a:r>
            <a:r>
              <a:rPr lang="en-US" sz="2400" dirty="0" smtClean="0"/>
              <a:t>, 	Load Y 	</a:t>
            </a:r>
          </a:p>
          <a:p>
            <a:pPr>
              <a:buNone/>
            </a:pPr>
            <a:r>
              <a:rPr lang="en-US" sz="2400" dirty="0" smtClean="0"/>
              <a:t>		Add One	</a:t>
            </a:r>
          </a:p>
          <a:p>
            <a:pPr>
              <a:buNone/>
            </a:pPr>
            <a:r>
              <a:rPr lang="es-ES" sz="2400" dirty="0" smtClean="0"/>
              <a:t>		</a:t>
            </a:r>
            <a:r>
              <a:rPr lang="es-ES" sz="2400" dirty="0" err="1" smtClean="0"/>
              <a:t>Store</a:t>
            </a:r>
            <a:r>
              <a:rPr lang="es-ES" sz="2400" dirty="0" smtClean="0"/>
              <a:t> Y</a:t>
            </a:r>
          </a:p>
          <a:p>
            <a:pPr>
              <a:buNone/>
            </a:pPr>
            <a:r>
              <a:rPr lang="en-US" sz="2400" dirty="0" smtClean="0"/>
              <a:t>		Halt </a:t>
            </a:r>
          </a:p>
          <a:p>
            <a:pPr>
              <a:buNone/>
            </a:pPr>
            <a:r>
              <a:rPr lang="en-US" sz="2400" dirty="0" smtClean="0"/>
              <a:t>X, 	Dec ?</a:t>
            </a:r>
          </a:p>
          <a:p>
            <a:pPr>
              <a:buNone/>
            </a:pPr>
            <a:r>
              <a:rPr lang="en-US" sz="2400" dirty="0" smtClean="0"/>
              <a:t>Y, 	Dec ? </a:t>
            </a:r>
          </a:p>
          <a:p>
            <a:pPr>
              <a:buNone/>
            </a:pPr>
            <a:r>
              <a:rPr lang="en-US" sz="2400" dirty="0" smtClean="0"/>
              <a:t>One, 	Dec 1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818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A MARIE Example: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(if – else)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6E0C9F-8C15-4552-8F15-1DC9DC745EFD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38916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code segment on the next slide is written in MARIE’s assembly language. Re-write the code in C++: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37D6A4-86F0-4EDC-8C4B-8903DB7EC3D8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696200" cy="4648200"/>
          </a:xfrm>
          <a:noFill/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481138" algn="l"/>
              </a:tabLst>
            </a:pPr>
            <a:r>
              <a:rPr lang="en-US" sz="2400" dirty="0" smtClean="0">
                <a:latin typeface="Courier New" pitchFamily="49" charset="0"/>
              </a:rPr>
              <a:t>	100 </a:t>
            </a:r>
            <a:r>
              <a:rPr lang="en-US" sz="2400" smtClean="0">
                <a:latin typeface="Courier New" pitchFamily="49" charset="0"/>
              </a:rPr>
              <a:t>	If,	LOAD 		X</a:t>
            </a:r>
            <a:r>
              <a:rPr lang="en-US" sz="2400" dirty="0" smtClean="0">
                <a:latin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481138" algn="l"/>
              </a:tabLst>
            </a:pPr>
            <a:r>
              <a:rPr lang="en-US" sz="2400" dirty="0" smtClean="0">
                <a:latin typeface="Courier New" pitchFamily="49" charset="0"/>
              </a:rPr>
              <a:t>	101    		</a:t>
            </a:r>
            <a:r>
              <a:rPr lang="en-US" sz="2400" smtClean="0">
                <a:latin typeface="Courier New" pitchFamily="49" charset="0"/>
              </a:rPr>
              <a:t>SUBT 		Y</a:t>
            </a:r>
            <a:endParaRPr lang="en-US" sz="2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481138" algn="l"/>
              </a:tabLst>
            </a:pPr>
            <a:r>
              <a:rPr lang="en-US" sz="2400" dirty="0" smtClean="0">
                <a:latin typeface="Courier New" pitchFamily="49" charset="0"/>
              </a:rPr>
              <a:t>	102 		  	</a:t>
            </a:r>
            <a:r>
              <a:rPr lang="en-US" sz="2400" smtClean="0">
                <a:latin typeface="Courier New" pitchFamily="49" charset="0"/>
              </a:rPr>
              <a:t>SKIPCOND 	400</a:t>
            </a:r>
            <a:endParaRPr lang="en-US" sz="2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481138" algn="l"/>
              </a:tabLst>
            </a:pPr>
            <a:r>
              <a:rPr lang="en-US" sz="2400" dirty="0" smtClean="0">
                <a:latin typeface="Courier New" pitchFamily="49" charset="0"/>
              </a:rPr>
              <a:t>	103 		  	</a:t>
            </a:r>
            <a:r>
              <a:rPr lang="en-US" sz="2400" smtClean="0">
                <a:latin typeface="Courier New" pitchFamily="49" charset="0"/>
              </a:rPr>
              <a:t>JUMP 		Else</a:t>
            </a:r>
            <a:endParaRPr lang="en-US" sz="2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481138" algn="l"/>
              </a:tabLst>
            </a:pP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2400" smtClean="0">
                <a:latin typeface="Courier New" pitchFamily="49" charset="0"/>
              </a:rPr>
              <a:t>104 	Then</a:t>
            </a:r>
            <a:r>
              <a:rPr lang="en-US" sz="2400" dirty="0" smtClean="0">
                <a:latin typeface="Courier New" pitchFamily="49" charset="0"/>
              </a:rPr>
              <a:t>, </a:t>
            </a:r>
            <a:r>
              <a:rPr lang="en-US" sz="2400" smtClean="0">
                <a:latin typeface="Courier New" pitchFamily="49" charset="0"/>
              </a:rPr>
              <a:t>	LOAD 		X</a:t>
            </a:r>
            <a:r>
              <a:rPr lang="en-US" sz="2400" dirty="0" smtClean="0">
                <a:latin typeface="Courier New" pitchFamily="49" charset="0"/>
              </a:rPr>
              <a:t>	 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481138" algn="l"/>
              </a:tabLst>
            </a:pPr>
            <a:r>
              <a:rPr lang="en-US" sz="2400" dirty="0" smtClean="0">
                <a:latin typeface="Courier New" pitchFamily="49" charset="0"/>
              </a:rPr>
              <a:t>	105 		</a:t>
            </a:r>
            <a:r>
              <a:rPr lang="en-US" sz="2400" smtClean="0">
                <a:latin typeface="Courier New" pitchFamily="49" charset="0"/>
              </a:rPr>
              <a:t>  	ADD  		X</a:t>
            </a:r>
            <a:endParaRPr lang="en-US" sz="2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481138" algn="l"/>
              </a:tabLst>
            </a:pPr>
            <a:r>
              <a:rPr lang="en-US" sz="2400" dirty="0" smtClean="0">
                <a:latin typeface="Courier New" pitchFamily="49" charset="0"/>
              </a:rPr>
              <a:t>	106 		</a:t>
            </a:r>
            <a:r>
              <a:rPr lang="en-US" sz="2400" smtClean="0">
                <a:latin typeface="Courier New" pitchFamily="49" charset="0"/>
              </a:rPr>
              <a:t>  	STORE 	X </a:t>
            </a:r>
            <a:endParaRPr lang="en-US" sz="2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481138" algn="l"/>
              </a:tabLst>
            </a:pPr>
            <a:r>
              <a:rPr lang="en-US" sz="2400" dirty="0" smtClean="0">
                <a:latin typeface="Courier New" pitchFamily="49" charset="0"/>
              </a:rPr>
              <a:t>	107 		</a:t>
            </a:r>
            <a:r>
              <a:rPr lang="en-US" sz="2400" smtClean="0">
                <a:latin typeface="Courier New" pitchFamily="49" charset="0"/>
              </a:rPr>
              <a:t>  	JUMP 		Endif </a:t>
            </a:r>
            <a:endParaRPr lang="en-US" sz="2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481138" algn="l"/>
              </a:tabLst>
            </a:pP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2400" smtClean="0">
                <a:latin typeface="Courier New" pitchFamily="49" charset="0"/>
              </a:rPr>
              <a:t>108 	Else</a:t>
            </a:r>
            <a:r>
              <a:rPr lang="en-US" sz="2400" dirty="0" smtClean="0">
                <a:latin typeface="Courier New" pitchFamily="49" charset="0"/>
              </a:rPr>
              <a:t>,</a:t>
            </a:r>
            <a:r>
              <a:rPr lang="en-US" sz="2400" smtClean="0">
                <a:latin typeface="Courier New" pitchFamily="49" charset="0"/>
              </a:rPr>
              <a:t>	LOAD 		Y</a:t>
            </a:r>
            <a:r>
              <a:rPr lang="en-US" sz="2400" dirty="0" smtClean="0">
                <a:latin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481138" algn="l"/>
              </a:tabLst>
            </a:pPr>
            <a:r>
              <a:rPr lang="en-US" sz="2400" dirty="0" smtClean="0">
                <a:latin typeface="Courier New" pitchFamily="49" charset="0"/>
              </a:rPr>
              <a:t>	109 		</a:t>
            </a:r>
            <a:r>
              <a:rPr lang="en-US" sz="2400" smtClean="0">
                <a:latin typeface="Courier New" pitchFamily="49" charset="0"/>
              </a:rPr>
              <a:t>  	SUBT 		X </a:t>
            </a:r>
            <a:endParaRPr lang="en-US" sz="2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481138" algn="l"/>
              </a:tabLst>
            </a:pPr>
            <a:r>
              <a:rPr lang="en-US" sz="2400" dirty="0" smtClean="0">
                <a:latin typeface="Courier New" pitchFamily="49" charset="0"/>
              </a:rPr>
              <a:t>	10A 		</a:t>
            </a:r>
            <a:r>
              <a:rPr lang="en-US" sz="2400" smtClean="0">
                <a:latin typeface="Courier New" pitchFamily="49" charset="0"/>
              </a:rPr>
              <a:t>  	STORE 	Y </a:t>
            </a:r>
            <a:endParaRPr lang="en-US" sz="2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481138" algn="l"/>
              </a:tabLst>
            </a:pP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2400" smtClean="0">
                <a:latin typeface="Courier New" pitchFamily="49" charset="0"/>
              </a:rPr>
              <a:t>10B 	Endif</a:t>
            </a:r>
            <a:r>
              <a:rPr lang="en-US" sz="2400" dirty="0" smtClean="0">
                <a:latin typeface="Courier New" pitchFamily="49" charset="0"/>
              </a:rPr>
              <a:t>,</a:t>
            </a:r>
            <a:r>
              <a:rPr lang="en-US" sz="2400" smtClean="0">
                <a:latin typeface="Courier New" pitchFamily="49" charset="0"/>
              </a:rPr>
              <a:t>	Halt</a:t>
            </a:r>
            <a:r>
              <a:rPr lang="en-US" sz="2400" dirty="0" smtClean="0">
                <a:latin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481138" algn="l"/>
              </a:tabLst>
            </a:pP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2400" smtClean="0">
                <a:latin typeface="Courier New" pitchFamily="49" charset="0"/>
              </a:rPr>
              <a:t>10C 	X</a:t>
            </a:r>
            <a:r>
              <a:rPr lang="en-US" sz="2400" dirty="0" smtClean="0">
                <a:latin typeface="Courier New" pitchFamily="49" charset="0"/>
              </a:rPr>
              <a:t>,</a:t>
            </a:r>
            <a:r>
              <a:rPr lang="en-US" sz="2400" smtClean="0">
                <a:latin typeface="Courier New" pitchFamily="49" charset="0"/>
              </a:rPr>
              <a:t>	DEC 		12</a:t>
            </a:r>
            <a:endParaRPr lang="en-US" sz="2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481138" algn="l"/>
              </a:tabLst>
            </a:pP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2400" smtClean="0">
                <a:latin typeface="Courier New" pitchFamily="49" charset="0"/>
              </a:rPr>
              <a:t>10D 	Y</a:t>
            </a:r>
            <a:r>
              <a:rPr lang="en-US" sz="2400" dirty="0" smtClean="0">
                <a:latin typeface="Courier New" pitchFamily="49" charset="0"/>
              </a:rPr>
              <a:t>,</a:t>
            </a:r>
            <a:r>
              <a:rPr lang="en-US" sz="2400" smtClean="0">
                <a:latin typeface="Courier New" pitchFamily="49" charset="0"/>
              </a:rPr>
              <a:t>	DEC 		20</a:t>
            </a:r>
            <a:endParaRPr lang="en-US" sz="2400" dirty="0" smtClean="0">
              <a:latin typeface="Courier New" pitchFamily="49" charset="0"/>
            </a:endParaRPr>
          </a:p>
        </p:txBody>
      </p:sp>
      <p:sp>
        <p:nvSpPr>
          <p:cNvPr id="22534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818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A MARIE Example: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(if – else)</a:t>
            </a:r>
            <a:endParaRPr lang="en-US" sz="34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C8F185-A3E8-49D5-8F44-DB2ACBE33D4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818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MARIE: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Architecture (Graphically)</a:t>
            </a:r>
            <a:endParaRPr lang="en-US" sz="3400" dirty="0" smtClean="0">
              <a:latin typeface="Arial" charset="0"/>
            </a:endParaRPr>
          </a:p>
        </p:txBody>
      </p:sp>
      <p:pic>
        <p:nvPicPr>
          <p:cNvPr id="11268" name="Picture 4" descr="MarchYL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93738" y="1676400"/>
            <a:ext cx="7705725" cy="44958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818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A MARIE Example: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While - Loop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6E0C9F-8C15-4552-8F15-1DC9DC745EFD}" type="slidenum">
              <a:rPr lang="en-US" smtClean="0"/>
              <a:pPr/>
              <a:t>60</a:t>
            </a:fld>
            <a:endParaRPr lang="en-US" smtClean="0"/>
          </a:p>
        </p:txBody>
      </p:sp>
      <p:sp>
        <p:nvSpPr>
          <p:cNvPr id="38916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the following code segment in MARIE’s assembly language: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X = 1;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	while x &lt; 10 do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		x = x + 1;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endwhile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818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A MARIE Example: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While - Loop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6E0C9F-8C15-4552-8F15-1DC9DC745EFD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38916" name="Content Placeholder 4"/>
          <p:cNvSpPr>
            <a:spLocks noGrp="1"/>
          </p:cNvSpPr>
          <p:nvPr>
            <p:ph idx="1"/>
          </p:nvPr>
        </p:nvSpPr>
        <p:spPr>
          <a:xfrm>
            <a:off x="685800" y="1981201"/>
            <a:ext cx="7772400" cy="4191000"/>
          </a:xfrm>
        </p:spPr>
        <p:txBody>
          <a:bodyPr numCol="2">
            <a:normAutofit/>
          </a:bodyPr>
          <a:lstStyle/>
          <a:p>
            <a:pPr>
              <a:buNone/>
            </a:pPr>
            <a:r>
              <a:rPr lang="en-US" sz="2400" dirty="0" smtClean="0"/>
              <a:t>		Load One</a:t>
            </a:r>
          </a:p>
          <a:p>
            <a:pPr>
              <a:buNone/>
            </a:pPr>
            <a:r>
              <a:rPr lang="en-US" sz="2400" dirty="0" smtClean="0"/>
              <a:t>		Store X </a:t>
            </a:r>
          </a:p>
          <a:p>
            <a:pPr>
              <a:buNone/>
            </a:pPr>
            <a:r>
              <a:rPr lang="en-US" sz="2400" dirty="0" smtClean="0"/>
              <a:t>Loop, 	Load X 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Subt</a:t>
            </a:r>
            <a:r>
              <a:rPr lang="en-US" sz="2400" dirty="0" smtClean="0"/>
              <a:t> Ten 	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SkipCond</a:t>
            </a:r>
            <a:r>
              <a:rPr lang="en-US" sz="2400" dirty="0" smtClean="0"/>
              <a:t> 000 </a:t>
            </a:r>
          </a:p>
          <a:p>
            <a:pPr>
              <a:buNone/>
            </a:pPr>
            <a:r>
              <a:rPr lang="en-US" sz="2400" dirty="0" smtClean="0"/>
              <a:t>		Jump </a:t>
            </a:r>
            <a:r>
              <a:rPr lang="en-US" sz="2400" dirty="0" err="1" smtClean="0"/>
              <a:t>Endloop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		Load X</a:t>
            </a:r>
          </a:p>
          <a:p>
            <a:pPr>
              <a:buNone/>
            </a:pPr>
            <a:r>
              <a:rPr lang="en-US" sz="2400" dirty="0" smtClean="0"/>
              <a:t>		Add One</a:t>
            </a:r>
          </a:p>
          <a:p>
            <a:pPr>
              <a:buNone/>
            </a:pPr>
            <a:r>
              <a:rPr lang="en-US" sz="2400" dirty="0" smtClean="0"/>
              <a:t>		Store X </a:t>
            </a:r>
          </a:p>
          <a:p>
            <a:pPr>
              <a:buNone/>
            </a:pPr>
            <a:r>
              <a:rPr lang="en-US" sz="2400" dirty="0" smtClean="0"/>
              <a:t>			Jump Loop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Endloop</a:t>
            </a:r>
            <a:r>
              <a:rPr lang="en-US" sz="2400" dirty="0" smtClean="0"/>
              <a:t>, 	Halt </a:t>
            </a:r>
          </a:p>
          <a:p>
            <a:pPr>
              <a:buNone/>
            </a:pPr>
            <a:r>
              <a:rPr lang="da-DK" sz="2400" dirty="0" smtClean="0"/>
              <a:t>	X, 		Dec 0</a:t>
            </a:r>
          </a:p>
          <a:p>
            <a:pPr>
              <a:buNone/>
            </a:pPr>
            <a:r>
              <a:rPr lang="en-US" sz="2400" dirty="0" smtClean="0"/>
              <a:t>	One, 	DEC 1</a:t>
            </a:r>
          </a:p>
          <a:p>
            <a:pPr>
              <a:buNone/>
            </a:pPr>
            <a:r>
              <a:rPr lang="en-US" sz="2400" dirty="0" smtClean="0"/>
              <a:t>	Ten, 	Dec 10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818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A MARIE Example: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For - Loop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6E0C9F-8C15-4552-8F15-1DC9DC745EFD}" type="slidenum">
              <a:rPr lang="en-US" smtClean="0"/>
              <a:pPr/>
              <a:t>62</a:t>
            </a:fld>
            <a:endParaRPr lang="en-US" smtClean="0"/>
          </a:p>
        </p:txBody>
      </p:sp>
      <p:sp>
        <p:nvSpPr>
          <p:cNvPr id="38916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the following code segment in MARIE’s assembly language: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Sum = 0;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	For x = 1 to 10 do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		Sum = Sum + x;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818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A MARIE Example: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For - Loop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6E0C9F-8C15-4552-8F15-1DC9DC745EFD}" type="slidenum">
              <a:rPr lang="en-US" smtClean="0"/>
              <a:pPr/>
              <a:t>63</a:t>
            </a:fld>
            <a:endParaRPr lang="en-US" smtClean="0"/>
          </a:p>
        </p:txBody>
      </p:sp>
      <p:sp>
        <p:nvSpPr>
          <p:cNvPr id="38916" name="Content Placeholder 4"/>
          <p:cNvSpPr>
            <a:spLocks noGrp="1"/>
          </p:cNvSpPr>
          <p:nvPr>
            <p:ph idx="1"/>
          </p:nvPr>
        </p:nvSpPr>
        <p:spPr>
          <a:xfrm>
            <a:off x="685800" y="1981201"/>
            <a:ext cx="7772400" cy="4191000"/>
          </a:xfrm>
        </p:spPr>
        <p:txBody>
          <a:bodyPr numCol="2"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/>
              <a:t> 		Load One</a:t>
            </a:r>
          </a:p>
          <a:p>
            <a:pPr>
              <a:buNone/>
            </a:pPr>
            <a:r>
              <a:rPr lang="en-US" sz="2400" dirty="0" smtClean="0"/>
              <a:t>		Store X	</a:t>
            </a:r>
          </a:p>
          <a:p>
            <a:pPr>
              <a:buNone/>
            </a:pPr>
            <a:r>
              <a:rPr lang="en-US" sz="2400" dirty="0" smtClean="0"/>
              <a:t>Loop, 	Load X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Subt</a:t>
            </a:r>
            <a:r>
              <a:rPr lang="en-US" sz="2400" dirty="0" smtClean="0"/>
              <a:t> Ten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SkipCond</a:t>
            </a:r>
            <a:r>
              <a:rPr lang="en-US" sz="2400" dirty="0" smtClean="0"/>
              <a:t> 000</a:t>
            </a:r>
          </a:p>
          <a:p>
            <a:pPr>
              <a:buNone/>
            </a:pPr>
            <a:r>
              <a:rPr lang="en-US" sz="2400" dirty="0" smtClean="0"/>
              <a:t>		Jump </a:t>
            </a:r>
            <a:r>
              <a:rPr lang="en-US" sz="2400" dirty="0" err="1" smtClean="0"/>
              <a:t>Endloop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Load Sum</a:t>
            </a:r>
          </a:p>
          <a:p>
            <a:pPr>
              <a:buNone/>
            </a:pPr>
            <a:r>
              <a:rPr lang="en-US" sz="2400" dirty="0" smtClean="0"/>
              <a:t>		Add X</a:t>
            </a:r>
          </a:p>
          <a:p>
            <a:pPr>
              <a:buNone/>
            </a:pPr>
            <a:r>
              <a:rPr lang="en-US" sz="2400" dirty="0" smtClean="0"/>
              <a:t>		Store Sum</a:t>
            </a:r>
          </a:p>
          <a:p>
            <a:pPr>
              <a:buNone/>
            </a:pPr>
            <a:r>
              <a:rPr lang="en-US" sz="2400" dirty="0" smtClean="0"/>
              <a:t>		Load X</a:t>
            </a:r>
          </a:p>
          <a:p>
            <a:pPr>
              <a:buNone/>
            </a:pPr>
            <a:r>
              <a:rPr lang="en-US" sz="2400" dirty="0" smtClean="0"/>
              <a:t>		Add One</a:t>
            </a:r>
          </a:p>
          <a:p>
            <a:pPr>
              <a:buNone/>
            </a:pPr>
            <a:r>
              <a:rPr lang="en-US" sz="2400" dirty="0" smtClean="0"/>
              <a:t>			Store X</a:t>
            </a:r>
          </a:p>
          <a:p>
            <a:pPr>
              <a:buNone/>
            </a:pPr>
            <a:r>
              <a:rPr lang="en-US" sz="2400" dirty="0" smtClean="0"/>
              <a:t>			Jump Loop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Endloop</a:t>
            </a:r>
            <a:r>
              <a:rPr lang="en-US" sz="2400" dirty="0" smtClean="0"/>
              <a:t>, 	Load Sum</a:t>
            </a:r>
          </a:p>
          <a:p>
            <a:pPr>
              <a:buNone/>
            </a:pPr>
            <a:r>
              <a:rPr lang="en-US" sz="2400" dirty="0" smtClean="0"/>
              <a:t>			Output</a:t>
            </a:r>
          </a:p>
          <a:p>
            <a:pPr>
              <a:buNone/>
            </a:pPr>
            <a:r>
              <a:rPr lang="en-US" sz="2400" dirty="0" smtClean="0"/>
              <a:t>			Halt</a:t>
            </a:r>
          </a:p>
          <a:p>
            <a:pPr>
              <a:buNone/>
            </a:pPr>
            <a:r>
              <a:rPr lang="en-US" sz="2400" dirty="0" smtClean="0"/>
              <a:t>		Sum, 	Dec 0</a:t>
            </a:r>
          </a:p>
          <a:p>
            <a:pPr>
              <a:buNone/>
            </a:pPr>
            <a:r>
              <a:rPr lang="da-DK" sz="2400" dirty="0" smtClean="0"/>
              <a:t>		X, 	Dec 0</a:t>
            </a:r>
          </a:p>
          <a:p>
            <a:pPr>
              <a:buNone/>
            </a:pPr>
            <a:r>
              <a:rPr lang="en-US" sz="2400" dirty="0" smtClean="0"/>
              <a:t>		One, 	Dec 1</a:t>
            </a:r>
          </a:p>
          <a:p>
            <a:pPr>
              <a:buNone/>
            </a:pPr>
            <a:r>
              <a:rPr lang="en-US" sz="2400" dirty="0" smtClean="0"/>
              <a:t>		Ten, 	Dec 10</a:t>
            </a:r>
          </a:p>
          <a:p>
            <a:pPr>
              <a:buNone/>
            </a:pPr>
            <a:r>
              <a:rPr lang="en-US" sz="2400" dirty="0" smtClean="0"/>
              <a:t>			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818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A MARIE Example: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Multiplication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6E0C9F-8C15-4552-8F15-1DC9DC745EFD}" type="slidenum">
              <a:rPr lang="en-US" smtClean="0"/>
              <a:pPr/>
              <a:t>64</a:t>
            </a:fld>
            <a:endParaRPr lang="en-US" smtClean="0"/>
          </a:p>
        </p:txBody>
      </p:sp>
      <p:sp>
        <p:nvSpPr>
          <p:cNvPr id="38916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MARIE program using a loop that multiplies two positive numbers by using repeated addition. </a:t>
            </a:r>
          </a:p>
          <a:p>
            <a:endParaRPr lang="en-US" dirty="0" smtClean="0"/>
          </a:p>
          <a:p>
            <a:r>
              <a:rPr lang="en-US" dirty="0" smtClean="0"/>
              <a:t>For example, to multiple 3 × 6, the program would add 3 six times, or 3+3+3+3+3+3.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818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A MARIE Example: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Multiplication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6E0C9F-8C15-4552-8F15-1DC9DC745EFD}" type="slidenum">
              <a:rPr lang="en-US" smtClean="0"/>
              <a:pPr/>
              <a:t>65</a:t>
            </a:fld>
            <a:endParaRPr lang="en-US" smtClean="0"/>
          </a:p>
        </p:txBody>
      </p:sp>
      <p:sp>
        <p:nvSpPr>
          <p:cNvPr id="38916" name="Content Placeholder 4"/>
          <p:cNvSpPr>
            <a:spLocks noGrp="1"/>
          </p:cNvSpPr>
          <p:nvPr>
            <p:ph idx="1"/>
          </p:nvPr>
        </p:nvSpPr>
        <p:spPr>
          <a:xfrm>
            <a:off x="685800" y="1981201"/>
            <a:ext cx="7772400" cy="4191000"/>
          </a:xfrm>
        </p:spPr>
        <p:txBody>
          <a:bodyPr numCol="2"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 		Load Y</a:t>
            </a:r>
          </a:p>
          <a:p>
            <a:pPr>
              <a:buNone/>
            </a:pPr>
            <a:r>
              <a:rPr lang="en-US" sz="2400" dirty="0" smtClean="0"/>
              <a:t>		Store </a:t>
            </a:r>
            <a:r>
              <a:rPr lang="en-US" sz="2400" dirty="0" err="1" smtClean="0"/>
              <a:t>Ctr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Loop, 	Load Sum</a:t>
            </a:r>
          </a:p>
          <a:p>
            <a:pPr>
              <a:buNone/>
            </a:pPr>
            <a:r>
              <a:rPr lang="en-US" sz="2400" dirty="0" smtClean="0"/>
              <a:t>		Add X</a:t>
            </a:r>
          </a:p>
          <a:p>
            <a:pPr>
              <a:buNone/>
            </a:pPr>
            <a:r>
              <a:rPr lang="en-US" sz="2400" dirty="0" smtClean="0"/>
              <a:t>		Store Sum</a:t>
            </a:r>
          </a:p>
          <a:p>
            <a:pPr>
              <a:buNone/>
            </a:pPr>
            <a:r>
              <a:rPr lang="en-US" sz="2400" dirty="0" smtClean="0"/>
              <a:t>		Load </a:t>
            </a:r>
            <a:r>
              <a:rPr lang="en-US" sz="2400" dirty="0" err="1" smtClean="0"/>
              <a:t>Ctr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Subt</a:t>
            </a:r>
            <a:r>
              <a:rPr lang="en-US" sz="2400" dirty="0" smtClean="0"/>
              <a:t> One</a:t>
            </a:r>
          </a:p>
          <a:p>
            <a:pPr>
              <a:buNone/>
            </a:pPr>
            <a:r>
              <a:rPr lang="en-US" sz="2400" dirty="0" smtClean="0"/>
              <a:t>		Store </a:t>
            </a:r>
            <a:r>
              <a:rPr lang="en-US" sz="2400" dirty="0" err="1" smtClean="0"/>
              <a:t>Ctr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SkipCond</a:t>
            </a:r>
            <a:r>
              <a:rPr lang="en-US" sz="2400" dirty="0" smtClean="0"/>
              <a:t> 400</a:t>
            </a:r>
          </a:p>
          <a:p>
            <a:pPr>
              <a:buNone/>
            </a:pPr>
            <a:r>
              <a:rPr lang="en-US" sz="2400" dirty="0" smtClean="0"/>
              <a:t>		Jump Loop</a:t>
            </a:r>
          </a:p>
          <a:p>
            <a:pPr>
              <a:buNone/>
            </a:pPr>
            <a:r>
              <a:rPr lang="en-US" sz="2400" dirty="0" err="1" smtClean="0"/>
              <a:t>Endloop</a:t>
            </a:r>
            <a:r>
              <a:rPr lang="en-US" sz="2400" dirty="0" smtClean="0"/>
              <a:t>, 	Load Sum</a:t>
            </a:r>
          </a:p>
          <a:p>
            <a:pPr>
              <a:buNone/>
            </a:pPr>
            <a:r>
              <a:rPr lang="en-US" sz="2400" dirty="0" smtClean="0"/>
              <a:t>			Output</a:t>
            </a:r>
          </a:p>
          <a:p>
            <a:pPr>
              <a:buNone/>
            </a:pPr>
            <a:r>
              <a:rPr lang="en-US" sz="2400" dirty="0" smtClean="0"/>
              <a:t>			Halt</a:t>
            </a:r>
          </a:p>
          <a:p>
            <a:pPr>
              <a:buNone/>
            </a:pPr>
            <a:r>
              <a:rPr lang="en-US" sz="2400" dirty="0" err="1" smtClean="0"/>
              <a:t>Ctr</a:t>
            </a:r>
            <a:r>
              <a:rPr lang="en-US" sz="2400" dirty="0" smtClean="0"/>
              <a:t>, 		Dec 0</a:t>
            </a:r>
          </a:p>
          <a:p>
            <a:pPr>
              <a:buNone/>
            </a:pPr>
            <a:r>
              <a:rPr lang="en-US" sz="2400" dirty="0" smtClean="0"/>
              <a:t>X, 		Dec ?</a:t>
            </a:r>
          </a:p>
          <a:p>
            <a:pPr>
              <a:buNone/>
            </a:pPr>
            <a:r>
              <a:rPr lang="en-US" sz="2400" dirty="0" smtClean="0"/>
              <a:t>Y, 		Dec ? </a:t>
            </a:r>
          </a:p>
          <a:p>
            <a:pPr>
              <a:buNone/>
            </a:pPr>
            <a:r>
              <a:rPr lang="en-US" sz="2400" dirty="0" smtClean="0"/>
              <a:t>Sum, 		Dec 0</a:t>
            </a:r>
          </a:p>
          <a:p>
            <a:pPr>
              <a:buNone/>
            </a:pPr>
            <a:r>
              <a:rPr lang="en-US" sz="2400" dirty="0" smtClean="0"/>
              <a:t>One, 		Dec 1</a:t>
            </a:r>
          </a:p>
          <a:p>
            <a:pPr>
              <a:buNone/>
            </a:pPr>
            <a:r>
              <a:rPr lang="en-US" sz="2400" dirty="0" smtClean="0"/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7BC212EC-F4F9-49A8-8BB4-6A79DD9927AC}" type="slidenum">
              <a:rPr lang="en-US" sz="1400" baseline="0"/>
              <a:pPr algn="r">
                <a:spcBef>
                  <a:spcPct val="0"/>
                </a:spcBef>
              </a:pPr>
              <a:t>66</a:t>
            </a:fld>
            <a:endParaRPr lang="en-US" sz="1400" baseline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68580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Section 4.10 – End</a:t>
            </a:r>
          </a:p>
        </p:txBody>
      </p:sp>
      <p:pic>
        <p:nvPicPr>
          <p:cNvPr id="39940" name="Picture 14" descr="End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429000" y="2895600"/>
            <a:ext cx="2320925" cy="2230438"/>
          </a:xfrm>
        </p:spPr>
      </p:pic>
      <p:sp>
        <p:nvSpPr>
          <p:cNvPr id="39941" name="AutoShape 3"/>
          <p:cNvSpPr>
            <a:spLocks noChangeArrowheads="1"/>
          </p:cNvSpPr>
          <p:nvPr/>
        </p:nvSpPr>
        <p:spPr bwMode="auto">
          <a:xfrm>
            <a:off x="4114800" y="35052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 baseline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8B22D0-3083-43C8-86A9-B2FE668EFB2F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818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MARIE: 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Architecture Characteristics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4724400"/>
          </a:xfrm>
          <a:noFill/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Binary, two's complement data representation.</a:t>
            </a:r>
          </a:p>
          <a:p>
            <a:pPr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Stored program, fixed word length data and instructions.</a:t>
            </a:r>
          </a:p>
          <a:p>
            <a:pPr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4K</a:t>
            </a:r>
            <a:r>
              <a:rPr lang="en-US" dirty="0" smtClean="0">
                <a:latin typeface="Arial" charset="0"/>
                <a:cs typeface="Arial" charset="0"/>
              </a:rPr>
              <a:t>×16</a:t>
            </a:r>
            <a:r>
              <a:rPr lang="en-US" dirty="0" smtClean="0">
                <a:latin typeface="Arial" charset="0"/>
              </a:rPr>
              <a:t> word-addressable main memory.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latin typeface="Arial" charset="0"/>
              </a:rPr>
              <a:t>How may bits are needed to address each word in this memory?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D83CE9-6D61-4EE9-968B-E70870235048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818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MARIE: 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Architecture Characteristics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4724400"/>
          </a:xfrm>
          <a:noFill/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16-bit data words.</a:t>
            </a:r>
          </a:p>
          <a:p>
            <a:pPr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16-bit instructions, 4 for the </a:t>
            </a:r>
            <a:r>
              <a:rPr lang="en-US" dirty="0" err="1" smtClean="0">
                <a:latin typeface="Arial" charset="0"/>
              </a:rPr>
              <a:t>opCode</a:t>
            </a:r>
            <a:r>
              <a:rPr lang="en-US" dirty="0" smtClean="0">
                <a:latin typeface="Arial" charset="0"/>
              </a:rPr>
              <a:t> and 12 for the address.</a:t>
            </a:r>
          </a:p>
          <a:p>
            <a:pPr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A 16-bit arithmetic logic unit (ALU).</a:t>
            </a:r>
          </a:p>
          <a:p>
            <a:pPr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Seven registers for control and data movement.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67056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MARIE: 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Registers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sz="half" idx="1"/>
          </p:nvPr>
        </p:nvSpPr>
        <p:spPr>
          <a:noFill/>
        </p:spPr>
        <p:txBody>
          <a:bodyPr/>
          <a:lstStyle/>
          <a:p>
            <a:pPr marL="514350" indent="-514350">
              <a:spcBef>
                <a:spcPts val="3600"/>
              </a:spcBef>
              <a:buFont typeface="+mj-lt"/>
              <a:buAutoNum type="arabicPeriod"/>
            </a:pPr>
            <a:r>
              <a:rPr lang="en-US" u="sng" dirty="0" smtClean="0">
                <a:latin typeface="Arial" charset="0"/>
              </a:rPr>
              <a:t>Accumulator</a:t>
            </a:r>
            <a:r>
              <a:rPr lang="en-US" dirty="0" smtClean="0">
                <a:latin typeface="Arial" charset="0"/>
              </a:rPr>
              <a:t>, </a:t>
            </a:r>
            <a:r>
              <a:rPr lang="en-US" b="1" dirty="0" smtClean="0">
                <a:latin typeface="Arial" charset="0"/>
              </a:rPr>
              <a:t>AC</a:t>
            </a:r>
            <a:r>
              <a:rPr lang="en-US" dirty="0" smtClean="0">
                <a:latin typeface="Arial" charset="0"/>
              </a:rPr>
              <a:t>, a 16-bit register that holds one operand of a two-operand instruction or a conditional operator (e.g., "less than").</a:t>
            </a:r>
          </a:p>
        </p:txBody>
      </p:sp>
      <p:pic>
        <p:nvPicPr>
          <p:cNvPr id="7" name="Content Placeholder 6" descr="marie.PNG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4743450" y="2209800"/>
            <a:ext cx="3619500" cy="3657600"/>
          </a:xfrm>
        </p:spPr>
      </p:pic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E040CA-5B40-449D-8E9C-DC7AB72CFC43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OA_Mstr">
  <a:themeElements>
    <a:clrScheme name="ECOA_Mstr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COA_Mstr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15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15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COA_Mstr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A_Mstr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0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Office\Templates\ECOA_Mstr.pot</Template>
  <TotalTime>8502</TotalTime>
  <Words>1416</Words>
  <Application>Microsoft Office PowerPoint</Application>
  <PresentationFormat>On-screen Show (4:3)</PresentationFormat>
  <Paragraphs>468</Paragraphs>
  <Slides>66</Slides>
  <Notes>66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ECOA_Mstr</vt:lpstr>
      <vt:lpstr>Chapter 4</vt:lpstr>
      <vt:lpstr>Chapter 4</vt:lpstr>
      <vt:lpstr>Section 4.8</vt:lpstr>
      <vt:lpstr>MARIE</vt:lpstr>
      <vt:lpstr>MARIE</vt:lpstr>
      <vt:lpstr>MARIE: Architecture (Graphically)</vt:lpstr>
      <vt:lpstr>MARIE:  Architecture Characteristics</vt:lpstr>
      <vt:lpstr>MARIE:  Architecture Characteristics</vt:lpstr>
      <vt:lpstr>MARIE:  Registers</vt:lpstr>
      <vt:lpstr>MARIE:  Registers</vt:lpstr>
      <vt:lpstr>MARIE:  Registers</vt:lpstr>
      <vt:lpstr>MARIE:  Registers</vt:lpstr>
      <vt:lpstr>MARIE:  Registers</vt:lpstr>
      <vt:lpstr>MARIE:  Registers</vt:lpstr>
      <vt:lpstr>MARIE:  Registers</vt:lpstr>
      <vt:lpstr>MARIE:  Bus</vt:lpstr>
      <vt:lpstr>The Bus</vt:lpstr>
      <vt:lpstr>The Bus</vt:lpstr>
      <vt:lpstr>The Bus: Types</vt:lpstr>
      <vt:lpstr>Point-to-Point Bus Configuration</vt:lpstr>
      <vt:lpstr>MultiPoint Bus Configuration</vt:lpstr>
      <vt:lpstr>Model Bus Configuration</vt:lpstr>
      <vt:lpstr>Bus Components</vt:lpstr>
      <vt:lpstr>Bus Components:  Data Lines</vt:lpstr>
      <vt:lpstr>Bus Components:  Control Lines</vt:lpstr>
      <vt:lpstr>Bus Components:  Address Lines</vt:lpstr>
      <vt:lpstr>MARIE:  Bus</vt:lpstr>
      <vt:lpstr>MARIE:  Bus</vt:lpstr>
      <vt:lpstr>Instruction Set Architectures</vt:lpstr>
      <vt:lpstr>MARIE:  ISA</vt:lpstr>
      <vt:lpstr>MARIE:  Fundamental Instructions</vt:lpstr>
      <vt:lpstr>MARIE:  Instruction Format</vt:lpstr>
      <vt:lpstr>MARIE: Instruction Example</vt:lpstr>
      <vt:lpstr>MARIE: Instruction Example</vt:lpstr>
      <vt:lpstr>MARIE: Register Transfer Language</vt:lpstr>
      <vt:lpstr>MARIE: Register Transfer Language</vt:lpstr>
      <vt:lpstr>MARIE: RTL for LOAD</vt:lpstr>
      <vt:lpstr>MARIE: RTL for STORE</vt:lpstr>
      <vt:lpstr>MARIE: RTL for ADD and SUBT</vt:lpstr>
      <vt:lpstr>MARIE:  RTL for INPUT &amp; OUTPUT</vt:lpstr>
      <vt:lpstr>MARIE:  RTL for JUMP</vt:lpstr>
      <vt:lpstr>MARIE: RTL for SKIPCOND</vt:lpstr>
      <vt:lpstr>MARIE: RTL for CLEAR</vt:lpstr>
      <vt:lpstr>Section 4.8 – End</vt:lpstr>
      <vt:lpstr>Section 4.9</vt:lpstr>
      <vt:lpstr>Instruction Processing</vt:lpstr>
      <vt:lpstr>Instruction Processing</vt:lpstr>
      <vt:lpstr>Instruction Processing</vt:lpstr>
      <vt:lpstr>Section 4.9 – End</vt:lpstr>
      <vt:lpstr>Section 4.10</vt:lpstr>
      <vt:lpstr>A Simple Program</vt:lpstr>
      <vt:lpstr>A Simple Program: Load 104</vt:lpstr>
      <vt:lpstr>A Simple Program: Add 105</vt:lpstr>
      <vt:lpstr>A Simple Program: Store 106</vt:lpstr>
      <vt:lpstr>A Simple Program: Store 106</vt:lpstr>
      <vt:lpstr>A MARIE Example: if – Statement</vt:lpstr>
      <vt:lpstr>A MARIE Example: if – Statement</vt:lpstr>
      <vt:lpstr>A MARIE Example: (if – else)</vt:lpstr>
      <vt:lpstr>A MARIE Example: (if – else)</vt:lpstr>
      <vt:lpstr>A MARIE Example: While - Loop</vt:lpstr>
      <vt:lpstr>A MARIE Example: While - Loop</vt:lpstr>
      <vt:lpstr>A MARIE Example: For - Loop</vt:lpstr>
      <vt:lpstr>A MARIE Example: For - Loop</vt:lpstr>
      <vt:lpstr>A MARIE Example: Multiplication</vt:lpstr>
      <vt:lpstr>A MARIE Example: Multiplication</vt:lpstr>
      <vt:lpstr>Section 4.10 – End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Null &amp; Lobur</dc:creator>
  <cp:lastModifiedBy>Administrator</cp:lastModifiedBy>
  <cp:revision>386</cp:revision>
  <dcterms:created xsi:type="dcterms:W3CDTF">2002-11-19T23:57:00Z</dcterms:created>
  <dcterms:modified xsi:type="dcterms:W3CDTF">2011-03-30T16:39:35Z</dcterms:modified>
</cp:coreProperties>
</file>