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theme/themeOverride12.xml" ContentType="application/vnd.openxmlformats-officedocument.themeOverr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theme/themeOverride5.xml" ContentType="application/vnd.openxmlformats-officedocument.themeOverr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heme/themeOverride3.xml" ContentType="application/vnd.openxmlformats-officedocument.themeOverride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theme/themeOverride1.xml" ContentType="application/vnd.openxmlformats-officedocument.themeOverride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theme/themeOverride19.xml" ContentType="application/vnd.openxmlformats-officedocument.themeOverr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theme/themeOverride17.xml" ContentType="application/vnd.openxmlformats-officedocument.themeOverr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theme/themeOverride15.xml" ContentType="application/vnd.openxmlformats-officedocument.themeOverr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theme/themeOverride13.xml" ContentType="application/vnd.openxmlformats-officedocument.themeOverr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theme/themeOverride8.xml" ContentType="application/vnd.openxmlformats-officedocument.themeOverride+xml"/>
  <Override PartName="/ppt/theme/themeOverride11.xml" ContentType="application/vnd.openxmlformats-officedocument.themeOverride+xml"/>
  <Override PartName="/ppt/theme/themeOverride20.xml" ContentType="application/vnd.openxmlformats-officedocument.themeOverr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Override6.xml" ContentType="application/vnd.openxmlformats-officedocument.themeOverrid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  <Override PartName="/ppt/theme/themeOverride4.xml" ContentType="application/vnd.openxmlformats-officedocument.themeOverride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theme/themeOverride2.xml" ContentType="application/vnd.openxmlformats-officedocument.themeOverride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theme/themeOverride18.xml" ContentType="application/vnd.openxmlformats-officedocument.themeOverride+xml"/>
  <Override PartName="/ppt/notesSlides/notesSlide6.xml" ContentType="application/vnd.openxmlformats-officedocument.presentationml.notesSlide+xml"/>
  <Override PartName="/ppt/theme/themeOverride16.xml" ContentType="application/vnd.openxmlformats-officedocument.themeOverr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ppt/theme/themeOverride9.xml" ContentType="application/vnd.openxmlformats-officedocument.themeOverride+xml"/>
  <Override PartName="/ppt/theme/themeOverride14.xml" ContentType="application/vnd.openxmlformats-officedocument.themeOverr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theme/themeOverride7.xml" ContentType="application/vnd.openxmlformats-officedocument.themeOverride+xml"/>
  <Override PartName="/ppt/theme/themeOverride21.xml" ContentType="application/vnd.openxmlformats-officedocument.themeOverride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Override10.xml" ContentType="application/vnd.openxmlformats-officedocument.themeOverride+xml"/>
  <Override PartName="/ppt/notesSlides/notesSlide29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31"/>
  </p:notesMasterIdLst>
  <p:sldIdLst>
    <p:sldId id="258" r:id="rId2"/>
    <p:sldId id="590" r:id="rId3"/>
    <p:sldId id="593" r:id="rId4"/>
    <p:sldId id="594" r:id="rId5"/>
    <p:sldId id="259" r:id="rId6"/>
    <p:sldId id="592" r:id="rId7"/>
    <p:sldId id="595" r:id="rId8"/>
    <p:sldId id="601" r:id="rId9"/>
    <p:sldId id="548" r:id="rId10"/>
    <p:sldId id="600" r:id="rId11"/>
    <p:sldId id="602" r:id="rId12"/>
    <p:sldId id="603" r:id="rId13"/>
    <p:sldId id="604" r:id="rId14"/>
    <p:sldId id="605" r:id="rId15"/>
    <p:sldId id="606" r:id="rId16"/>
    <p:sldId id="554" r:id="rId17"/>
    <p:sldId id="555" r:id="rId18"/>
    <p:sldId id="556" r:id="rId19"/>
    <p:sldId id="557" r:id="rId20"/>
    <p:sldId id="558" r:id="rId21"/>
    <p:sldId id="559" r:id="rId22"/>
    <p:sldId id="560" r:id="rId23"/>
    <p:sldId id="561" r:id="rId24"/>
    <p:sldId id="562" r:id="rId25"/>
    <p:sldId id="563" r:id="rId26"/>
    <p:sldId id="564" r:id="rId27"/>
    <p:sldId id="565" r:id="rId28"/>
    <p:sldId id="566" r:id="rId29"/>
    <p:sldId id="591" r:id="rId3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15000"/>
      </a:spcBef>
      <a:spcAft>
        <a:spcPct val="0"/>
      </a:spcAft>
      <a:defRPr sz="2000" kern="1200" baseline="300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15000"/>
      </a:spcBef>
      <a:spcAft>
        <a:spcPct val="0"/>
      </a:spcAft>
      <a:defRPr sz="2000" kern="1200" baseline="300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15000"/>
      </a:spcBef>
      <a:spcAft>
        <a:spcPct val="0"/>
      </a:spcAft>
      <a:defRPr sz="2000" kern="1200" baseline="300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15000"/>
      </a:spcBef>
      <a:spcAft>
        <a:spcPct val="0"/>
      </a:spcAft>
      <a:defRPr sz="2000" kern="1200" baseline="300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15000"/>
      </a:spcBef>
      <a:spcAft>
        <a:spcPct val="0"/>
      </a:spcAft>
      <a:defRPr sz="2000" kern="1200" baseline="300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000" kern="1200" baseline="300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000" kern="1200" baseline="300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000" kern="1200" baseline="300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000" kern="1200" baseline="300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E9FF"/>
    <a:srgbClr val="FFFF99"/>
    <a:srgbClr val="FFCCCC"/>
    <a:srgbClr val="93B9DF"/>
    <a:srgbClr val="B9C0F5"/>
    <a:srgbClr val="99CCFF"/>
    <a:srgbClr val="CC3300"/>
    <a:srgbClr val="66669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4" d="100"/>
          <a:sy n="54" d="100"/>
        </p:scale>
        <p:origin x="-972" y="-4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818"/>
    </p:cViewPr>
  </p:sorterViewPr>
  <p:notesViewPr>
    <p:cSldViewPr>
      <p:cViewPr varScale="1">
        <p:scale>
          <a:sx n="37" d="100"/>
          <a:sy n="37" d="100"/>
        </p:scale>
        <p:origin x="-1374" y="-96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 baseline="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baseline="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 baseline="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baseline="0">
                <a:latin typeface="Times New Roman" charset="0"/>
              </a:defRPr>
            </a:lvl1pPr>
          </a:lstStyle>
          <a:p>
            <a:pPr>
              <a:defRPr/>
            </a:pPr>
            <a:fld id="{F08BC313-2689-488B-8A3C-B0CD3F3FB3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A1651C0-5C67-4EF5-B646-CB6EF000696A}" type="slidenum">
              <a:rPr lang="en-US" smtClean="0">
                <a:latin typeface="Times New Roman" pitchFamily="18" charset="0"/>
              </a:rPr>
              <a:pPr/>
              <a:t>1</a:t>
            </a:fld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9D7A946-97A6-4FD0-AF21-B0375DCAB142}" type="slidenum">
              <a:rPr lang="en-US" smtClean="0">
                <a:latin typeface="Times New Roman" pitchFamily="18" charset="0"/>
              </a:rPr>
              <a:pPr/>
              <a:t>10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9D7A946-97A6-4FD0-AF21-B0375DCAB142}" type="slidenum">
              <a:rPr lang="en-US" smtClean="0">
                <a:latin typeface="Times New Roman" pitchFamily="18" charset="0"/>
              </a:rPr>
              <a:pPr/>
              <a:t>11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9D7A946-97A6-4FD0-AF21-B0375DCAB142}" type="slidenum">
              <a:rPr lang="en-US" smtClean="0">
                <a:latin typeface="Times New Roman" pitchFamily="18" charset="0"/>
              </a:rPr>
              <a:pPr/>
              <a:t>12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9D7A946-97A6-4FD0-AF21-B0375DCAB142}" type="slidenum">
              <a:rPr lang="en-US" smtClean="0">
                <a:latin typeface="Times New Roman" pitchFamily="18" charset="0"/>
              </a:rPr>
              <a:pPr/>
              <a:t>13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9D7A946-97A6-4FD0-AF21-B0375DCAB142}" type="slidenum">
              <a:rPr lang="en-US" smtClean="0">
                <a:latin typeface="Times New Roman" pitchFamily="18" charset="0"/>
              </a:rPr>
              <a:pPr/>
              <a:t>14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9D7A946-97A6-4FD0-AF21-B0375DCAB142}" type="slidenum">
              <a:rPr lang="en-US" smtClean="0">
                <a:latin typeface="Times New Roman" pitchFamily="18" charset="0"/>
              </a:rPr>
              <a:pPr/>
              <a:t>15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4DC1A5E-9F52-4177-8345-8FEEFDBC832B}" type="slidenum">
              <a:rPr lang="en-US" smtClean="0">
                <a:latin typeface="Times New Roman" pitchFamily="18" charset="0"/>
              </a:rPr>
              <a:pPr/>
              <a:t>16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A42DD4E-40C9-4009-B171-BB4FEE090C1A}" type="slidenum">
              <a:rPr lang="en-US" smtClean="0">
                <a:latin typeface="Times New Roman" pitchFamily="18" charset="0"/>
              </a:rPr>
              <a:pPr/>
              <a:t>17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69B54CD-F188-4A16-98C6-B32FA557D9AA}" type="slidenum">
              <a:rPr lang="en-US" smtClean="0">
                <a:latin typeface="Times New Roman" pitchFamily="18" charset="0"/>
              </a:rPr>
              <a:pPr/>
              <a:t>18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705C6E-3E71-4C80-BB02-3C1CF41F71A6}" type="slidenum">
              <a:rPr lang="en-US" smtClean="0">
                <a:latin typeface="Times New Roman" pitchFamily="18" charset="0"/>
              </a:rPr>
              <a:pPr/>
              <a:t>19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  <p:sp>
        <p:nvSpPr>
          <p:cNvPr id="28676" name="Slide Number Placeholder 3"/>
          <p:cNvSpPr txBox="1">
            <a:spLocks noGrp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>
              <a:spcBef>
                <a:spcPct val="0"/>
              </a:spcBef>
            </a:pPr>
            <a:fld id="{3D0FCA20-A402-48C6-B8AB-DCA9A85B7F9B}" type="slidenum">
              <a:rPr lang="en-US" sz="1200" baseline="0"/>
              <a:pPr algn="r">
                <a:spcBef>
                  <a:spcPct val="0"/>
                </a:spcBef>
              </a:pPr>
              <a:t>2</a:t>
            </a:fld>
            <a:endParaRPr lang="en-US" sz="1200" baseline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D76B8CA-0BD9-4C00-B580-2013ACAB603C}" type="slidenum">
              <a:rPr lang="en-US" smtClean="0">
                <a:latin typeface="Times New Roman" pitchFamily="18" charset="0"/>
              </a:rPr>
              <a:pPr/>
              <a:t>20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C6B7C8C-645E-4B92-BD4E-C7F83686DB78}" type="slidenum">
              <a:rPr lang="en-US" smtClean="0">
                <a:latin typeface="Times New Roman" pitchFamily="18" charset="0"/>
              </a:rPr>
              <a:pPr/>
              <a:t>21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7D606F-35BA-4153-9A9C-9DB74B30002D}" type="slidenum">
              <a:rPr lang="en-US" smtClean="0">
                <a:latin typeface="Times New Roman" pitchFamily="18" charset="0"/>
              </a:rPr>
              <a:pPr/>
              <a:t>22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89B1582-64F1-44AD-9222-487FB0F2B166}" type="slidenum">
              <a:rPr lang="en-US" smtClean="0">
                <a:latin typeface="Times New Roman" pitchFamily="18" charset="0"/>
              </a:rPr>
              <a:pPr/>
              <a:t>23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88227AF-8F48-4126-B8D3-D372505652C7}" type="slidenum">
              <a:rPr lang="en-US" smtClean="0">
                <a:latin typeface="Times New Roman" pitchFamily="18" charset="0"/>
              </a:rPr>
              <a:pPr/>
              <a:t>24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10024CB-132D-44F2-94B8-C19281AAB99E}" type="slidenum">
              <a:rPr lang="en-US" smtClean="0">
                <a:latin typeface="Times New Roman" pitchFamily="18" charset="0"/>
              </a:rPr>
              <a:pPr/>
              <a:t>25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F23EAC7-3504-4F57-880E-D532ED6D1922}" type="slidenum">
              <a:rPr lang="en-US" smtClean="0">
                <a:latin typeface="Times New Roman" pitchFamily="18" charset="0"/>
              </a:rPr>
              <a:pPr/>
              <a:t>26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3945CE7-15F3-4CA3-82C1-0D603D89873D}" type="slidenum">
              <a:rPr lang="en-US" smtClean="0">
                <a:latin typeface="Times New Roman" pitchFamily="18" charset="0"/>
              </a:rPr>
              <a:pPr/>
              <a:t>27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D711D53-9711-47BB-B1BB-B244ED4F414F}" type="slidenum">
              <a:rPr lang="en-US" smtClean="0">
                <a:latin typeface="Times New Roman" pitchFamily="18" charset="0"/>
              </a:rPr>
              <a:pPr/>
              <a:t>28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>
              <a:spcBef>
                <a:spcPct val="0"/>
              </a:spcBef>
            </a:pPr>
            <a:fld id="{F818D4FE-D024-4133-A77E-C5A7D1783258}" type="slidenum">
              <a:rPr lang="en-US" sz="1200" baseline="0"/>
              <a:pPr algn="r">
                <a:spcBef>
                  <a:spcPct val="0"/>
                </a:spcBef>
              </a:pPr>
              <a:t>29</a:t>
            </a:fld>
            <a:endParaRPr lang="en-US" sz="1200" baseline="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>
              <a:spcBef>
                <a:spcPct val="0"/>
              </a:spcBef>
            </a:pPr>
            <a:fld id="{986DEF25-790F-4734-89A7-E22E5A9457D9}" type="slidenum">
              <a:rPr lang="en-US" sz="1200" baseline="0"/>
              <a:pPr algn="r">
                <a:spcBef>
                  <a:spcPct val="0"/>
                </a:spcBef>
              </a:pPr>
              <a:t>3</a:t>
            </a:fld>
            <a:endParaRPr lang="en-US" sz="1200" baseline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>
              <a:spcBef>
                <a:spcPct val="0"/>
              </a:spcBef>
            </a:pPr>
            <a:fld id="{97FBD65F-D88A-4A2E-90AA-BBC17A75117A}" type="slidenum">
              <a:rPr lang="en-US" sz="1200" baseline="0"/>
              <a:pPr algn="r">
                <a:spcBef>
                  <a:spcPct val="0"/>
                </a:spcBef>
              </a:pPr>
              <a:t>4</a:t>
            </a:fld>
            <a:endParaRPr lang="en-US" sz="1200" baseline="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99B1D71-1C6C-449A-83A9-C21F73A37DCF}" type="slidenum">
              <a:rPr lang="en-US" smtClean="0">
                <a:latin typeface="Times New Roman" pitchFamily="18" charset="0"/>
              </a:rPr>
              <a:pPr/>
              <a:t>5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>
              <a:spcBef>
                <a:spcPct val="0"/>
              </a:spcBef>
            </a:pPr>
            <a:fld id="{86E5938F-5B06-4E88-A0A8-77B3BE22B4CC}" type="slidenum">
              <a:rPr lang="en-US" sz="1200" baseline="0"/>
              <a:pPr algn="r">
                <a:spcBef>
                  <a:spcPct val="0"/>
                </a:spcBef>
              </a:pPr>
              <a:t>6</a:t>
            </a:fld>
            <a:endParaRPr lang="en-US" sz="1200" baseline="0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>
              <a:spcBef>
                <a:spcPct val="0"/>
              </a:spcBef>
            </a:pPr>
            <a:fld id="{C91A5E62-0661-4E6A-B555-3438C8AC3870}" type="slidenum">
              <a:rPr lang="en-US" sz="1200" baseline="0"/>
              <a:pPr algn="r">
                <a:spcBef>
                  <a:spcPct val="0"/>
                </a:spcBef>
              </a:pPr>
              <a:t>7</a:t>
            </a:fld>
            <a:endParaRPr lang="en-US" sz="1200" baseline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82784ED-7CAC-4D3D-A272-2AC9488861A0}" type="slidenum">
              <a:rPr lang="en-US" smtClean="0">
                <a:latin typeface="Times New Roman" pitchFamily="18" charset="0"/>
              </a:rPr>
              <a:pPr/>
              <a:t>8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9D7A946-97A6-4FD0-AF21-B0375DCAB142}" type="slidenum">
              <a:rPr lang="en-US" smtClean="0">
                <a:latin typeface="Times New Roman" pitchFamily="18" charset="0"/>
              </a:rPr>
              <a:pPr/>
              <a:t>9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F866D8-0DC9-462B-AB61-A61B5699BD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F70140-282D-405D-B0EA-29EEA6285D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9D268F-3E5D-43A3-9DEE-650DAF5684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5E3E94-7281-4F97-93AD-827F5F2625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A85F1D-AF60-48CD-A621-1D15787E8D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60AC91-4C6C-434C-B998-19B7629809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B01AC1-06AC-42E8-946C-DA14B0BBB8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2B79D2-75C4-4752-B397-DEADFD4D4B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6C8337-9485-4319-B1C9-BFC0628437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F8145E-ACAC-4B4B-A9A1-1A4740C5EF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230ECE-C007-4A08-B7C2-A3BB6946DD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400" baseline="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400" baseline="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 baseline="0">
                <a:latin typeface="Times New Roman" charset="0"/>
              </a:defRPr>
            </a:lvl1pPr>
          </a:lstStyle>
          <a:p>
            <a:pPr>
              <a:defRPr/>
            </a:pPr>
            <a:fld id="{D41949FF-9316-4847-A256-FDD5F01295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8.xm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0.xml"/><Relationship Id="rId4" Type="http://schemas.openxmlformats.org/officeDocument/2006/relationships/image" Target="../media/image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1.xml"/><Relationship Id="rId4" Type="http://schemas.openxmlformats.org/officeDocument/2006/relationships/image" Target="../media/image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572000" y="3505200"/>
            <a:ext cx="4038600" cy="838200"/>
          </a:xfrm>
        </p:spPr>
        <p:txBody>
          <a:bodyPr/>
          <a:lstStyle/>
          <a:p>
            <a:r>
              <a:rPr lang="en-US" sz="5600" b="1" smtClean="0">
                <a:solidFill>
                  <a:schemeClr val="tx1"/>
                </a:solidFill>
                <a:latin typeface="Arial" charset="0"/>
              </a:rPr>
              <a:t>Chapter 5</a:t>
            </a:r>
            <a:endParaRPr lang="en-US" sz="6000" smtClean="0"/>
          </a:p>
        </p:txBody>
      </p:sp>
      <p:sp>
        <p:nvSpPr>
          <p:cNvPr id="2051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4648200" y="4419600"/>
            <a:ext cx="3886200" cy="1981200"/>
          </a:xfrm>
        </p:spPr>
        <p:txBody>
          <a:bodyPr/>
          <a:lstStyle/>
          <a:p>
            <a:pPr algn="r"/>
            <a:r>
              <a:rPr lang="en-US" sz="3800" smtClean="0">
                <a:latin typeface="Arial" charset="0"/>
              </a:rPr>
              <a:t>A Closer Look at Instruction Set Architectures</a:t>
            </a:r>
            <a:endParaRPr lang="en-US" sz="4000" smtClean="0">
              <a:latin typeface="Arial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442DFB9-C1AB-42DA-99CB-4F3B1D217BC0}" type="slidenum">
              <a:rPr lang="en-US" smtClean="0">
                <a:latin typeface="Times New Roman" pitchFamily="18" charset="0"/>
              </a:rPr>
              <a:pPr/>
              <a:t>10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6147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85800" y="382588"/>
            <a:ext cx="5943600" cy="547687"/>
          </a:xfrm>
        </p:spPr>
        <p:txBody>
          <a:bodyPr/>
          <a:lstStyle/>
          <a:p>
            <a:r>
              <a:rPr lang="en-US" sz="3400" b="1" dirty="0" smtClean="0">
                <a:solidFill>
                  <a:srgbClr val="FFFFFF"/>
                </a:solidFill>
                <a:latin typeface="Arial" charset="0"/>
              </a:rPr>
              <a:t>Instruction </a:t>
            </a:r>
            <a:r>
              <a:rPr lang="en-US" sz="3400" b="1" dirty="0" smtClean="0">
                <a:solidFill>
                  <a:srgbClr val="FFFFFF"/>
                </a:solidFill>
                <a:latin typeface="Arial" charset="0"/>
              </a:rPr>
              <a:t>Sets:</a:t>
            </a:r>
            <a:br>
              <a:rPr lang="en-US" sz="3400" b="1" dirty="0" smtClean="0">
                <a:solidFill>
                  <a:srgbClr val="FFFFFF"/>
                </a:solidFill>
                <a:latin typeface="Arial" charset="0"/>
              </a:rPr>
            </a:br>
            <a:r>
              <a:rPr lang="en-US" sz="3400" b="1" dirty="0" smtClean="0">
                <a:solidFill>
                  <a:srgbClr val="FFFFFF"/>
                </a:solidFill>
                <a:latin typeface="Arial" charset="0"/>
              </a:rPr>
              <a:t>Design </a:t>
            </a:r>
            <a:r>
              <a:rPr lang="en-US" sz="3400" b="1" dirty="0" smtClean="0">
                <a:solidFill>
                  <a:srgbClr val="FFFFFF"/>
                </a:solidFill>
                <a:latin typeface="Arial" charset="0"/>
              </a:rPr>
              <a:t>Decisions</a:t>
            </a:r>
            <a:endParaRPr lang="en-US" sz="3400" dirty="0" smtClean="0">
              <a:latin typeface="Arial" charset="0"/>
            </a:endParaRPr>
          </a:p>
        </p:txBody>
      </p:sp>
      <p:sp>
        <p:nvSpPr>
          <p:cNvPr id="6148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077200" cy="4800600"/>
          </a:xfrm>
          <a:noFill/>
        </p:spPr>
        <p:txBody>
          <a:bodyPr>
            <a:normAutofit/>
          </a:bodyPr>
          <a:lstStyle/>
          <a:p>
            <a:pPr>
              <a:spcBef>
                <a:spcPts val="3600"/>
              </a:spcBef>
            </a:pPr>
            <a:r>
              <a:rPr lang="en-US" dirty="0" smtClean="0">
                <a:latin typeface="Arial" charset="0"/>
              </a:rPr>
              <a:t>Number of explicit operands</a:t>
            </a:r>
            <a:r>
              <a:rPr lang="en-US" dirty="0" smtClean="0">
                <a:latin typeface="Arial" charset="0"/>
              </a:rPr>
              <a:t> per instruction:</a:t>
            </a:r>
            <a:endParaRPr lang="en-US" dirty="0" smtClean="0">
              <a:latin typeface="Arial" charset="0"/>
            </a:endParaRPr>
          </a:p>
          <a:p>
            <a:pPr lvl="1">
              <a:spcBef>
                <a:spcPts val="1200"/>
              </a:spcBef>
            </a:pPr>
            <a:r>
              <a:rPr lang="en-US" dirty="0" smtClean="0">
                <a:latin typeface="Arial" charset="0"/>
              </a:rPr>
              <a:t>0</a:t>
            </a:r>
            <a:r>
              <a:rPr lang="en-US" dirty="0" smtClean="0">
                <a:latin typeface="Arial" charset="0"/>
              </a:rPr>
              <a:t>, 1, 2, or </a:t>
            </a:r>
            <a:r>
              <a:rPr lang="en-US" dirty="0" smtClean="0">
                <a:latin typeface="Arial" charset="0"/>
              </a:rPr>
              <a:t>3</a:t>
            </a:r>
          </a:p>
          <a:p>
            <a:pPr>
              <a:spcBef>
                <a:spcPts val="3600"/>
              </a:spcBef>
            </a:pPr>
            <a:r>
              <a:rPr lang="en-US" dirty="0" smtClean="0">
                <a:latin typeface="Arial" charset="0"/>
              </a:rPr>
              <a:t>Example: write instructions to execute the following assignment statement allowing 3 operands, 2 operands, 1 operand, and 0 operands per instruction</a:t>
            </a:r>
          </a:p>
          <a:p>
            <a:pPr lvl="1">
              <a:spcBef>
                <a:spcPts val="1200"/>
              </a:spcBef>
              <a:buNone/>
            </a:pPr>
            <a:r>
              <a:rPr lang="en-US" dirty="0" smtClean="0">
                <a:latin typeface="Arial" charset="0"/>
              </a:rPr>
              <a:t>			E = (A × B) + (C × D)</a:t>
            </a:r>
            <a:endParaRPr lang="en-US" dirty="0" smtClean="0">
              <a:latin typeface="Arial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442DFB9-C1AB-42DA-99CB-4F3B1D217BC0}" type="slidenum">
              <a:rPr lang="en-US" smtClean="0">
                <a:latin typeface="Times New Roman" pitchFamily="18" charset="0"/>
              </a:rPr>
              <a:pPr/>
              <a:t>11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6147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85800" y="382588"/>
            <a:ext cx="5943600" cy="547687"/>
          </a:xfrm>
        </p:spPr>
        <p:txBody>
          <a:bodyPr/>
          <a:lstStyle/>
          <a:p>
            <a:r>
              <a:rPr lang="en-US" sz="3400" b="1" dirty="0" smtClean="0">
                <a:solidFill>
                  <a:srgbClr val="FFFFFF"/>
                </a:solidFill>
                <a:latin typeface="Arial" charset="0"/>
              </a:rPr>
              <a:t>Instruction </a:t>
            </a:r>
            <a:r>
              <a:rPr lang="en-US" sz="3400" b="1" dirty="0" smtClean="0">
                <a:solidFill>
                  <a:srgbClr val="FFFFFF"/>
                </a:solidFill>
                <a:latin typeface="Arial" charset="0"/>
              </a:rPr>
              <a:t>Sets:</a:t>
            </a:r>
            <a:br>
              <a:rPr lang="en-US" sz="3400" b="1" dirty="0" smtClean="0">
                <a:solidFill>
                  <a:srgbClr val="FFFFFF"/>
                </a:solidFill>
                <a:latin typeface="Arial" charset="0"/>
              </a:rPr>
            </a:br>
            <a:r>
              <a:rPr lang="en-US" sz="3400" b="1" dirty="0" smtClean="0">
                <a:solidFill>
                  <a:srgbClr val="FFFFFF"/>
                </a:solidFill>
                <a:latin typeface="Arial" charset="0"/>
              </a:rPr>
              <a:t>Design </a:t>
            </a:r>
            <a:r>
              <a:rPr lang="en-US" sz="3400" b="1" dirty="0" smtClean="0">
                <a:solidFill>
                  <a:srgbClr val="FFFFFF"/>
                </a:solidFill>
                <a:latin typeface="Arial" charset="0"/>
              </a:rPr>
              <a:t>Decisions</a:t>
            </a:r>
            <a:endParaRPr lang="en-US" sz="3400" dirty="0" smtClean="0">
              <a:latin typeface="Arial" charset="0"/>
            </a:endParaRPr>
          </a:p>
        </p:txBody>
      </p:sp>
      <p:sp>
        <p:nvSpPr>
          <p:cNvPr id="6148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077200" cy="4800600"/>
          </a:xfrm>
          <a:noFill/>
        </p:spPr>
        <p:txBody>
          <a:bodyPr>
            <a:normAutofit/>
          </a:bodyPr>
          <a:lstStyle/>
          <a:p>
            <a:pPr>
              <a:spcBef>
                <a:spcPts val="3600"/>
              </a:spcBef>
            </a:pPr>
            <a:r>
              <a:rPr lang="en-US" dirty="0" smtClean="0">
                <a:latin typeface="Arial" charset="0"/>
              </a:rPr>
              <a:t>Internal storage </a:t>
            </a:r>
            <a:r>
              <a:rPr lang="en-US" dirty="0" smtClean="0">
                <a:latin typeface="Arial" charset="0"/>
              </a:rPr>
              <a:t>of </a:t>
            </a:r>
            <a:r>
              <a:rPr lang="en-US" dirty="0" smtClean="0">
                <a:latin typeface="Arial" charset="0"/>
              </a:rPr>
              <a:t>operands in CPU</a:t>
            </a:r>
            <a:endParaRPr lang="en-US" dirty="0" smtClean="0">
              <a:latin typeface="Arial" charset="0"/>
            </a:endParaRPr>
          </a:p>
          <a:p>
            <a:pPr lvl="1">
              <a:spcBef>
                <a:spcPts val="1200"/>
              </a:spcBef>
            </a:pPr>
            <a:r>
              <a:rPr lang="en-US" dirty="0" smtClean="0">
                <a:latin typeface="Arial" charset="0"/>
              </a:rPr>
              <a:t>Stack </a:t>
            </a:r>
            <a:r>
              <a:rPr lang="en-US" dirty="0" smtClean="0">
                <a:latin typeface="Arial" charset="0"/>
              </a:rPr>
              <a:t>or </a:t>
            </a:r>
            <a:r>
              <a:rPr lang="en-US" dirty="0" smtClean="0">
                <a:latin typeface="Arial" charset="0"/>
              </a:rPr>
              <a:t>registers</a:t>
            </a:r>
            <a:endParaRPr lang="en-US" dirty="0" smtClean="0">
              <a:latin typeface="Arial" charset="0"/>
            </a:endParaRPr>
          </a:p>
          <a:p>
            <a:pPr lvl="1">
              <a:spcBef>
                <a:spcPts val="1200"/>
              </a:spcBef>
            </a:pPr>
            <a:r>
              <a:rPr lang="en-US" dirty="0" smtClean="0">
                <a:latin typeface="Arial" charset="0"/>
              </a:rPr>
              <a:t>Combination </a:t>
            </a:r>
            <a:r>
              <a:rPr lang="en-US" dirty="0" smtClean="0">
                <a:latin typeface="Arial" charset="0"/>
              </a:rPr>
              <a:t>of operands allowed per </a:t>
            </a:r>
            <a:r>
              <a:rPr lang="en-US" dirty="0" smtClean="0">
                <a:latin typeface="Arial" charset="0"/>
              </a:rPr>
              <a:t>instruction</a:t>
            </a:r>
          </a:p>
          <a:p>
            <a:pPr lvl="2">
              <a:spcBef>
                <a:spcPts val="600"/>
              </a:spcBef>
            </a:pPr>
            <a:r>
              <a:rPr lang="en-US" dirty="0" smtClean="0">
                <a:latin typeface="Arial" charset="0"/>
              </a:rPr>
              <a:t>register-to-register</a:t>
            </a:r>
          </a:p>
          <a:p>
            <a:pPr lvl="2">
              <a:spcBef>
                <a:spcPts val="600"/>
              </a:spcBef>
            </a:pPr>
            <a:r>
              <a:rPr lang="en-US" dirty="0" smtClean="0">
                <a:latin typeface="Arial" charset="0"/>
              </a:rPr>
              <a:t>register-to-memory</a:t>
            </a:r>
          </a:p>
          <a:p>
            <a:pPr lvl="2">
              <a:spcBef>
                <a:spcPts val="600"/>
              </a:spcBef>
            </a:pPr>
            <a:r>
              <a:rPr lang="en-US" dirty="0" smtClean="0">
                <a:latin typeface="Arial" charset="0"/>
              </a:rPr>
              <a:t>memory-to-memory</a:t>
            </a:r>
          </a:p>
          <a:p>
            <a:pPr lvl="1">
              <a:spcBef>
                <a:spcPts val="1200"/>
              </a:spcBef>
            </a:pPr>
            <a:r>
              <a:rPr lang="en-US" dirty="0" smtClean="0">
                <a:solidFill>
                  <a:srgbClr val="000000"/>
                </a:solidFill>
                <a:latin typeface="Arial" charset="0"/>
              </a:rPr>
              <a:t>Example: refer to the previous example on evaluating 	E = (A × B) + (C × D)</a:t>
            </a:r>
          </a:p>
          <a:p>
            <a:pPr lvl="2">
              <a:lnSpc>
                <a:spcPct val="120000"/>
              </a:lnSpc>
              <a:spcBef>
                <a:spcPts val="1200"/>
              </a:spcBef>
              <a:buNone/>
            </a:pPr>
            <a:endParaRPr lang="en-US" dirty="0" smtClean="0">
              <a:latin typeface="Arial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442DFB9-C1AB-42DA-99CB-4F3B1D217BC0}" type="slidenum">
              <a:rPr lang="en-US" smtClean="0">
                <a:latin typeface="Times New Roman" pitchFamily="18" charset="0"/>
              </a:rPr>
              <a:pPr/>
              <a:t>12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6147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85800" y="382588"/>
            <a:ext cx="5943600" cy="547687"/>
          </a:xfrm>
        </p:spPr>
        <p:txBody>
          <a:bodyPr/>
          <a:lstStyle/>
          <a:p>
            <a:r>
              <a:rPr lang="en-US" sz="3400" b="1" dirty="0" smtClean="0">
                <a:solidFill>
                  <a:srgbClr val="FFFFFF"/>
                </a:solidFill>
                <a:latin typeface="Arial" charset="0"/>
              </a:rPr>
              <a:t>Instruction </a:t>
            </a:r>
            <a:r>
              <a:rPr lang="en-US" sz="3400" b="1" dirty="0" smtClean="0">
                <a:solidFill>
                  <a:srgbClr val="FFFFFF"/>
                </a:solidFill>
                <a:latin typeface="Arial" charset="0"/>
              </a:rPr>
              <a:t>Sets:</a:t>
            </a:r>
            <a:br>
              <a:rPr lang="en-US" sz="3400" b="1" dirty="0" smtClean="0">
                <a:solidFill>
                  <a:srgbClr val="FFFFFF"/>
                </a:solidFill>
                <a:latin typeface="Arial" charset="0"/>
              </a:rPr>
            </a:br>
            <a:r>
              <a:rPr lang="en-US" sz="3400" b="1" dirty="0" smtClean="0">
                <a:solidFill>
                  <a:srgbClr val="FFFFFF"/>
                </a:solidFill>
                <a:latin typeface="Arial" charset="0"/>
              </a:rPr>
              <a:t>Design </a:t>
            </a:r>
            <a:r>
              <a:rPr lang="en-US" sz="3400" b="1" dirty="0" smtClean="0">
                <a:solidFill>
                  <a:srgbClr val="FFFFFF"/>
                </a:solidFill>
                <a:latin typeface="Arial" charset="0"/>
              </a:rPr>
              <a:t>Decisions</a:t>
            </a:r>
            <a:endParaRPr lang="en-US" sz="3400" dirty="0" smtClean="0">
              <a:latin typeface="Arial" charset="0"/>
            </a:endParaRPr>
          </a:p>
        </p:txBody>
      </p:sp>
      <p:sp>
        <p:nvSpPr>
          <p:cNvPr id="6148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077200" cy="4800600"/>
          </a:xfrm>
          <a:noFill/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  <a:spcBef>
                <a:spcPts val="3600"/>
              </a:spcBef>
            </a:pPr>
            <a:r>
              <a:rPr lang="en-US" dirty="0" smtClean="0">
                <a:latin typeface="Arial" charset="0"/>
              </a:rPr>
              <a:t>Types of Instructions and data </a:t>
            </a:r>
          </a:p>
          <a:p>
            <a:pPr lvl="1">
              <a:lnSpc>
                <a:spcPct val="110000"/>
              </a:lnSpc>
              <a:spcBef>
                <a:spcPts val="1200"/>
              </a:spcBef>
            </a:pPr>
            <a:r>
              <a:rPr lang="en-US" dirty="0" smtClean="0">
                <a:latin typeface="Arial" charset="0"/>
              </a:rPr>
              <a:t>Type of operations</a:t>
            </a:r>
          </a:p>
          <a:p>
            <a:pPr lvl="2">
              <a:lnSpc>
                <a:spcPct val="110000"/>
              </a:lnSpc>
              <a:spcBef>
                <a:spcPts val="1200"/>
              </a:spcBef>
            </a:pPr>
            <a:r>
              <a:rPr lang="en-US" dirty="0" smtClean="0">
                <a:latin typeface="Arial" charset="0"/>
              </a:rPr>
              <a:t>which instructions can access memory and which cannot</a:t>
            </a:r>
          </a:p>
          <a:p>
            <a:pPr lvl="1">
              <a:lnSpc>
                <a:spcPct val="110000"/>
              </a:lnSpc>
              <a:spcBef>
                <a:spcPts val="1200"/>
              </a:spcBef>
            </a:pPr>
            <a:r>
              <a:rPr lang="en-US" dirty="0" smtClean="0">
                <a:latin typeface="Arial" charset="0"/>
              </a:rPr>
              <a:t>Type and size of </a:t>
            </a:r>
            <a:r>
              <a:rPr lang="en-US" dirty="0" smtClean="0">
                <a:latin typeface="Arial" charset="0"/>
              </a:rPr>
              <a:t>operands</a:t>
            </a:r>
          </a:p>
          <a:p>
            <a:pPr>
              <a:lnSpc>
                <a:spcPct val="110000"/>
              </a:lnSpc>
              <a:spcBef>
                <a:spcPts val="3600"/>
              </a:spcBef>
            </a:pPr>
            <a:r>
              <a:rPr lang="en-US" dirty="0" smtClean="0">
                <a:latin typeface="Arial" charset="0"/>
              </a:rPr>
              <a:t>Number of addressable registers</a:t>
            </a:r>
          </a:p>
          <a:p>
            <a:pPr>
              <a:lnSpc>
                <a:spcPct val="110000"/>
              </a:lnSpc>
              <a:spcBef>
                <a:spcPts val="3600"/>
              </a:spcBef>
            </a:pPr>
            <a:r>
              <a:rPr lang="en-US" dirty="0" smtClean="0">
                <a:latin typeface="Arial" charset="0"/>
              </a:rPr>
              <a:t>Addressing Mode</a:t>
            </a:r>
          </a:p>
          <a:p>
            <a:pPr lvl="1">
              <a:lnSpc>
                <a:spcPct val="110000"/>
              </a:lnSpc>
              <a:spcBef>
                <a:spcPts val="1200"/>
              </a:spcBef>
            </a:pPr>
            <a:r>
              <a:rPr lang="en-US" dirty="0" smtClean="0">
                <a:latin typeface="Arial" charset="0"/>
              </a:rPr>
              <a:t>Choose any or all: direct, indirect, indexed</a:t>
            </a:r>
            <a:endParaRPr lang="en-US" dirty="0" smtClean="0">
              <a:latin typeface="Arial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442DFB9-C1AB-42DA-99CB-4F3B1D217BC0}" type="slidenum">
              <a:rPr lang="en-US" smtClean="0">
                <a:latin typeface="Times New Roman" pitchFamily="18" charset="0"/>
              </a:rPr>
              <a:pPr/>
              <a:t>13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6147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85800" y="382588"/>
            <a:ext cx="5943600" cy="547687"/>
          </a:xfrm>
        </p:spPr>
        <p:txBody>
          <a:bodyPr/>
          <a:lstStyle/>
          <a:p>
            <a:r>
              <a:rPr lang="en-US" sz="3400" b="1" dirty="0" smtClean="0">
                <a:solidFill>
                  <a:srgbClr val="FFFFFF"/>
                </a:solidFill>
                <a:latin typeface="Arial" charset="0"/>
              </a:rPr>
              <a:t>Instruction </a:t>
            </a:r>
            <a:r>
              <a:rPr lang="en-US" sz="3400" b="1" dirty="0" smtClean="0">
                <a:solidFill>
                  <a:srgbClr val="FFFFFF"/>
                </a:solidFill>
                <a:latin typeface="Arial" charset="0"/>
              </a:rPr>
              <a:t>Sets:</a:t>
            </a:r>
            <a:br>
              <a:rPr lang="en-US" sz="3400" b="1" dirty="0" smtClean="0">
                <a:solidFill>
                  <a:srgbClr val="FFFFFF"/>
                </a:solidFill>
                <a:latin typeface="Arial" charset="0"/>
              </a:rPr>
            </a:br>
            <a:r>
              <a:rPr lang="en-US" sz="3400" b="1" dirty="0" smtClean="0">
                <a:solidFill>
                  <a:srgbClr val="FFFFFF"/>
                </a:solidFill>
                <a:latin typeface="Arial" charset="0"/>
              </a:rPr>
              <a:t>Design </a:t>
            </a:r>
            <a:r>
              <a:rPr lang="en-US" sz="3400" b="1" dirty="0" smtClean="0">
                <a:solidFill>
                  <a:srgbClr val="FFFFFF"/>
                </a:solidFill>
                <a:latin typeface="Arial" charset="0"/>
              </a:rPr>
              <a:t>Decisions</a:t>
            </a:r>
            <a:endParaRPr lang="en-US" sz="3400" dirty="0" smtClean="0">
              <a:latin typeface="Arial" charset="0"/>
            </a:endParaRPr>
          </a:p>
        </p:txBody>
      </p:sp>
      <p:sp>
        <p:nvSpPr>
          <p:cNvPr id="6148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077200" cy="4800600"/>
          </a:xfrm>
          <a:noFill/>
        </p:spPr>
        <p:txBody>
          <a:bodyPr>
            <a:normAutofit/>
          </a:bodyPr>
          <a:lstStyle/>
          <a:p>
            <a:pPr>
              <a:spcBef>
                <a:spcPts val="3600"/>
              </a:spcBef>
            </a:pPr>
            <a:r>
              <a:rPr lang="en-US" dirty="0" smtClean="0">
                <a:latin typeface="Arial" charset="0"/>
              </a:rPr>
              <a:t>Memory Organization</a:t>
            </a:r>
          </a:p>
          <a:p>
            <a:pPr lvl="1">
              <a:spcBef>
                <a:spcPts val="1200"/>
              </a:spcBef>
            </a:pPr>
            <a:r>
              <a:rPr lang="en-US" dirty="0" smtClean="0">
                <a:latin typeface="Arial" charset="0"/>
              </a:rPr>
              <a:t>Word vs. byte addressable</a:t>
            </a:r>
          </a:p>
          <a:p>
            <a:pPr lvl="1">
              <a:spcBef>
                <a:spcPts val="1200"/>
              </a:spcBef>
            </a:pPr>
            <a:r>
              <a:rPr lang="en-US" dirty="0" smtClean="0">
                <a:latin typeface="Arial" charset="0"/>
              </a:rPr>
              <a:t>Byte ordering (</a:t>
            </a:r>
            <a:r>
              <a:rPr lang="en-US" dirty="0" err="1" smtClean="0">
                <a:latin typeface="Arial" charset="0"/>
              </a:rPr>
              <a:t>Endianness</a:t>
            </a:r>
            <a:r>
              <a:rPr lang="en-US" dirty="0" smtClean="0">
                <a:latin typeface="Arial" charset="0"/>
              </a:rPr>
              <a:t>):</a:t>
            </a:r>
          </a:p>
          <a:p>
            <a:pPr lvl="2">
              <a:spcBef>
                <a:spcPts val="1200"/>
              </a:spcBef>
            </a:pPr>
            <a:r>
              <a:rPr lang="en-US" sz="2200" dirty="0" smtClean="0">
                <a:latin typeface="Arial" charset="0"/>
              </a:rPr>
              <a:t>If </a:t>
            </a:r>
            <a:r>
              <a:rPr lang="en-US" sz="2200" dirty="0" smtClean="0">
                <a:latin typeface="Arial" charset="0"/>
              </a:rPr>
              <a:t>we have a two-byte integer, the integer may be stored so that the least significant byte is followed by the most significant byte or vice versa.</a:t>
            </a:r>
          </a:p>
          <a:p>
            <a:pPr lvl="2">
              <a:spcBef>
                <a:spcPct val="40000"/>
              </a:spcBef>
            </a:pPr>
            <a:r>
              <a:rPr lang="en-US" sz="2000" dirty="0" smtClean="0"/>
              <a:t>In </a:t>
            </a:r>
            <a:r>
              <a:rPr lang="en-US" sz="2000" i="1" dirty="0" smtClean="0"/>
              <a:t>little </a:t>
            </a:r>
            <a:r>
              <a:rPr lang="en-US" sz="2000" i="1" dirty="0" err="1" smtClean="0"/>
              <a:t>endian</a:t>
            </a:r>
            <a:r>
              <a:rPr lang="en-US" sz="2000" i="1" dirty="0" smtClean="0"/>
              <a:t> </a:t>
            </a:r>
            <a:r>
              <a:rPr lang="en-US" sz="2000" dirty="0" smtClean="0"/>
              <a:t>machines,</a:t>
            </a:r>
            <a:r>
              <a:rPr lang="en-US" sz="2000" i="1" dirty="0" smtClean="0"/>
              <a:t> </a:t>
            </a:r>
            <a:r>
              <a:rPr lang="en-US" sz="2000" dirty="0" smtClean="0"/>
              <a:t>the least significant byte is followed by the most significant byte.</a:t>
            </a:r>
          </a:p>
          <a:p>
            <a:pPr lvl="2">
              <a:spcBef>
                <a:spcPct val="40000"/>
              </a:spcBef>
            </a:pPr>
            <a:r>
              <a:rPr lang="en-US" sz="2000" i="1" dirty="0" smtClean="0"/>
              <a:t>Big </a:t>
            </a:r>
            <a:r>
              <a:rPr lang="en-US" sz="2000" i="1" dirty="0" err="1" smtClean="0"/>
              <a:t>endian</a:t>
            </a:r>
            <a:r>
              <a:rPr lang="en-US" sz="2000" dirty="0" smtClean="0"/>
              <a:t> machines store the most significant byte first (at the lower address).</a:t>
            </a:r>
            <a:r>
              <a:rPr lang="en-US" sz="1800" dirty="0" smtClean="0">
                <a:latin typeface="Arial" charset="0"/>
              </a:rPr>
              <a:t> </a:t>
            </a:r>
          </a:p>
          <a:p>
            <a:pPr lvl="2">
              <a:spcBef>
                <a:spcPts val="1200"/>
              </a:spcBef>
            </a:pPr>
            <a:endParaRPr lang="en-US" dirty="0" smtClean="0">
              <a:latin typeface="Arial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442DFB9-C1AB-42DA-99CB-4F3B1D217BC0}" type="slidenum">
              <a:rPr lang="en-US" smtClean="0">
                <a:latin typeface="Times New Roman" pitchFamily="18" charset="0"/>
              </a:rPr>
              <a:pPr/>
              <a:t>14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6147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85800" y="382588"/>
            <a:ext cx="5943600" cy="547687"/>
          </a:xfrm>
        </p:spPr>
        <p:txBody>
          <a:bodyPr/>
          <a:lstStyle/>
          <a:p>
            <a:r>
              <a:rPr lang="en-US" sz="3400" b="1" dirty="0" smtClean="0">
                <a:solidFill>
                  <a:srgbClr val="FFFFFF"/>
                </a:solidFill>
                <a:latin typeface="Arial" charset="0"/>
              </a:rPr>
              <a:t>Instruction </a:t>
            </a:r>
            <a:r>
              <a:rPr lang="en-US" sz="3400" b="1" dirty="0" smtClean="0">
                <a:solidFill>
                  <a:srgbClr val="FFFFFF"/>
                </a:solidFill>
                <a:latin typeface="Arial" charset="0"/>
              </a:rPr>
              <a:t>Sets:</a:t>
            </a:r>
            <a:br>
              <a:rPr lang="en-US" sz="3400" b="1" dirty="0" smtClean="0">
                <a:solidFill>
                  <a:srgbClr val="FFFFFF"/>
                </a:solidFill>
                <a:latin typeface="Arial" charset="0"/>
              </a:rPr>
            </a:br>
            <a:r>
              <a:rPr lang="en-US" sz="3400" b="1" dirty="0" smtClean="0">
                <a:solidFill>
                  <a:srgbClr val="FFFFFF"/>
                </a:solidFill>
                <a:latin typeface="Arial" charset="0"/>
              </a:rPr>
              <a:t>Little vs. Big </a:t>
            </a:r>
            <a:r>
              <a:rPr lang="en-US" sz="3400" b="1" dirty="0" err="1" smtClean="0">
                <a:solidFill>
                  <a:srgbClr val="FFFFFF"/>
                </a:solidFill>
                <a:latin typeface="Arial" charset="0"/>
              </a:rPr>
              <a:t>Endian</a:t>
            </a:r>
            <a:endParaRPr lang="en-US" sz="3400" dirty="0" smtClean="0">
              <a:latin typeface="Arial" charset="0"/>
            </a:endParaRPr>
          </a:p>
        </p:txBody>
      </p:sp>
      <p:sp>
        <p:nvSpPr>
          <p:cNvPr id="6148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077200" cy="4800600"/>
          </a:xfrm>
          <a:noFill/>
        </p:spPr>
        <p:txBody>
          <a:bodyPr>
            <a:normAutofit/>
          </a:bodyPr>
          <a:lstStyle/>
          <a:p>
            <a:pPr>
              <a:spcBef>
                <a:spcPts val="3600"/>
              </a:spcBef>
            </a:pPr>
            <a:r>
              <a:rPr lang="en-US" dirty="0" smtClean="0">
                <a:latin typeface="Arial" charset="0"/>
              </a:rPr>
              <a:t>As an example, suppose we have </a:t>
            </a:r>
            <a:r>
              <a:rPr lang="en-US" dirty="0" smtClean="0">
                <a:latin typeface="Arial" charset="0"/>
              </a:rPr>
              <a:t>a four-byte binary number represented here as the hexadecimal </a:t>
            </a:r>
            <a:r>
              <a:rPr lang="en-US" dirty="0" smtClean="0">
                <a:latin typeface="Arial" charset="0"/>
              </a:rPr>
              <a:t>number 12345678.</a:t>
            </a:r>
          </a:p>
          <a:p>
            <a:pPr lvl="2">
              <a:spcBef>
                <a:spcPct val="40000"/>
              </a:spcBef>
              <a:buNone/>
            </a:pPr>
            <a:endParaRPr lang="en-US" sz="1800" dirty="0" smtClean="0">
              <a:latin typeface="Arial" charset="0"/>
            </a:endParaRPr>
          </a:p>
          <a:p>
            <a:pPr lvl="2">
              <a:spcBef>
                <a:spcPts val="1200"/>
              </a:spcBef>
            </a:pPr>
            <a:endParaRPr lang="en-US" dirty="0" smtClean="0">
              <a:latin typeface="Arial" charset="0"/>
            </a:endParaRPr>
          </a:p>
        </p:txBody>
      </p:sp>
      <p:pic>
        <p:nvPicPr>
          <p:cNvPr id="5" name="Picture 6" descr="C:\wpdocs\Julie\Org&amp;Arch\Ch5\PPT\5-1.T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" y="3581400"/>
            <a:ext cx="7924800" cy="128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442DFB9-C1AB-42DA-99CB-4F3B1D217BC0}" type="slidenum">
              <a:rPr lang="en-US" smtClean="0">
                <a:latin typeface="Times New Roman" pitchFamily="18" charset="0"/>
              </a:rPr>
              <a:pPr/>
              <a:t>15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6147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85800" y="382588"/>
            <a:ext cx="5943600" cy="547687"/>
          </a:xfrm>
        </p:spPr>
        <p:txBody>
          <a:bodyPr/>
          <a:lstStyle/>
          <a:p>
            <a:r>
              <a:rPr lang="en-US" sz="3400" b="1" dirty="0" smtClean="0">
                <a:solidFill>
                  <a:srgbClr val="FFFFFF"/>
                </a:solidFill>
                <a:latin typeface="Arial" charset="0"/>
              </a:rPr>
              <a:t>Instruction </a:t>
            </a:r>
            <a:r>
              <a:rPr lang="en-US" sz="3400" b="1" dirty="0" smtClean="0">
                <a:solidFill>
                  <a:srgbClr val="FFFFFF"/>
                </a:solidFill>
                <a:latin typeface="Arial" charset="0"/>
              </a:rPr>
              <a:t>Sets:</a:t>
            </a:r>
            <a:br>
              <a:rPr lang="en-US" sz="3400" b="1" dirty="0" smtClean="0">
                <a:solidFill>
                  <a:srgbClr val="FFFFFF"/>
                </a:solidFill>
                <a:latin typeface="Arial" charset="0"/>
              </a:rPr>
            </a:br>
            <a:r>
              <a:rPr lang="en-US" sz="3400" b="1" dirty="0" smtClean="0">
                <a:solidFill>
                  <a:srgbClr val="FFFFFF"/>
                </a:solidFill>
                <a:latin typeface="Arial" charset="0"/>
              </a:rPr>
              <a:t>Little vs. Big </a:t>
            </a:r>
            <a:r>
              <a:rPr lang="en-US" sz="3400" b="1" dirty="0" err="1" smtClean="0">
                <a:solidFill>
                  <a:srgbClr val="FFFFFF"/>
                </a:solidFill>
                <a:latin typeface="Arial" charset="0"/>
              </a:rPr>
              <a:t>Endian</a:t>
            </a:r>
            <a:endParaRPr lang="en-US" sz="3400" dirty="0" smtClean="0">
              <a:latin typeface="Arial" charset="0"/>
            </a:endParaRPr>
          </a:p>
        </p:txBody>
      </p:sp>
      <p:sp>
        <p:nvSpPr>
          <p:cNvPr id="6148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077200" cy="4800600"/>
          </a:xfrm>
          <a:noFill/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  <a:spcBef>
                <a:spcPct val="30000"/>
              </a:spcBef>
            </a:pPr>
            <a:r>
              <a:rPr lang="en-US" sz="3000" dirty="0" smtClean="0">
                <a:latin typeface="Arial" charset="0"/>
              </a:rPr>
              <a:t>Big </a:t>
            </a:r>
            <a:r>
              <a:rPr lang="en-US" sz="3000" dirty="0" err="1" smtClean="0">
                <a:latin typeface="Arial" charset="0"/>
              </a:rPr>
              <a:t>Endian</a:t>
            </a:r>
            <a:r>
              <a:rPr lang="en-US" sz="3000" dirty="0" smtClean="0">
                <a:latin typeface="Arial" charset="0"/>
              </a:rPr>
              <a:t>:</a:t>
            </a:r>
            <a:endParaRPr lang="en-US" dirty="0" smtClean="0">
              <a:latin typeface="Arial" charset="0"/>
            </a:endParaRP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dirty="0" smtClean="0"/>
              <a:t>Is more natural.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dirty="0" smtClean="0"/>
              <a:t>The sign of the number can be determined by looking at the byte at address offset 0.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dirty="0" smtClean="0"/>
              <a:t>Strings and integers are stored in the same order.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dirty="0" smtClean="0"/>
              <a:t>UNIX</a:t>
            </a:r>
            <a:r>
              <a:rPr lang="en-US" dirty="0" smtClean="0"/>
              <a:t>, Motorola, most newer RISC </a:t>
            </a:r>
            <a:r>
              <a:rPr lang="en-US" dirty="0" smtClean="0"/>
              <a:t>architectures</a:t>
            </a:r>
          </a:p>
          <a:p>
            <a:pPr>
              <a:lnSpc>
                <a:spcPct val="120000"/>
              </a:lnSpc>
              <a:spcBef>
                <a:spcPts val="3600"/>
              </a:spcBef>
            </a:pPr>
            <a:r>
              <a:rPr lang="en-US" dirty="0" smtClean="0">
                <a:latin typeface="Arial" charset="0"/>
              </a:rPr>
              <a:t>Little </a:t>
            </a:r>
            <a:r>
              <a:rPr lang="en-US" dirty="0" err="1" smtClean="0">
                <a:latin typeface="Arial" charset="0"/>
              </a:rPr>
              <a:t>Endian</a:t>
            </a:r>
            <a:r>
              <a:rPr lang="en-US" dirty="0" smtClean="0">
                <a:latin typeface="Arial" charset="0"/>
              </a:rPr>
              <a:t>: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dirty="0" smtClean="0"/>
              <a:t>Makes it easier to place values on non-word boundaries.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dirty="0" smtClean="0"/>
              <a:t>Conversion from a 16-bit integer address to a 32-bit integer address does not require any arithmetic.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dirty="0" smtClean="0"/>
              <a:t>Most PCs, Intel</a:t>
            </a:r>
          </a:p>
          <a:p>
            <a:pPr lvl="2">
              <a:spcBef>
                <a:spcPct val="40000"/>
              </a:spcBef>
              <a:buNone/>
            </a:pPr>
            <a:endParaRPr lang="en-US" sz="1800" dirty="0" smtClean="0">
              <a:latin typeface="Arial" charset="0"/>
            </a:endParaRPr>
          </a:p>
          <a:p>
            <a:pPr lvl="2">
              <a:spcBef>
                <a:spcPts val="1200"/>
              </a:spcBef>
            </a:pPr>
            <a:endParaRPr lang="en-US" dirty="0" smtClean="0">
              <a:latin typeface="Arial" charset="0"/>
            </a:endParaRPr>
          </a:p>
        </p:txBody>
      </p:sp>
      <p:pic>
        <p:nvPicPr>
          <p:cNvPr id="5" name="Picture 6" descr="C:\wpdocs\Julie\Org&amp;Arch\Ch5\PPT\5-1.T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95600" y="3657600"/>
            <a:ext cx="5358143" cy="86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E3065C2-94AC-45C4-BEE3-174E84A64A49}" type="slidenum">
              <a:rPr lang="en-US" smtClean="0">
                <a:latin typeface="Times New Roman" pitchFamily="18" charset="0"/>
              </a:rPr>
              <a:pPr/>
              <a:t>16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2588"/>
            <a:ext cx="6858000" cy="547687"/>
          </a:xfrm>
          <a:noFill/>
        </p:spPr>
        <p:txBody>
          <a:bodyPr/>
          <a:lstStyle/>
          <a:p>
            <a:r>
              <a:rPr lang="en-US" sz="3400" b="1" smtClean="0">
                <a:solidFill>
                  <a:srgbClr val="FFFFFF"/>
                </a:solidFill>
                <a:latin typeface="Arial" charset="0"/>
              </a:rPr>
              <a:t>Instruction Formats: Internal Storage in the CPU</a:t>
            </a:r>
            <a:endParaRPr lang="en-US" sz="3400" smtClean="0">
              <a:latin typeface="Arial" charset="0"/>
            </a:endParaRP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001000" cy="4191000"/>
          </a:xfrm>
          <a:noFill/>
        </p:spPr>
        <p:txBody>
          <a:bodyPr/>
          <a:lstStyle/>
          <a:p>
            <a:pPr>
              <a:spcBef>
                <a:spcPct val="30000"/>
              </a:spcBef>
            </a:pPr>
            <a:r>
              <a:rPr lang="en-US" sz="2600" smtClean="0">
                <a:latin typeface="Arial" charset="0"/>
              </a:rPr>
              <a:t>The next consideration for architecture design concerns how the CPU will store data.</a:t>
            </a:r>
          </a:p>
          <a:p>
            <a:pPr>
              <a:spcBef>
                <a:spcPct val="30000"/>
              </a:spcBef>
            </a:pPr>
            <a:r>
              <a:rPr lang="en-US" sz="2600" smtClean="0">
                <a:latin typeface="Arial" charset="0"/>
              </a:rPr>
              <a:t>We have three choices:</a:t>
            </a:r>
          </a:p>
          <a:p>
            <a:pPr lvl="1">
              <a:spcBef>
                <a:spcPct val="30000"/>
              </a:spcBef>
              <a:buFontTx/>
              <a:buNone/>
            </a:pPr>
            <a:r>
              <a:rPr lang="en-US" sz="2500" smtClean="0">
                <a:latin typeface="Arial" charset="0"/>
              </a:rPr>
              <a:t>1. A stack architecture</a:t>
            </a:r>
          </a:p>
          <a:p>
            <a:pPr lvl="1">
              <a:spcBef>
                <a:spcPct val="30000"/>
              </a:spcBef>
              <a:buFontTx/>
              <a:buNone/>
            </a:pPr>
            <a:r>
              <a:rPr lang="en-US" sz="2500" smtClean="0">
                <a:latin typeface="Arial" charset="0"/>
              </a:rPr>
              <a:t>2. An accumulator architecture</a:t>
            </a:r>
          </a:p>
          <a:p>
            <a:pPr lvl="1">
              <a:spcBef>
                <a:spcPct val="30000"/>
              </a:spcBef>
              <a:buFontTx/>
              <a:buNone/>
            </a:pPr>
            <a:r>
              <a:rPr lang="en-US" sz="2500" smtClean="0">
                <a:latin typeface="Arial" charset="0"/>
              </a:rPr>
              <a:t>3. A general purpose register architecture.</a:t>
            </a:r>
          </a:p>
          <a:p>
            <a:pPr>
              <a:spcBef>
                <a:spcPct val="30000"/>
              </a:spcBef>
            </a:pPr>
            <a:r>
              <a:rPr lang="en-US" sz="2600" smtClean="0">
                <a:latin typeface="Arial" charset="0"/>
              </a:rPr>
              <a:t>In choosing one over the other, the tradeoffs are simplicity (and cost) of hardware design with execution speed and ease of use.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9347068-7DC9-452B-9DC0-1D7ACB230BE1}" type="slidenum">
              <a:rPr lang="en-US" smtClean="0">
                <a:latin typeface="Times New Roman" pitchFamily="18" charset="0"/>
              </a:rPr>
              <a:pPr/>
              <a:t>17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2588"/>
            <a:ext cx="6781800" cy="547687"/>
          </a:xfrm>
          <a:noFill/>
        </p:spPr>
        <p:txBody>
          <a:bodyPr/>
          <a:lstStyle/>
          <a:p>
            <a:r>
              <a:rPr lang="en-US" sz="3400" b="1" smtClean="0">
                <a:solidFill>
                  <a:srgbClr val="FFFFFF"/>
                </a:solidFill>
                <a:latin typeface="Arial" charset="0"/>
              </a:rPr>
              <a:t>Instruction Formats: Internal Storage in the CPU</a:t>
            </a:r>
            <a:endParaRPr lang="en-US" sz="3400" smtClean="0">
              <a:latin typeface="Arial" charset="0"/>
            </a:endParaRP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001000" cy="4572000"/>
          </a:xfrm>
          <a:noFill/>
        </p:spPr>
        <p:txBody>
          <a:bodyPr/>
          <a:lstStyle/>
          <a:p>
            <a:pPr>
              <a:spcBef>
                <a:spcPct val="5000"/>
              </a:spcBef>
            </a:pPr>
            <a:r>
              <a:rPr lang="en-US" sz="2600" smtClean="0">
                <a:latin typeface="Arial" charset="0"/>
              </a:rPr>
              <a:t>In a stack architecture, instructions and operands are implicitly taken from the stack.</a:t>
            </a:r>
          </a:p>
          <a:p>
            <a:pPr lvl="1">
              <a:spcBef>
                <a:spcPct val="5000"/>
              </a:spcBef>
            </a:pPr>
            <a:r>
              <a:rPr lang="en-US" sz="2400" smtClean="0"/>
              <a:t>A stack cannot be accessed randomly.</a:t>
            </a:r>
          </a:p>
          <a:p>
            <a:pPr>
              <a:spcBef>
                <a:spcPct val="5000"/>
              </a:spcBef>
            </a:pPr>
            <a:r>
              <a:rPr lang="en-US" sz="2600" smtClean="0">
                <a:latin typeface="Arial" charset="0"/>
              </a:rPr>
              <a:t>In an accumulator architecture, one operand of a binary operation is implicitly in the accumulator.</a:t>
            </a:r>
          </a:p>
          <a:p>
            <a:pPr lvl="1">
              <a:spcBef>
                <a:spcPct val="5000"/>
              </a:spcBef>
            </a:pPr>
            <a:r>
              <a:rPr lang="en-US" sz="2400" smtClean="0"/>
              <a:t>One operand is in memory, creating lots of bus traffic</a:t>
            </a:r>
            <a:r>
              <a:rPr lang="en-US" sz="2200" smtClean="0">
                <a:latin typeface="Arial" charset="0"/>
              </a:rPr>
              <a:t>.</a:t>
            </a:r>
          </a:p>
          <a:p>
            <a:pPr>
              <a:spcBef>
                <a:spcPct val="5000"/>
              </a:spcBef>
            </a:pPr>
            <a:r>
              <a:rPr lang="en-US" sz="2600" smtClean="0">
                <a:latin typeface="Arial" charset="0"/>
              </a:rPr>
              <a:t>In a general purpose register (GPR) architecture, registers can be used instead of memory.</a:t>
            </a:r>
          </a:p>
          <a:p>
            <a:pPr lvl="1">
              <a:spcBef>
                <a:spcPct val="5000"/>
              </a:spcBef>
            </a:pPr>
            <a:r>
              <a:rPr lang="en-US" sz="2400" smtClean="0"/>
              <a:t>Faster than accumulator architecture.</a:t>
            </a:r>
          </a:p>
          <a:p>
            <a:pPr lvl="1">
              <a:spcBef>
                <a:spcPct val="5000"/>
              </a:spcBef>
            </a:pPr>
            <a:r>
              <a:rPr lang="en-US" sz="2400" smtClean="0"/>
              <a:t>Efficient implementation for compilers.</a:t>
            </a:r>
          </a:p>
          <a:p>
            <a:pPr lvl="1">
              <a:spcBef>
                <a:spcPct val="5000"/>
              </a:spcBef>
            </a:pPr>
            <a:r>
              <a:rPr lang="en-US" sz="2400" smtClean="0"/>
              <a:t>Results in longer instructions.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882ACC6-1D01-424F-B53B-4C3150A88552}" type="slidenum">
              <a:rPr lang="en-US" smtClean="0">
                <a:latin typeface="Times New Roman" pitchFamily="18" charset="0"/>
              </a:rPr>
              <a:pPr/>
              <a:t>18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14339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85800" y="382588"/>
            <a:ext cx="6858000" cy="547687"/>
          </a:xfrm>
          <a:noFill/>
        </p:spPr>
        <p:txBody>
          <a:bodyPr/>
          <a:lstStyle/>
          <a:p>
            <a:r>
              <a:rPr lang="en-US" sz="3400" b="1" smtClean="0">
                <a:solidFill>
                  <a:srgbClr val="FFFFFF"/>
                </a:solidFill>
                <a:latin typeface="Arial" charset="0"/>
              </a:rPr>
              <a:t>Instruction Formats: Internal Storage in the CPU</a:t>
            </a:r>
          </a:p>
        </p:txBody>
      </p:sp>
      <p:sp>
        <p:nvSpPr>
          <p:cNvPr id="14340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001000" cy="4572000"/>
          </a:xfrm>
          <a:noFill/>
        </p:spPr>
        <p:txBody>
          <a:bodyPr/>
          <a:lstStyle/>
          <a:p>
            <a:pPr>
              <a:spcBef>
                <a:spcPct val="5000"/>
              </a:spcBef>
            </a:pPr>
            <a:r>
              <a:rPr lang="en-US" sz="2600" smtClean="0">
                <a:latin typeface="Arial" charset="0"/>
              </a:rPr>
              <a:t>Most systems today are GPR systems.</a:t>
            </a:r>
          </a:p>
          <a:p>
            <a:pPr>
              <a:spcBef>
                <a:spcPct val="25000"/>
              </a:spcBef>
            </a:pPr>
            <a:r>
              <a:rPr lang="en-US" sz="2600" smtClean="0">
                <a:latin typeface="Arial" charset="0"/>
              </a:rPr>
              <a:t>There are three types:</a:t>
            </a:r>
          </a:p>
          <a:p>
            <a:pPr lvl="1">
              <a:spcBef>
                <a:spcPct val="5000"/>
              </a:spcBef>
            </a:pPr>
            <a:r>
              <a:rPr lang="en-US" sz="2400" smtClean="0"/>
              <a:t>Memory-memory where two or three operands may be in memory.</a:t>
            </a:r>
          </a:p>
          <a:p>
            <a:pPr lvl="1">
              <a:spcBef>
                <a:spcPct val="5000"/>
              </a:spcBef>
            </a:pPr>
            <a:r>
              <a:rPr lang="en-US" sz="2400" smtClean="0"/>
              <a:t>Register-memory where at least one operand must be in a register.</a:t>
            </a:r>
          </a:p>
          <a:p>
            <a:pPr lvl="1">
              <a:spcBef>
                <a:spcPct val="5000"/>
              </a:spcBef>
            </a:pPr>
            <a:r>
              <a:rPr lang="en-US" sz="2400" smtClean="0"/>
              <a:t>Load-store where no operands may be in memory.</a:t>
            </a:r>
          </a:p>
          <a:p>
            <a:pPr>
              <a:spcBef>
                <a:spcPct val="40000"/>
              </a:spcBef>
            </a:pPr>
            <a:r>
              <a:rPr lang="en-US" sz="2600" smtClean="0">
                <a:latin typeface="Arial" charset="0"/>
              </a:rPr>
              <a:t>The number of operands and the number of available registers has a direct affect on instruction length.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09D6BAB-A6DD-4CAD-A7BB-414312BC9D66}" type="slidenum">
              <a:rPr lang="en-US" smtClean="0">
                <a:latin typeface="Times New Roman" pitchFamily="18" charset="0"/>
              </a:rPr>
              <a:pPr/>
              <a:t>19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2588"/>
            <a:ext cx="6858000" cy="547687"/>
          </a:xfrm>
          <a:noFill/>
        </p:spPr>
        <p:txBody>
          <a:bodyPr/>
          <a:lstStyle/>
          <a:p>
            <a:r>
              <a:rPr lang="en-US" sz="3400" b="1" smtClean="0">
                <a:solidFill>
                  <a:srgbClr val="FFFFFF"/>
                </a:solidFill>
                <a:latin typeface="Arial" charset="0"/>
              </a:rPr>
              <a:t>Instruction Formats: Internal Storage in the CPU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001000" cy="4572000"/>
          </a:xfrm>
          <a:noFill/>
        </p:spPr>
        <p:txBody>
          <a:bodyPr/>
          <a:lstStyle/>
          <a:p>
            <a:pPr>
              <a:spcBef>
                <a:spcPct val="5000"/>
              </a:spcBef>
            </a:pPr>
            <a:r>
              <a:rPr lang="en-US" sz="2600" smtClean="0">
                <a:latin typeface="Arial" charset="0"/>
              </a:rPr>
              <a:t>Stack machines use one</a:t>
            </a:r>
            <a:r>
              <a:rPr lang="en-US" sz="1200" smtClean="0">
                <a:latin typeface="Arial" charset="0"/>
              </a:rPr>
              <a:t> </a:t>
            </a:r>
            <a:r>
              <a:rPr lang="en-US" sz="2600" smtClean="0">
                <a:latin typeface="Arial" charset="0"/>
              </a:rPr>
              <a:t>- and zero-operand instructions.</a:t>
            </a:r>
          </a:p>
          <a:p>
            <a:pPr>
              <a:spcBef>
                <a:spcPct val="5000"/>
              </a:spcBef>
            </a:pPr>
            <a:r>
              <a:rPr lang="en-US" sz="2600" b="1" smtClean="0">
                <a:latin typeface="Courier New" pitchFamily="49" charset="0"/>
              </a:rPr>
              <a:t>LOAD</a:t>
            </a:r>
            <a:r>
              <a:rPr lang="en-US" sz="2600" smtClean="0">
                <a:latin typeface="Arial" charset="0"/>
              </a:rPr>
              <a:t> and </a:t>
            </a:r>
            <a:r>
              <a:rPr lang="en-US" sz="2600" b="1" smtClean="0">
                <a:latin typeface="Courier New" pitchFamily="49" charset="0"/>
              </a:rPr>
              <a:t>STORE</a:t>
            </a:r>
            <a:r>
              <a:rPr lang="en-US" sz="2600" smtClean="0">
                <a:latin typeface="Arial" charset="0"/>
              </a:rPr>
              <a:t> instructions require a single memory address operand.</a:t>
            </a:r>
          </a:p>
          <a:p>
            <a:pPr>
              <a:spcBef>
                <a:spcPct val="5000"/>
              </a:spcBef>
            </a:pPr>
            <a:r>
              <a:rPr lang="en-US" sz="2600" smtClean="0">
                <a:latin typeface="Arial" charset="0"/>
              </a:rPr>
              <a:t>Other instructions use operands from the stack implicitly.</a:t>
            </a:r>
          </a:p>
          <a:p>
            <a:pPr>
              <a:spcBef>
                <a:spcPct val="5000"/>
              </a:spcBef>
            </a:pPr>
            <a:r>
              <a:rPr lang="en-US" sz="2600" b="1" smtClean="0">
                <a:latin typeface="Courier New" pitchFamily="49" charset="0"/>
              </a:rPr>
              <a:t>PUSH</a:t>
            </a:r>
            <a:r>
              <a:rPr lang="en-US" sz="2600" smtClean="0">
                <a:latin typeface="Arial" charset="0"/>
              </a:rPr>
              <a:t> and </a:t>
            </a:r>
            <a:r>
              <a:rPr lang="en-US" sz="2600" b="1" smtClean="0">
                <a:latin typeface="Courier New" pitchFamily="49" charset="0"/>
              </a:rPr>
              <a:t>POP</a:t>
            </a:r>
            <a:r>
              <a:rPr lang="en-US" sz="2600" smtClean="0">
                <a:latin typeface="Arial" charset="0"/>
              </a:rPr>
              <a:t> operations involve only the stack’s top element.</a:t>
            </a:r>
          </a:p>
          <a:p>
            <a:pPr>
              <a:spcBef>
                <a:spcPct val="5000"/>
              </a:spcBef>
            </a:pPr>
            <a:r>
              <a:rPr lang="en-US" sz="2600" smtClean="0">
                <a:latin typeface="Arial" charset="0"/>
              </a:rPr>
              <a:t>Binary instructions (e.g., </a:t>
            </a:r>
            <a:r>
              <a:rPr lang="en-US" sz="2600" b="1" smtClean="0">
                <a:latin typeface="Courier New" pitchFamily="49" charset="0"/>
              </a:rPr>
              <a:t>ADD</a:t>
            </a:r>
            <a:r>
              <a:rPr lang="en-US" sz="2600" smtClean="0">
                <a:latin typeface="Arial" charset="0"/>
              </a:rPr>
              <a:t>, </a:t>
            </a:r>
            <a:r>
              <a:rPr lang="en-US" sz="2600" b="1" smtClean="0">
                <a:latin typeface="Courier New" pitchFamily="49" charset="0"/>
              </a:rPr>
              <a:t>MULT</a:t>
            </a:r>
            <a:r>
              <a:rPr lang="en-US" sz="2600" smtClean="0">
                <a:latin typeface="Arial" charset="0"/>
              </a:rPr>
              <a:t>) use the top two items on the stack.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5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spcBef>
                <a:spcPct val="0"/>
              </a:spcBef>
            </a:pPr>
            <a:fld id="{84D08870-51C1-44FB-9BE5-F9316FD6FE2F}" type="slidenum">
              <a:rPr lang="en-US" sz="1400" baseline="0"/>
              <a:pPr algn="r">
                <a:spcBef>
                  <a:spcPct val="0"/>
                </a:spcBef>
              </a:pPr>
              <a:t>2</a:t>
            </a:fld>
            <a:endParaRPr lang="en-US" sz="1400" baseline="0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381000"/>
            <a:ext cx="5715000" cy="547688"/>
          </a:xfrm>
        </p:spPr>
        <p:txBody>
          <a:bodyPr/>
          <a:lstStyle/>
          <a:p>
            <a:r>
              <a:rPr lang="en-US" sz="3400" b="1" smtClean="0">
                <a:solidFill>
                  <a:srgbClr val="FFFFFF"/>
                </a:solidFill>
                <a:latin typeface="Arial" charset="0"/>
              </a:rPr>
              <a:t>Chapter 5</a:t>
            </a:r>
            <a:endParaRPr lang="en-US" sz="3400" b="1" smtClean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body" idx="4294967295"/>
          </p:nvPr>
        </p:nvSpPr>
        <p:spPr>
          <a:xfrm>
            <a:off x="609600" y="1600200"/>
            <a:ext cx="7772400" cy="3810000"/>
          </a:xfrm>
          <a:noFill/>
        </p:spPr>
        <p:txBody>
          <a:bodyPr/>
          <a:lstStyle/>
          <a:p>
            <a:pPr>
              <a:lnSpc>
                <a:spcPct val="120000"/>
              </a:lnSpc>
              <a:spcBef>
                <a:spcPct val="30000"/>
              </a:spcBef>
              <a:buFont typeface="Wingdings" pitchFamily="2" charset="2"/>
              <a:buChar char="Ø"/>
            </a:pPr>
            <a:r>
              <a:rPr lang="en-US" sz="2600" dirty="0" smtClean="0">
                <a:latin typeface="Arial" charset="0"/>
              </a:rPr>
              <a:t>5.1	Introduction</a:t>
            </a:r>
          </a:p>
          <a:p>
            <a:pPr>
              <a:lnSpc>
                <a:spcPct val="120000"/>
              </a:lnSpc>
              <a:spcBef>
                <a:spcPct val="30000"/>
              </a:spcBef>
              <a:buNone/>
            </a:pPr>
            <a:r>
              <a:rPr lang="en-US" sz="2600" dirty="0" smtClean="0">
                <a:latin typeface="Arial" charset="0"/>
              </a:rPr>
              <a:t>	5.2</a:t>
            </a:r>
            <a:r>
              <a:rPr lang="en-US" sz="2600" dirty="0" smtClean="0">
                <a:latin typeface="Arial" charset="0"/>
              </a:rPr>
              <a:t>	 Instruction Formats</a:t>
            </a:r>
          </a:p>
          <a:p>
            <a:pPr>
              <a:lnSpc>
                <a:spcPct val="120000"/>
              </a:lnSpc>
              <a:spcBef>
                <a:spcPct val="30000"/>
              </a:spcBef>
              <a:buFontTx/>
              <a:buNone/>
            </a:pPr>
            <a:r>
              <a:rPr lang="en-US" sz="2600" dirty="0" smtClean="0">
                <a:latin typeface="Arial" charset="0"/>
              </a:rPr>
              <a:t>	5.3	 Instruction types</a:t>
            </a:r>
          </a:p>
          <a:p>
            <a:pPr>
              <a:lnSpc>
                <a:spcPct val="120000"/>
              </a:lnSpc>
              <a:spcBef>
                <a:spcPct val="30000"/>
              </a:spcBef>
              <a:buFontTx/>
              <a:buNone/>
            </a:pPr>
            <a:r>
              <a:rPr lang="en-US" sz="2600" dirty="0" smtClean="0">
                <a:latin typeface="Arial" charset="0"/>
              </a:rPr>
              <a:t>	5.4	 Addressing</a:t>
            </a:r>
          </a:p>
          <a:p>
            <a:pPr>
              <a:lnSpc>
                <a:spcPct val="120000"/>
              </a:lnSpc>
              <a:spcBef>
                <a:spcPct val="30000"/>
              </a:spcBef>
              <a:buFontTx/>
              <a:buNone/>
            </a:pPr>
            <a:r>
              <a:rPr lang="en-US" sz="2600" dirty="0" smtClean="0">
                <a:latin typeface="Arial" charset="0"/>
              </a:rPr>
              <a:t>	5.5	 Instruction-Level Pipelining</a:t>
            </a:r>
          </a:p>
          <a:p>
            <a:pPr>
              <a:lnSpc>
                <a:spcPct val="120000"/>
              </a:lnSpc>
              <a:spcBef>
                <a:spcPct val="30000"/>
              </a:spcBef>
              <a:buFontTx/>
              <a:buNone/>
            </a:pPr>
            <a:r>
              <a:rPr lang="en-US" sz="2600" dirty="0" smtClean="0">
                <a:latin typeface="Arial" charset="0"/>
              </a:rPr>
              <a:t>	5.6	 Real-World Examples of ISAs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9C8C400-3DF4-41A8-9D3E-6B912F3CE3E5}" type="slidenum">
              <a:rPr lang="en-US" smtClean="0">
                <a:latin typeface="Times New Roman" pitchFamily="18" charset="0"/>
              </a:rPr>
              <a:pPr/>
              <a:t>20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2588"/>
            <a:ext cx="6858000" cy="547687"/>
          </a:xfrm>
          <a:noFill/>
        </p:spPr>
        <p:txBody>
          <a:bodyPr/>
          <a:lstStyle/>
          <a:p>
            <a:r>
              <a:rPr lang="en-US" sz="3400" b="1" smtClean="0">
                <a:solidFill>
                  <a:srgbClr val="FFFFFF"/>
                </a:solidFill>
                <a:latin typeface="Arial" charset="0"/>
              </a:rPr>
              <a:t>Instruction Formats: Internal Storage in the CPU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001000" cy="4572000"/>
          </a:xfrm>
          <a:noFill/>
        </p:spPr>
        <p:txBody>
          <a:bodyPr/>
          <a:lstStyle/>
          <a:p>
            <a:pPr>
              <a:spcBef>
                <a:spcPct val="40000"/>
              </a:spcBef>
            </a:pPr>
            <a:r>
              <a:rPr lang="en-US" sz="2600" smtClean="0">
                <a:latin typeface="Arial" charset="0"/>
              </a:rPr>
              <a:t>Stack architectures require us to think about arithmetic expressions a little differently.</a:t>
            </a:r>
          </a:p>
          <a:p>
            <a:pPr>
              <a:spcBef>
                <a:spcPct val="40000"/>
              </a:spcBef>
            </a:pPr>
            <a:r>
              <a:rPr lang="en-US" sz="2600" smtClean="0">
                <a:latin typeface="Arial" charset="0"/>
              </a:rPr>
              <a:t>We are accustomed to writing expressions using </a:t>
            </a:r>
            <a:r>
              <a:rPr lang="en-US" sz="2600" i="1" smtClean="0">
                <a:latin typeface="Arial" charset="0"/>
              </a:rPr>
              <a:t>infix</a:t>
            </a:r>
            <a:r>
              <a:rPr lang="en-US" sz="2600" smtClean="0">
                <a:latin typeface="Arial" charset="0"/>
              </a:rPr>
              <a:t> notation, such as: Z = X + Y.</a:t>
            </a:r>
          </a:p>
          <a:p>
            <a:pPr>
              <a:spcBef>
                <a:spcPct val="40000"/>
              </a:spcBef>
            </a:pPr>
            <a:r>
              <a:rPr lang="en-US" sz="2600" smtClean="0">
                <a:latin typeface="Arial" charset="0"/>
              </a:rPr>
              <a:t>Stack arithmetic requires that we use </a:t>
            </a:r>
            <a:r>
              <a:rPr lang="en-US" sz="2600" i="1" smtClean="0">
                <a:latin typeface="Arial" charset="0"/>
              </a:rPr>
              <a:t>postfix</a:t>
            </a:r>
            <a:r>
              <a:rPr lang="en-US" sz="2600" smtClean="0">
                <a:latin typeface="Arial" charset="0"/>
              </a:rPr>
              <a:t> notation: Z = XY+.</a:t>
            </a:r>
          </a:p>
          <a:p>
            <a:pPr lvl="1">
              <a:spcBef>
                <a:spcPct val="40000"/>
              </a:spcBef>
            </a:pPr>
            <a:r>
              <a:rPr lang="en-US" sz="2400" smtClean="0"/>
              <a:t>This is also called </a:t>
            </a:r>
            <a:r>
              <a:rPr lang="en-US" sz="2400" i="1" smtClean="0"/>
              <a:t>reverse Polish notation</a:t>
            </a:r>
            <a:r>
              <a:rPr lang="en-US" sz="2400" smtClean="0"/>
              <a:t>, (somewhat) in honor of its Polish inventor, Jan Lukasiewicz (1878 - 1956).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87787EF-CED2-4E18-9093-A55CC5A06772}" type="slidenum">
              <a:rPr lang="en-US" smtClean="0">
                <a:latin typeface="Times New Roman" pitchFamily="18" charset="0"/>
              </a:rPr>
              <a:pPr/>
              <a:t>21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2588"/>
            <a:ext cx="5943600" cy="547687"/>
          </a:xfrm>
          <a:noFill/>
        </p:spPr>
        <p:txBody>
          <a:bodyPr/>
          <a:lstStyle/>
          <a:p>
            <a:r>
              <a:rPr lang="en-US" sz="3400" b="1" smtClean="0">
                <a:solidFill>
                  <a:srgbClr val="FFFFFF"/>
                </a:solidFill>
                <a:latin typeface="Arial" charset="0"/>
              </a:rPr>
              <a:t>Instruction Formats: Internal Storage in the CPU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7620000" cy="4114800"/>
          </a:xfrm>
          <a:noFill/>
        </p:spPr>
        <p:txBody>
          <a:bodyPr/>
          <a:lstStyle/>
          <a:p>
            <a:pPr>
              <a:spcBef>
                <a:spcPct val="40000"/>
              </a:spcBef>
            </a:pPr>
            <a:r>
              <a:rPr lang="en-US" sz="2600" smtClean="0">
                <a:latin typeface="Arial" charset="0"/>
              </a:rPr>
              <a:t>The principal advantage of postfix notation is that parentheses are not used.</a:t>
            </a:r>
          </a:p>
          <a:p>
            <a:pPr>
              <a:spcBef>
                <a:spcPct val="60000"/>
              </a:spcBef>
            </a:pPr>
            <a:r>
              <a:rPr lang="en-US" sz="2600" smtClean="0">
                <a:latin typeface="Arial" charset="0"/>
              </a:rPr>
              <a:t>For example, the infix expression, </a:t>
            </a:r>
          </a:p>
          <a:p>
            <a:pPr>
              <a:spcBef>
                <a:spcPct val="40000"/>
              </a:spcBef>
              <a:buFontTx/>
              <a:buNone/>
            </a:pPr>
            <a:r>
              <a:rPr lang="en-US" sz="2600" smtClean="0">
                <a:latin typeface="Arial" charset="0"/>
              </a:rPr>
              <a:t>		</a:t>
            </a:r>
            <a:r>
              <a:rPr lang="en-US" sz="2800" b="1" smtClean="0">
                <a:latin typeface="Courier New" pitchFamily="49" charset="0"/>
              </a:rPr>
              <a:t>Z = (X </a:t>
            </a:r>
            <a:r>
              <a:rPr lang="en-US" sz="2800" b="1" smtClean="0">
                <a:latin typeface="Courier New" pitchFamily="49" charset="0"/>
                <a:sym typeface="Symbol" pitchFamily="18" charset="2"/>
              </a:rPr>
              <a:t></a:t>
            </a:r>
            <a:r>
              <a:rPr lang="en-US" sz="2800" b="1" smtClean="0">
                <a:latin typeface="Courier New" pitchFamily="49" charset="0"/>
              </a:rPr>
              <a:t> Y) + (W </a:t>
            </a:r>
            <a:r>
              <a:rPr lang="en-US" sz="2800" b="1" smtClean="0">
                <a:latin typeface="Courier New" pitchFamily="49" charset="0"/>
                <a:sym typeface="Symbol" pitchFamily="18" charset="2"/>
              </a:rPr>
              <a:t></a:t>
            </a:r>
            <a:r>
              <a:rPr lang="en-US" sz="2800" b="1" smtClean="0">
                <a:latin typeface="Courier New" pitchFamily="49" charset="0"/>
              </a:rPr>
              <a:t> U),</a:t>
            </a:r>
          </a:p>
          <a:p>
            <a:pPr>
              <a:spcBef>
                <a:spcPct val="40000"/>
              </a:spcBef>
              <a:buFontTx/>
              <a:buNone/>
            </a:pPr>
            <a:r>
              <a:rPr lang="en-US" sz="2600" smtClean="0">
                <a:latin typeface="Arial" charset="0"/>
              </a:rPr>
              <a:t>	becomes: </a:t>
            </a:r>
          </a:p>
          <a:p>
            <a:pPr>
              <a:spcBef>
                <a:spcPct val="40000"/>
              </a:spcBef>
              <a:buFontTx/>
              <a:buNone/>
            </a:pPr>
            <a:r>
              <a:rPr lang="en-US" sz="2600" smtClean="0">
                <a:latin typeface="Arial" charset="0"/>
              </a:rPr>
              <a:t>		</a:t>
            </a:r>
            <a:r>
              <a:rPr lang="en-US" sz="2800" b="1" smtClean="0">
                <a:latin typeface="Courier New" pitchFamily="49" charset="0"/>
              </a:rPr>
              <a:t>Z = X Y </a:t>
            </a:r>
            <a:r>
              <a:rPr lang="en-US" sz="2800" b="1" smtClean="0">
                <a:latin typeface="Courier New" pitchFamily="49" charset="0"/>
                <a:sym typeface="Symbol" pitchFamily="18" charset="2"/>
              </a:rPr>
              <a:t></a:t>
            </a:r>
            <a:r>
              <a:rPr lang="en-US" sz="2800" b="1" smtClean="0">
                <a:latin typeface="Courier New" pitchFamily="49" charset="0"/>
              </a:rPr>
              <a:t> W U </a:t>
            </a:r>
            <a:r>
              <a:rPr lang="en-US" sz="2800" b="1" smtClean="0">
                <a:latin typeface="Courier New" pitchFamily="49" charset="0"/>
                <a:sym typeface="Symbol" pitchFamily="18" charset="2"/>
              </a:rPr>
              <a:t></a:t>
            </a:r>
            <a:r>
              <a:rPr lang="en-US" sz="2800" b="1" smtClean="0">
                <a:latin typeface="Courier New" pitchFamily="49" charset="0"/>
              </a:rPr>
              <a:t> +</a:t>
            </a:r>
          </a:p>
          <a:p>
            <a:pPr>
              <a:spcBef>
                <a:spcPct val="40000"/>
              </a:spcBef>
              <a:buFontTx/>
              <a:buNone/>
            </a:pPr>
            <a:r>
              <a:rPr lang="en-US" sz="2600" smtClean="0">
                <a:latin typeface="Arial" charset="0"/>
              </a:rPr>
              <a:t>	in postfix notation.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423C6A9-C111-459F-837C-C7B96D7E19D7}" type="slidenum">
              <a:rPr lang="en-US" smtClean="0">
                <a:latin typeface="Times New Roman" pitchFamily="18" charset="0"/>
              </a:rPr>
              <a:pPr/>
              <a:t>22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2588"/>
            <a:ext cx="5943600" cy="547687"/>
          </a:xfrm>
          <a:noFill/>
        </p:spPr>
        <p:txBody>
          <a:bodyPr/>
          <a:lstStyle/>
          <a:p>
            <a:r>
              <a:rPr lang="en-US" sz="3400" b="1" smtClean="0">
                <a:solidFill>
                  <a:srgbClr val="FFFFFF"/>
                </a:solidFill>
                <a:latin typeface="Arial" charset="0"/>
              </a:rPr>
              <a:t>Instruction Formats: Internal Storage in the CPU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7620000" cy="4267200"/>
          </a:xfrm>
          <a:noFill/>
        </p:spPr>
        <p:txBody>
          <a:bodyPr/>
          <a:lstStyle/>
          <a:p>
            <a:pPr marL="334963" indent="-334963">
              <a:spcBef>
                <a:spcPct val="10000"/>
              </a:spcBef>
            </a:pPr>
            <a:r>
              <a:rPr lang="en-US" sz="2600" smtClean="0">
                <a:latin typeface="Arial" charset="0"/>
              </a:rPr>
              <a:t>In a stack ISA, the postfix expression, </a:t>
            </a:r>
          </a:p>
          <a:p>
            <a:pPr marL="334963" indent="-334963">
              <a:spcBef>
                <a:spcPct val="10000"/>
              </a:spcBef>
              <a:buFontTx/>
              <a:buNone/>
            </a:pPr>
            <a:r>
              <a:rPr lang="en-US" sz="2600" smtClean="0">
                <a:latin typeface="Arial" charset="0"/>
              </a:rPr>
              <a:t>		</a:t>
            </a:r>
            <a:r>
              <a:rPr lang="en-US" sz="2800" b="1" smtClean="0">
                <a:latin typeface="Courier New" pitchFamily="49" charset="0"/>
              </a:rPr>
              <a:t>Z = X Y </a:t>
            </a:r>
            <a:r>
              <a:rPr lang="en-US" sz="2800" b="1" smtClean="0">
                <a:latin typeface="Courier New" pitchFamily="49" charset="0"/>
                <a:sym typeface="Symbol" pitchFamily="18" charset="2"/>
              </a:rPr>
              <a:t></a:t>
            </a:r>
            <a:r>
              <a:rPr lang="en-US" sz="2800" b="1" smtClean="0">
                <a:latin typeface="Courier New" pitchFamily="49" charset="0"/>
              </a:rPr>
              <a:t> W U </a:t>
            </a:r>
            <a:r>
              <a:rPr lang="en-US" sz="2800" b="1" smtClean="0">
                <a:latin typeface="Courier New" pitchFamily="49" charset="0"/>
                <a:sym typeface="Symbol" pitchFamily="18" charset="2"/>
              </a:rPr>
              <a:t></a:t>
            </a:r>
            <a:r>
              <a:rPr lang="en-US" sz="2800" b="1" smtClean="0">
                <a:latin typeface="Courier New" pitchFamily="49" charset="0"/>
              </a:rPr>
              <a:t> +</a:t>
            </a:r>
          </a:p>
          <a:p>
            <a:pPr marL="334963" indent="-334963">
              <a:spcBef>
                <a:spcPct val="10000"/>
              </a:spcBef>
              <a:buFontTx/>
              <a:buNone/>
            </a:pPr>
            <a:r>
              <a:rPr lang="en-US" sz="2600" smtClean="0">
                <a:latin typeface="Arial" charset="0"/>
              </a:rPr>
              <a:t>	might look like this:</a:t>
            </a:r>
          </a:p>
          <a:p>
            <a:pPr marL="334963" indent="-334963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sz="2400" b="1" smtClean="0">
                <a:latin typeface="Courier New" pitchFamily="49" charset="0"/>
              </a:rPr>
              <a:t>				PUSH X</a:t>
            </a:r>
          </a:p>
          <a:p>
            <a:pPr marL="334963" indent="-334963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400" b="1" smtClean="0">
                <a:latin typeface="Courier New" pitchFamily="49" charset="0"/>
              </a:rPr>
              <a:t>				PUSH Y</a:t>
            </a:r>
          </a:p>
          <a:p>
            <a:pPr marL="334963" indent="-334963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400" b="1" smtClean="0">
                <a:latin typeface="Courier New" pitchFamily="49" charset="0"/>
              </a:rPr>
              <a:t>				MULT</a:t>
            </a:r>
          </a:p>
          <a:p>
            <a:pPr marL="334963" indent="-334963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400" b="1" smtClean="0">
                <a:latin typeface="Courier New" pitchFamily="49" charset="0"/>
              </a:rPr>
              <a:t>				PUSH W</a:t>
            </a:r>
          </a:p>
          <a:p>
            <a:pPr marL="334963" indent="-334963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400" b="1" smtClean="0">
                <a:latin typeface="Courier New" pitchFamily="49" charset="0"/>
              </a:rPr>
              <a:t>				PUSH U</a:t>
            </a:r>
          </a:p>
          <a:p>
            <a:pPr marL="334963" indent="-334963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400" b="1" smtClean="0">
                <a:latin typeface="Courier New" pitchFamily="49" charset="0"/>
              </a:rPr>
              <a:t>				MULT</a:t>
            </a:r>
          </a:p>
          <a:p>
            <a:pPr marL="334963" indent="-334963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400" b="1" smtClean="0">
                <a:latin typeface="Courier New" pitchFamily="49" charset="0"/>
              </a:rPr>
              <a:t>				ADD</a:t>
            </a:r>
          </a:p>
          <a:p>
            <a:pPr marL="334963" indent="-334963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400" b="1" smtClean="0">
                <a:latin typeface="Courier New" pitchFamily="49" charset="0"/>
              </a:rPr>
              <a:t>				PUSH Z</a:t>
            </a:r>
            <a:endParaRPr lang="en-US" sz="2600" smtClean="0">
              <a:latin typeface="Arial" charset="0"/>
            </a:endParaRPr>
          </a:p>
        </p:txBody>
      </p:sp>
      <p:sp>
        <p:nvSpPr>
          <p:cNvPr id="18437" name="Text Box 5"/>
          <p:cNvSpPr txBox="1">
            <a:spLocks noChangeArrowheads="1"/>
          </p:cNvSpPr>
          <p:nvPr/>
        </p:nvSpPr>
        <p:spPr bwMode="auto">
          <a:xfrm>
            <a:off x="5867400" y="4114800"/>
            <a:ext cx="2438400" cy="1766888"/>
          </a:xfrm>
          <a:prstGeom prst="rect">
            <a:avLst/>
          </a:prstGeom>
          <a:solidFill>
            <a:srgbClr val="E2FED2"/>
          </a:solidFill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200" b="1" baseline="0">
                <a:solidFill>
                  <a:srgbClr val="CC3300"/>
                </a:solidFill>
              </a:rPr>
              <a:t>Note: The result of a binary operation is implicitly stored on the top of the stack!</a:t>
            </a:r>
            <a:endParaRPr lang="en-US" baseline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17E5516-E744-49D9-B137-59303406A1D4}" type="slidenum">
              <a:rPr lang="en-US" smtClean="0">
                <a:latin typeface="Times New Roman" pitchFamily="18" charset="0"/>
              </a:rPr>
              <a:pPr/>
              <a:t>23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2588"/>
            <a:ext cx="5943600" cy="547687"/>
          </a:xfrm>
          <a:noFill/>
        </p:spPr>
        <p:txBody>
          <a:bodyPr/>
          <a:lstStyle/>
          <a:p>
            <a:r>
              <a:rPr lang="en-US" sz="3400" b="1" smtClean="0">
                <a:solidFill>
                  <a:srgbClr val="FFFFFF"/>
                </a:solidFill>
                <a:latin typeface="Arial" charset="0"/>
              </a:rPr>
              <a:t>Instruction Formats: Internal Storage in the CPU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7620000" cy="4267200"/>
          </a:xfrm>
          <a:noFill/>
        </p:spPr>
        <p:txBody>
          <a:bodyPr/>
          <a:lstStyle/>
          <a:p>
            <a:pPr marL="334963" indent="-334963">
              <a:spcBef>
                <a:spcPct val="10000"/>
              </a:spcBef>
            </a:pPr>
            <a:r>
              <a:rPr lang="en-US" sz="2600" smtClean="0">
                <a:latin typeface="Arial" charset="0"/>
              </a:rPr>
              <a:t>In a one-address ISA, like MARIE, the infix expression, </a:t>
            </a:r>
          </a:p>
          <a:p>
            <a:pPr marL="334963" indent="-334963">
              <a:spcBef>
                <a:spcPct val="10000"/>
              </a:spcBef>
              <a:buFontTx/>
              <a:buNone/>
            </a:pPr>
            <a:r>
              <a:rPr lang="en-US" sz="2600" smtClean="0">
                <a:latin typeface="Arial" charset="0"/>
              </a:rPr>
              <a:t>		</a:t>
            </a:r>
            <a:r>
              <a:rPr lang="en-US" sz="2800" b="1" smtClean="0">
                <a:latin typeface="Courier New" pitchFamily="49" charset="0"/>
              </a:rPr>
              <a:t>Z = X </a:t>
            </a:r>
            <a:r>
              <a:rPr lang="en-US" sz="2800" b="1" smtClean="0">
                <a:latin typeface="Courier New" pitchFamily="49" charset="0"/>
                <a:sym typeface="Symbol" pitchFamily="18" charset="2"/>
              </a:rPr>
              <a:t></a:t>
            </a:r>
            <a:r>
              <a:rPr lang="en-US" sz="2800" b="1" smtClean="0">
                <a:latin typeface="Courier New" pitchFamily="49" charset="0"/>
              </a:rPr>
              <a:t> Y + W </a:t>
            </a:r>
            <a:r>
              <a:rPr lang="en-US" sz="2800" b="1" smtClean="0">
                <a:latin typeface="Courier New" pitchFamily="49" charset="0"/>
                <a:sym typeface="Symbol" pitchFamily="18" charset="2"/>
              </a:rPr>
              <a:t></a:t>
            </a:r>
            <a:r>
              <a:rPr lang="en-US" sz="2800" b="1" smtClean="0">
                <a:latin typeface="Courier New" pitchFamily="49" charset="0"/>
              </a:rPr>
              <a:t> U</a:t>
            </a:r>
          </a:p>
          <a:p>
            <a:pPr marL="334963" indent="-334963">
              <a:spcBef>
                <a:spcPct val="10000"/>
              </a:spcBef>
              <a:buFontTx/>
              <a:buNone/>
            </a:pPr>
            <a:r>
              <a:rPr lang="en-US" sz="2600" smtClean="0">
                <a:latin typeface="Arial" charset="0"/>
              </a:rPr>
              <a:t>	looks like this:</a:t>
            </a:r>
          </a:p>
          <a:p>
            <a:pPr marL="334963" indent="-334963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400" b="1" smtClean="0">
                <a:latin typeface="Courier New" pitchFamily="49" charset="0"/>
              </a:rPr>
              <a:t>				LOAD X</a:t>
            </a:r>
          </a:p>
          <a:p>
            <a:pPr marL="334963" indent="-334963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400" b="1" smtClean="0">
                <a:latin typeface="Courier New" pitchFamily="49" charset="0"/>
              </a:rPr>
              <a:t>				MULT Y</a:t>
            </a:r>
          </a:p>
          <a:p>
            <a:pPr marL="334963" indent="-334963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400" b="1" smtClean="0">
                <a:latin typeface="Courier New" pitchFamily="49" charset="0"/>
              </a:rPr>
              <a:t>				STORE TEMP</a:t>
            </a:r>
          </a:p>
          <a:p>
            <a:pPr marL="334963" indent="-334963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400" b="1" smtClean="0">
                <a:latin typeface="Courier New" pitchFamily="49" charset="0"/>
              </a:rPr>
              <a:t>				LOAD W</a:t>
            </a:r>
          </a:p>
          <a:p>
            <a:pPr marL="334963" indent="-334963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400" b="1" smtClean="0">
                <a:latin typeface="Courier New" pitchFamily="49" charset="0"/>
              </a:rPr>
              <a:t>				MULT U</a:t>
            </a:r>
          </a:p>
          <a:p>
            <a:pPr marL="334963" indent="-334963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400" b="1" smtClean="0">
                <a:latin typeface="Courier New" pitchFamily="49" charset="0"/>
              </a:rPr>
              <a:t>				ADD TEMP</a:t>
            </a:r>
          </a:p>
          <a:p>
            <a:pPr marL="334963" indent="-334963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400" b="1" smtClean="0">
                <a:latin typeface="Courier New" pitchFamily="49" charset="0"/>
              </a:rPr>
              <a:t>				STORE Z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807F501-BC46-4D70-B5E9-2DBD429EB679}" type="slidenum">
              <a:rPr lang="en-US" smtClean="0">
                <a:latin typeface="Times New Roman" pitchFamily="18" charset="0"/>
              </a:rPr>
              <a:pPr/>
              <a:t>24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2588"/>
            <a:ext cx="5943600" cy="547687"/>
          </a:xfrm>
          <a:noFill/>
        </p:spPr>
        <p:txBody>
          <a:bodyPr/>
          <a:lstStyle/>
          <a:p>
            <a:r>
              <a:rPr lang="en-US" sz="3400" b="1" smtClean="0">
                <a:solidFill>
                  <a:srgbClr val="FFFFFF"/>
                </a:solidFill>
                <a:latin typeface="Arial" charset="0"/>
              </a:rPr>
              <a:t>Instruction Formats: Internal Storage in the CPU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7620000" cy="4267200"/>
          </a:xfrm>
          <a:noFill/>
        </p:spPr>
        <p:txBody>
          <a:bodyPr/>
          <a:lstStyle/>
          <a:p>
            <a:pPr marL="334963" indent="-334963">
              <a:spcBef>
                <a:spcPct val="10000"/>
              </a:spcBef>
            </a:pPr>
            <a:r>
              <a:rPr lang="en-US" sz="2600" smtClean="0">
                <a:latin typeface="Arial" charset="0"/>
              </a:rPr>
              <a:t>In a two-address ISA, (e.g.,Intel, Motorola), the infix expression, </a:t>
            </a:r>
          </a:p>
          <a:p>
            <a:pPr marL="334963" indent="-334963">
              <a:spcBef>
                <a:spcPct val="10000"/>
              </a:spcBef>
              <a:buFontTx/>
              <a:buNone/>
            </a:pPr>
            <a:r>
              <a:rPr lang="en-US" sz="2600" smtClean="0">
                <a:latin typeface="Arial" charset="0"/>
              </a:rPr>
              <a:t>		</a:t>
            </a:r>
            <a:r>
              <a:rPr lang="en-US" sz="2800" b="1" smtClean="0">
                <a:latin typeface="Courier New" pitchFamily="49" charset="0"/>
              </a:rPr>
              <a:t>Z = X </a:t>
            </a:r>
            <a:r>
              <a:rPr lang="en-US" sz="2800" b="1" smtClean="0">
                <a:latin typeface="Courier New" pitchFamily="49" charset="0"/>
                <a:sym typeface="Symbol" pitchFamily="18" charset="2"/>
              </a:rPr>
              <a:t></a:t>
            </a:r>
            <a:r>
              <a:rPr lang="en-US" sz="2800" b="1" smtClean="0">
                <a:latin typeface="Courier New" pitchFamily="49" charset="0"/>
              </a:rPr>
              <a:t> Y + W </a:t>
            </a:r>
            <a:r>
              <a:rPr lang="en-US" sz="2800" b="1" smtClean="0">
                <a:latin typeface="Courier New" pitchFamily="49" charset="0"/>
                <a:sym typeface="Symbol" pitchFamily="18" charset="2"/>
              </a:rPr>
              <a:t></a:t>
            </a:r>
            <a:r>
              <a:rPr lang="en-US" sz="2800" b="1" smtClean="0">
                <a:latin typeface="Courier New" pitchFamily="49" charset="0"/>
              </a:rPr>
              <a:t> U</a:t>
            </a:r>
          </a:p>
          <a:p>
            <a:pPr marL="334963" indent="-334963">
              <a:spcBef>
                <a:spcPct val="10000"/>
              </a:spcBef>
              <a:buFontTx/>
              <a:buNone/>
            </a:pPr>
            <a:r>
              <a:rPr lang="en-US" sz="2600" smtClean="0">
                <a:latin typeface="Arial" charset="0"/>
              </a:rPr>
              <a:t>	might look like this:</a:t>
            </a:r>
          </a:p>
          <a:p>
            <a:pPr marL="334963" indent="-334963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sz="2400" b="1" smtClean="0">
                <a:latin typeface="Courier New" pitchFamily="49" charset="0"/>
              </a:rPr>
              <a:t>				LOAD R1,X</a:t>
            </a:r>
          </a:p>
          <a:p>
            <a:pPr marL="334963" indent="-334963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400" b="1" smtClean="0">
                <a:latin typeface="Courier New" pitchFamily="49" charset="0"/>
              </a:rPr>
              <a:t>				MULT R1,Y</a:t>
            </a:r>
          </a:p>
          <a:p>
            <a:pPr marL="334963" indent="-334963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400" b="1" smtClean="0">
                <a:latin typeface="Courier New" pitchFamily="49" charset="0"/>
              </a:rPr>
              <a:t>				LOAD R2,W</a:t>
            </a:r>
          </a:p>
          <a:p>
            <a:pPr marL="334963" indent="-334963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400" b="1" smtClean="0">
                <a:latin typeface="Courier New" pitchFamily="49" charset="0"/>
              </a:rPr>
              <a:t>				MULT R2,U</a:t>
            </a:r>
          </a:p>
          <a:p>
            <a:pPr marL="334963" indent="-334963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400" b="1" smtClean="0">
                <a:latin typeface="Courier New" pitchFamily="49" charset="0"/>
              </a:rPr>
              <a:t>				ADD  R1,R2</a:t>
            </a:r>
          </a:p>
          <a:p>
            <a:pPr marL="334963" indent="-334963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400" b="1" smtClean="0">
                <a:latin typeface="Courier New" pitchFamily="49" charset="0"/>
              </a:rPr>
              <a:t>				STORE Z,R1</a:t>
            </a:r>
          </a:p>
        </p:txBody>
      </p:sp>
      <p:sp>
        <p:nvSpPr>
          <p:cNvPr id="20485" name="Text Box 4"/>
          <p:cNvSpPr txBox="1">
            <a:spLocks noChangeArrowheads="1"/>
          </p:cNvSpPr>
          <p:nvPr/>
        </p:nvSpPr>
        <p:spPr bwMode="auto">
          <a:xfrm>
            <a:off x="5867400" y="4117975"/>
            <a:ext cx="2438400" cy="1766888"/>
          </a:xfrm>
          <a:prstGeom prst="rect">
            <a:avLst/>
          </a:prstGeom>
          <a:solidFill>
            <a:srgbClr val="E2FED2"/>
          </a:solidFill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200" b="1" baseline="0">
                <a:solidFill>
                  <a:srgbClr val="CC3300"/>
                </a:solidFill>
              </a:rPr>
              <a:t>Note: One-address ISAs usually require one operand to be a register.</a:t>
            </a:r>
            <a:endParaRPr lang="en-US" baseline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F258E76-C170-405D-A98C-D07F392D41BB}" type="slidenum">
              <a:rPr lang="en-US" smtClean="0">
                <a:latin typeface="Times New Roman" pitchFamily="18" charset="0"/>
              </a:rPr>
              <a:pPr/>
              <a:t>25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2588"/>
            <a:ext cx="5943600" cy="547687"/>
          </a:xfrm>
          <a:noFill/>
        </p:spPr>
        <p:txBody>
          <a:bodyPr/>
          <a:lstStyle/>
          <a:p>
            <a:r>
              <a:rPr lang="en-US" sz="3400" b="1" smtClean="0">
                <a:solidFill>
                  <a:srgbClr val="FFFFFF"/>
                </a:solidFill>
                <a:latin typeface="Arial" charset="0"/>
              </a:rPr>
              <a:t>Instruction Formats: Internal Storage in the CPU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7620000" cy="4267200"/>
          </a:xfrm>
          <a:noFill/>
        </p:spPr>
        <p:txBody>
          <a:bodyPr/>
          <a:lstStyle/>
          <a:p>
            <a:pPr marL="334963" indent="-334963">
              <a:spcBef>
                <a:spcPct val="10000"/>
              </a:spcBef>
            </a:pPr>
            <a:r>
              <a:rPr lang="en-US" sz="2600" smtClean="0">
                <a:latin typeface="Arial" charset="0"/>
              </a:rPr>
              <a:t>With a three-address ISA, (e.g.,mainframes), the infix expression, </a:t>
            </a:r>
          </a:p>
          <a:p>
            <a:pPr marL="334963" indent="-334963">
              <a:spcBef>
                <a:spcPct val="10000"/>
              </a:spcBef>
              <a:buFontTx/>
              <a:buNone/>
            </a:pPr>
            <a:r>
              <a:rPr lang="en-US" sz="2600" smtClean="0">
                <a:latin typeface="Arial" charset="0"/>
              </a:rPr>
              <a:t>		</a:t>
            </a:r>
            <a:r>
              <a:rPr lang="en-US" sz="2800" b="1" smtClean="0">
                <a:latin typeface="Courier New" pitchFamily="49" charset="0"/>
              </a:rPr>
              <a:t>Z = X </a:t>
            </a:r>
            <a:r>
              <a:rPr lang="en-US" sz="2800" b="1" smtClean="0">
                <a:latin typeface="Courier New" pitchFamily="49" charset="0"/>
                <a:sym typeface="Symbol" pitchFamily="18" charset="2"/>
              </a:rPr>
              <a:t></a:t>
            </a:r>
            <a:r>
              <a:rPr lang="en-US" sz="2800" b="1" smtClean="0">
                <a:latin typeface="Courier New" pitchFamily="49" charset="0"/>
              </a:rPr>
              <a:t> Y + W </a:t>
            </a:r>
            <a:r>
              <a:rPr lang="en-US" sz="2800" b="1" smtClean="0">
                <a:latin typeface="Courier New" pitchFamily="49" charset="0"/>
                <a:sym typeface="Symbol" pitchFamily="18" charset="2"/>
              </a:rPr>
              <a:t></a:t>
            </a:r>
            <a:r>
              <a:rPr lang="en-US" sz="2800" b="1" smtClean="0">
                <a:latin typeface="Courier New" pitchFamily="49" charset="0"/>
              </a:rPr>
              <a:t> U</a:t>
            </a:r>
          </a:p>
          <a:p>
            <a:pPr marL="334963" indent="-334963">
              <a:spcBef>
                <a:spcPct val="10000"/>
              </a:spcBef>
              <a:buFontTx/>
              <a:buNone/>
            </a:pPr>
            <a:r>
              <a:rPr lang="en-US" sz="2600" smtClean="0">
                <a:latin typeface="Arial" charset="0"/>
              </a:rPr>
              <a:t>	might look like this:</a:t>
            </a:r>
          </a:p>
          <a:p>
            <a:pPr marL="334963" indent="-334963">
              <a:lnSpc>
                <a:spcPct val="90000"/>
              </a:lnSpc>
              <a:buFontTx/>
              <a:buNone/>
            </a:pPr>
            <a:r>
              <a:rPr lang="en-US" sz="2400" b="1" smtClean="0">
                <a:latin typeface="Courier New" pitchFamily="49" charset="0"/>
              </a:rPr>
              <a:t>				MULT R1,X,Y</a:t>
            </a:r>
          </a:p>
          <a:p>
            <a:pPr marL="334963" indent="-334963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400" b="1" smtClean="0">
                <a:latin typeface="Courier New" pitchFamily="49" charset="0"/>
              </a:rPr>
              <a:t>				MULT R2,W,U</a:t>
            </a:r>
          </a:p>
          <a:p>
            <a:pPr marL="334963" indent="-334963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400" b="1" smtClean="0">
                <a:latin typeface="Courier New" pitchFamily="49" charset="0"/>
              </a:rPr>
              <a:t>				ADD  Z,R1,R2</a:t>
            </a:r>
          </a:p>
        </p:txBody>
      </p:sp>
      <p:sp>
        <p:nvSpPr>
          <p:cNvPr id="21509" name="Text Box 4"/>
          <p:cNvSpPr txBox="1">
            <a:spLocks noChangeArrowheads="1"/>
          </p:cNvSpPr>
          <p:nvPr/>
        </p:nvSpPr>
        <p:spPr bwMode="auto">
          <a:xfrm>
            <a:off x="914400" y="4619625"/>
            <a:ext cx="7391400" cy="762000"/>
          </a:xfrm>
          <a:prstGeom prst="rect">
            <a:avLst/>
          </a:prstGeom>
          <a:solidFill>
            <a:srgbClr val="E2FED2"/>
          </a:solidFill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200" b="1" baseline="0">
                <a:solidFill>
                  <a:srgbClr val="CC3300"/>
                </a:solidFill>
              </a:rPr>
              <a:t>Would this program execute faster than the corresponding (longer) program that we saw in the stack-based ISA?</a:t>
            </a:r>
            <a:endParaRPr lang="en-US" baseline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6C22F98-FC8F-4837-9E19-2D984AE7863B}" type="slidenum">
              <a:rPr lang="en-US" smtClean="0">
                <a:latin typeface="Times New Roman" pitchFamily="18" charset="0"/>
              </a:rPr>
              <a:pPr/>
              <a:t>26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2588"/>
            <a:ext cx="5943600" cy="547687"/>
          </a:xfrm>
          <a:noFill/>
        </p:spPr>
        <p:txBody>
          <a:bodyPr/>
          <a:lstStyle/>
          <a:p>
            <a:r>
              <a:rPr lang="en-US" sz="3400" b="1" smtClean="0">
                <a:solidFill>
                  <a:srgbClr val="FFFFFF"/>
                </a:solidFill>
                <a:latin typeface="Arial" charset="0"/>
              </a:rPr>
              <a:t>Instruction Formats: Expanding OpCodes</a:t>
            </a:r>
            <a:endParaRPr lang="en-US" sz="3400" smtClean="0">
              <a:latin typeface="Arial" charset="0"/>
            </a:endParaRP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7848600" cy="4267200"/>
          </a:xfrm>
          <a:noFill/>
        </p:spPr>
        <p:txBody>
          <a:bodyPr/>
          <a:lstStyle/>
          <a:p>
            <a:pPr marL="334963" indent="-334963">
              <a:spcBef>
                <a:spcPct val="30000"/>
              </a:spcBef>
            </a:pPr>
            <a:r>
              <a:rPr lang="en-US" sz="2600" smtClean="0">
                <a:latin typeface="Arial" charset="0"/>
              </a:rPr>
              <a:t>We have seen how instruction length is affected by the number of operands supported by the ISA.</a:t>
            </a:r>
          </a:p>
          <a:p>
            <a:pPr marL="334963" indent="-334963">
              <a:spcBef>
                <a:spcPct val="30000"/>
              </a:spcBef>
            </a:pPr>
            <a:r>
              <a:rPr lang="en-US" sz="2600" smtClean="0">
                <a:latin typeface="Arial" charset="0"/>
              </a:rPr>
              <a:t>In any instruction set, not all instructions require the same number of operands.</a:t>
            </a:r>
          </a:p>
          <a:p>
            <a:pPr marL="334963" indent="-334963">
              <a:spcBef>
                <a:spcPct val="30000"/>
              </a:spcBef>
            </a:pPr>
            <a:r>
              <a:rPr lang="en-US" sz="2600" smtClean="0">
                <a:latin typeface="Arial" charset="0"/>
              </a:rPr>
              <a:t>Operations that require no operands, such as </a:t>
            </a:r>
            <a:r>
              <a:rPr lang="en-US" sz="2400" b="1" smtClean="0">
                <a:latin typeface="Courier New" pitchFamily="49" charset="0"/>
              </a:rPr>
              <a:t>HALT</a:t>
            </a:r>
            <a:r>
              <a:rPr lang="en-US" sz="2600" smtClean="0">
                <a:latin typeface="Arial" charset="0"/>
              </a:rPr>
              <a:t>, necessarily waste some space when fixed-length instructions are used.</a:t>
            </a:r>
          </a:p>
          <a:p>
            <a:pPr marL="334963" indent="-334963">
              <a:spcBef>
                <a:spcPct val="30000"/>
              </a:spcBef>
            </a:pPr>
            <a:r>
              <a:rPr lang="en-US" sz="2600" smtClean="0">
                <a:latin typeface="Arial" charset="0"/>
              </a:rPr>
              <a:t>One way to recover some of this space is to use </a:t>
            </a:r>
            <a:r>
              <a:rPr lang="en-US" sz="2600" i="1" smtClean="0">
                <a:latin typeface="Arial" charset="0"/>
              </a:rPr>
              <a:t>expanding opCodes</a:t>
            </a:r>
            <a:r>
              <a:rPr lang="en-US" sz="2600" smtClean="0">
                <a:latin typeface="Arial" charset="0"/>
              </a:rPr>
              <a:t>.</a:t>
            </a:r>
            <a:endParaRPr lang="en-US" sz="2400" b="1" smtClean="0">
              <a:latin typeface="Courier New" pitchFamily="49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197256E-4627-4943-A8AC-05689C61D3A0}" type="slidenum">
              <a:rPr lang="en-US" smtClean="0">
                <a:latin typeface="Times New Roman" pitchFamily="18" charset="0"/>
              </a:rPr>
              <a:pPr/>
              <a:t>27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2588"/>
            <a:ext cx="5943600" cy="547687"/>
          </a:xfrm>
          <a:noFill/>
        </p:spPr>
        <p:txBody>
          <a:bodyPr/>
          <a:lstStyle/>
          <a:p>
            <a:r>
              <a:rPr lang="en-US" sz="3400" b="1" smtClean="0">
                <a:solidFill>
                  <a:srgbClr val="FFFFFF"/>
                </a:solidFill>
                <a:latin typeface="Arial" charset="0"/>
              </a:rPr>
              <a:t>Instruction Formats: Expanding OpCodes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382000" cy="2286000"/>
          </a:xfrm>
          <a:noFill/>
        </p:spPr>
        <p:txBody>
          <a:bodyPr/>
          <a:lstStyle/>
          <a:p>
            <a:pPr marL="334963" indent="-334963">
              <a:spcBef>
                <a:spcPct val="10000"/>
              </a:spcBef>
            </a:pPr>
            <a:r>
              <a:rPr lang="en-US" sz="2600" smtClean="0">
                <a:latin typeface="Arial" charset="0"/>
              </a:rPr>
              <a:t>A system has 16 registers and 4K of memory.</a:t>
            </a:r>
          </a:p>
          <a:p>
            <a:pPr marL="334963" indent="-334963">
              <a:spcBef>
                <a:spcPct val="10000"/>
              </a:spcBef>
            </a:pPr>
            <a:r>
              <a:rPr lang="en-US" sz="2600" smtClean="0">
                <a:latin typeface="Arial" charset="0"/>
              </a:rPr>
              <a:t>We need 4 bits to access one of the registers. We also need 12 bits for a memory address.</a:t>
            </a:r>
          </a:p>
          <a:p>
            <a:pPr marL="334963" indent="-334963">
              <a:spcBef>
                <a:spcPct val="10000"/>
              </a:spcBef>
            </a:pPr>
            <a:r>
              <a:rPr lang="en-US" sz="2600" smtClean="0">
                <a:latin typeface="Arial" charset="0"/>
              </a:rPr>
              <a:t>If the system is to have 16-bit instructions, we have two choices for our instructions:</a:t>
            </a:r>
            <a:endParaRPr lang="en-US" sz="2500" smtClean="0">
              <a:latin typeface="Arial" charset="0"/>
            </a:endParaRPr>
          </a:p>
        </p:txBody>
      </p:sp>
      <p:pic>
        <p:nvPicPr>
          <p:cNvPr id="23557" name="Picture 7" descr="C:\wpdocs\Julie\Org&amp;Arch\Ch5\PPT\5-2.t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47800" y="3751263"/>
            <a:ext cx="5832475" cy="2420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0106735-4ACF-4DC6-97E1-418CB430327E}" type="slidenum">
              <a:rPr lang="en-US" smtClean="0">
                <a:latin typeface="Times New Roman" pitchFamily="18" charset="0"/>
              </a:rPr>
              <a:pPr/>
              <a:t>28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2588"/>
            <a:ext cx="5943600" cy="547687"/>
          </a:xfrm>
          <a:noFill/>
        </p:spPr>
        <p:txBody>
          <a:bodyPr/>
          <a:lstStyle/>
          <a:p>
            <a:r>
              <a:rPr lang="en-US" sz="3400" b="1" smtClean="0">
                <a:solidFill>
                  <a:srgbClr val="FFFFFF"/>
                </a:solidFill>
                <a:latin typeface="Arial" charset="0"/>
              </a:rPr>
              <a:t>Instruction Formats: Expanding OpCodes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382000" cy="990600"/>
          </a:xfrm>
          <a:noFill/>
        </p:spPr>
        <p:txBody>
          <a:bodyPr/>
          <a:lstStyle/>
          <a:p>
            <a:pPr marL="334963" indent="-334963">
              <a:spcBef>
                <a:spcPct val="10000"/>
              </a:spcBef>
            </a:pPr>
            <a:r>
              <a:rPr lang="en-US" sz="2600" smtClean="0">
                <a:latin typeface="Arial" charset="0"/>
              </a:rPr>
              <a:t>If we allow the length of the opCode to vary, we could create a very rich instruction set:</a:t>
            </a:r>
          </a:p>
        </p:txBody>
      </p:sp>
      <p:pic>
        <p:nvPicPr>
          <p:cNvPr id="24581" name="Picture 6" descr="Ecodes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43000" y="2454275"/>
            <a:ext cx="6334125" cy="333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5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spcBef>
                <a:spcPct val="0"/>
              </a:spcBef>
            </a:pPr>
            <a:fld id="{59CE0253-DB0E-446E-B331-3889F714D336}" type="slidenum">
              <a:rPr lang="en-US" sz="1400" baseline="0"/>
              <a:pPr algn="r">
                <a:spcBef>
                  <a:spcPct val="0"/>
                </a:spcBef>
              </a:pPr>
              <a:t>29</a:t>
            </a:fld>
            <a:endParaRPr lang="en-US" sz="1400" baseline="0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6477000" cy="914400"/>
          </a:xfrm>
        </p:spPr>
        <p:txBody>
          <a:bodyPr/>
          <a:lstStyle/>
          <a:p>
            <a:r>
              <a:rPr lang="en-US" sz="3400" b="1" smtClean="0">
                <a:solidFill>
                  <a:srgbClr val="FFFFFF"/>
                </a:solidFill>
                <a:latin typeface="Arial" charset="0"/>
              </a:rPr>
              <a:t>End </a:t>
            </a:r>
            <a:br>
              <a:rPr lang="en-US" sz="3400" b="1" smtClean="0">
                <a:solidFill>
                  <a:srgbClr val="FFFFFF"/>
                </a:solidFill>
                <a:latin typeface="Arial" charset="0"/>
              </a:rPr>
            </a:br>
            <a:r>
              <a:rPr lang="en-US" sz="3400" b="1" smtClean="0">
                <a:solidFill>
                  <a:srgbClr val="FFFFFF"/>
                </a:solidFill>
                <a:latin typeface="Arial" charset="0"/>
              </a:rPr>
              <a:t>Section 5.2</a:t>
            </a:r>
          </a:p>
        </p:txBody>
      </p:sp>
      <p:pic>
        <p:nvPicPr>
          <p:cNvPr id="25604" name="Picture 14" descr="End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3429000" y="2895600"/>
            <a:ext cx="2320925" cy="2230438"/>
          </a:xfrm>
        </p:spPr>
      </p:pic>
      <p:sp>
        <p:nvSpPr>
          <p:cNvPr id="25605" name="AutoShape 3"/>
          <p:cNvSpPr>
            <a:spLocks noChangeArrowheads="1"/>
          </p:cNvSpPr>
          <p:nvPr/>
        </p:nvSpPr>
        <p:spPr bwMode="auto">
          <a:xfrm>
            <a:off x="4114800" y="3505200"/>
            <a:ext cx="927100" cy="889000"/>
          </a:xfrm>
          <a:prstGeom prst="smileyFace">
            <a:avLst>
              <a:gd name="adj" fmla="val 4653"/>
            </a:avLst>
          </a:prstGeom>
          <a:solidFill>
            <a:srgbClr val="F8BE1A"/>
          </a:solidFill>
          <a:ln w="952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>
              <a:spcBef>
                <a:spcPct val="0"/>
              </a:spcBef>
            </a:pPr>
            <a:endParaRPr lang="en-US" sz="2400" baseline="0">
              <a:latin typeface="Arial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Number Placeholder 5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spcBef>
                <a:spcPct val="0"/>
              </a:spcBef>
            </a:pPr>
            <a:fld id="{6725C053-9487-458B-BC0C-95D2B43BB383}" type="slidenum">
              <a:rPr lang="en-US" sz="1400" baseline="0"/>
              <a:pPr algn="r">
                <a:spcBef>
                  <a:spcPct val="0"/>
                </a:spcBef>
              </a:pPr>
              <a:t>3</a:t>
            </a:fld>
            <a:endParaRPr lang="en-US" sz="1400" baseline="0"/>
          </a:p>
        </p:txBody>
      </p:sp>
      <p:sp>
        <p:nvSpPr>
          <p:cNvPr id="6349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382588"/>
            <a:ext cx="5943600" cy="547687"/>
          </a:xfrm>
        </p:spPr>
        <p:txBody>
          <a:bodyPr/>
          <a:lstStyle/>
          <a:p>
            <a:r>
              <a:rPr lang="en-US" sz="3400" b="1" smtClean="0">
                <a:solidFill>
                  <a:srgbClr val="FFFFFF"/>
                </a:solidFill>
                <a:latin typeface="Arial" charset="0"/>
              </a:rPr>
              <a:t>Introduction</a:t>
            </a:r>
            <a:endParaRPr lang="en-US" sz="3400" smtClean="0">
              <a:latin typeface="Arial" charset="0"/>
            </a:endParaRPr>
          </a:p>
        </p:txBody>
      </p:sp>
      <p:sp>
        <p:nvSpPr>
          <p:cNvPr id="6349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447800"/>
            <a:ext cx="7848600" cy="4800600"/>
          </a:xfrm>
          <a:noFill/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  <a:spcBef>
                <a:spcPct val="40000"/>
              </a:spcBef>
            </a:pPr>
            <a:r>
              <a:rPr lang="en-US" dirty="0" smtClean="0">
                <a:latin typeface="Arial" charset="0"/>
              </a:rPr>
              <a:t>Machine instructions consist of </a:t>
            </a:r>
            <a:r>
              <a:rPr lang="en-US" dirty="0" err="1" smtClean="0">
                <a:latin typeface="Arial" charset="0"/>
              </a:rPr>
              <a:t>opCode</a:t>
            </a:r>
            <a:r>
              <a:rPr lang="en-US" dirty="0" smtClean="0">
                <a:latin typeface="Arial" charset="0"/>
              </a:rPr>
              <a:t> and operands</a:t>
            </a:r>
          </a:p>
          <a:p>
            <a:pPr lvl="1">
              <a:lnSpc>
                <a:spcPct val="110000"/>
              </a:lnSpc>
              <a:spcBef>
                <a:spcPts val="1200"/>
              </a:spcBef>
            </a:pPr>
            <a:r>
              <a:rPr lang="en-US" dirty="0" smtClean="0">
                <a:latin typeface="Arial" charset="0"/>
              </a:rPr>
              <a:t>The </a:t>
            </a:r>
            <a:r>
              <a:rPr lang="en-US" dirty="0" err="1" smtClean="0">
                <a:latin typeface="Arial" charset="0"/>
              </a:rPr>
              <a:t>opCodes</a:t>
            </a:r>
            <a:r>
              <a:rPr lang="en-US" dirty="0" smtClean="0">
                <a:latin typeface="Arial" charset="0"/>
              </a:rPr>
              <a:t> specify the operations to be executed</a:t>
            </a:r>
          </a:p>
          <a:p>
            <a:pPr lvl="1">
              <a:lnSpc>
                <a:spcPct val="110000"/>
              </a:lnSpc>
              <a:spcBef>
                <a:spcPts val="1200"/>
              </a:spcBef>
            </a:pPr>
            <a:r>
              <a:rPr lang="en-US" dirty="0" smtClean="0">
                <a:latin typeface="Arial" charset="0"/>
              </a:rPr>
              <a:t>The operands specify registers or memory locations of data</a:t>
            </a:r>
          </a:p>
          <a:p>
            <a:pPr>
              <a:lnSpc>
                <a:spcPct val="110000"/>
              </a:lnSpc>
              <a:spcBef>
                <a:spcPts val="3600"/>
              </a:spcBef>
            </a:pPr>
            <a:r>
              <a:rPr lang="en-US" dirty="0" smtClean="0">
                <a:latin typeface="Arial" charset="0"/>
              </a:rPr>
              <a:t>Why, when we have languages such as C++ and Java available, should we be concerned with machine instructions?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Number Placeholder 5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spcBef>
                <a:spcPct val="0"/>
              </a:spcBef>
            </a:pPr>
            <a:fld id="{3D737C76-132F-44D4-98C1-8CF2A74F2705}" type="slidenum">
              <a:rPr lang="en-US" sz="1400" baseline="0"/>
              <a:pPr algn="r">
                <a:spcBef>
                  <a:spcPct val="0"/>
                </a:spcBef>
              </a:pPr>
              <a:t>4</a:t>
            </a:fld>
            <a:endParaRPr lang="en-US" sz="1400" baseline="0"/>
          </a:p>
        </p:txBody>
      </p:sp>
      <p:sp>
        <p:nvSpPr>
          <p:cNvPr id="6553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382588"/>
            <a:ext cx="5943600" cy="547687"/>
          </a:xfrm>
        </p:spPr>
        <p:txBody>
          <a:bodyPr/>
          <a:lstStyle/>
          <a:p>
            <a:r>
              <a:rPr lang="en-US" sz="3400" b="1" smtClean="0">
                <a:solidFill>
                  <a:srgbClr val="FFFFFF"/>
                </a:solidFill>
                <a:latin typeface="Arial" charset="0"/>
              </a:rPr>
              <a:t>Introduction</a:t>
            </a:r>
            <a:endParaRPr lang="en-US" sz="3400" smtClean="0">
              <a:latin typeface="Arial" charset="0"/>
            </a:endParaRPr>
          </a:p>
        </p:txBody>
      </p:sp>
      <p:sp>
        <p:nvSpPr>
          <p:cNvPr id="6554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447800"/>
            <a:ext cx="7848600" cy="4800600"/>
          </a:xfrm>
          <a:noFill/>
        </p:spPr>
        <p:txBody>
          <a:bodyPr/>
          <a:lstStyle/>
          <a:p>
            <a:pPr>
              <a:spcBef>
                <a:spcPct val="40000"/>
              </a:spcBef>
            </a:pPr>
            <a:r>
              <a:rPr lang="en-US" dirty="0" smtClean="0">
                <a:latin typeface="Arial" charset="0"/>
              </a:rPr>
              <a:t>High-level languages hide the details of the architecture from the programmer.</a:t>
            </a:r>
          </a:p>
          <a:p>
            <a:pPr lvl="1">
              <a:spcBef>
                <a:spcPts val="1200"/>
              </a:spcBef>
            </a:pPr>
            <a:r>
              <a:rPr lang="en-US" dirty="0" smtClean="0">
                <a:latin typeface="Arial" charset="0"/>
              </a:rPr>
              <a:t>Programmers have little awareness of the topics discussed in Chapter 4</a:t>
            </a:r>
          </a:p>
          <a:p>
            <a:pPr>
              <a:spcBef>
                <a:spcPts val="3600"/>
              </a:spcBef>
            </a:pPr>
            <a:r>
              <a:rPr lang="en-US" dirty="0" smtClean="0">
                <a:latin typeface="Arial" charset="0"/>
              </a:rPr>
              <a:t>Understanding computer architecture results in better programmers</a:t>
            </a:r>
          </a:p>
          <a:p>
            <a:pPr lvl="1">
              <a:spcBef>
                <a:spcPts val="1200"/>
              </a:spcBef>
            </a:pPr>
            <a:r>
              <a:rPr lang="en-US" dirty="0" smtClean="0">
                <a:latin typeface="Arial" charset="0"/>
              </a:rPr>
              <a:t>They write more efficient and more effective programs!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37149D8-35A7-48E5-89F6-00B82C7B8071}" type="slidenum">
              <a:rPr lang="en-US" smtClean="0">
                <a:latin typeface="Times New Roman" pitchFamily="18" charset="0"/>
              </a:rPr>
              <a:pPr/>
              <a:t>5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2588"/>
            <a:ext cx="5943600" cy="547687"/>
          </a:xfrm>
        </p:spPr>
        <p:txBody>
          <a:bodyPr/>
          <a:lstStyle/>
          <a:p>
            <a:r>
              <a:rPr lang="en-US" sz="3400" b="1" smtClean="0">
                <a:solidFill>
                  <a:srgbClr val="FFFFFF"/>
                </a:solidFill>
                <a:latin typeface="Arial" charset="0"/>
              </a:rPr>
              <a:t>Introduction</a:t>
            </a:r>
            <a:endParaRPr lang="en-US" sz="3400" smtClean="0">
              <a:latin typeface="Arial" charset="0"/>
            </a:endParaRP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7848600" cy="4800600"/>
          </a:xfrm>
          <a:noFill/>
        </p:spPr>
        <p:txBody>
          <a:bodyPr/>
          <a:lstStyle/>
          <a:p>
            <a:pPr>
              <a:spcBef>
                <a:spcPts val="3600"/>
              </a:spcBef>
            </a:pPr>
            <a:r>
              <a:rPr lang="en-US" sz="2700" dirty="0" smtClean="0">
                <a:latin typeface="Arial" charset="0"/>
              </a:rPr>
              <a:t>This chapter builds upon the ideas in Chapter 4</a:t>
            </a:r>
            <a:r>
              <a:rPr lang="en-US" sz="2700" dirty="0" smtClean="0"/>
              <a:t>.</a:t>
            </a:r>
          </a:p>
          <a:p>
            <a:pPr>
              <a:spcBef>
                <a:spcPts val="3600"/>
              </a:spcBef>
            </a:pPr>
            <a:r>
              <a:rPr lang="en-US" sz="2700" dirty="0" smtClean="0">
                <a:latin typeface="Arial" charset="0"/>
              </a:rPr>
              <a:t>We present a detailed look at different instruction formats, operand types, and memory access methods.</a:t>
            </a:r>
          </a:p>
          <a:p>
            <a:pPr>
              <a:spcBef>
                <a:spcPts val="3600"/>
              </a:spcBef>
            </a:pPr>
            <a:r>
              <a:rPr lang="en-US" sz="2700" dirty="0" smtClean="0">
                <a:latin typeface="Arial" charset="0"/>
              </a:rPr>
              <a:t>We will see the interrelation between machine organization and instruction formats.</a:t>
            </a:r>
          </a:p>
          <a:p>
            <a:pPr>
              <a:spcBef>
                <a:spcPts val="3600"/>
              </a:spcBef>
            </a:pPr>
            <a:r>
              <a:rPr lang="en-US" sz="2700" dirty="0" smtClean="0">
                <a:latin typeface="Arial" charset="0"/>
              </a:rPr>
              <a:t>This leads to a deeper understanding of computer architecture in general.</a:t>
            </a:r>
            <a:endParaRPr lang="en-US" sz="2800" dirty="0" smtClean="0">
              <a:latin typeface="Arial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spcBef>
                <a:spcPct val="0"/>
              </a:spcBef>
            </a:pPr>
            <a:fld id="{70A4D34F-2BB7-41B1-9775-439CAD2E98E3}" type="slidenum">
              <a:rPr lang="en-US" sz="1400" baseline="0"/>
              <a:pPr algn="r">
                <a:spcBef>
                  <a:spcPct val="0"/>
                </a:spcBef>
              </a:pPr>
              <a:t>6</a:t>
            </a:fld>
            <a:endParaRPr lang="en-US" sz="1400" baseline="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6477000" cy="914400"/>
          </a:xfrm>
        </p:spPr>
        <p:txBody>
          <a:bodyPr/>
          <a:lstStyle/>
          <a:p>
            <a:r>
              <a:rPr lang="en-US" sz="3400" b="1" smtClean="0">
                <a:solidFill>
                  <a:srgbClr val="FFFFFF"/>
                </a:solidFill>
                <a:latin typeface="Arial" charset="0"/>
              </a:rPr>
              <a:t>End </a:t>
            </a:r>
            <a:br>
              <a:rPr lang="en-US" sz="3400" b="1" smtClean="0">
                <a:solidFill>
                  <a:srgbClr val="FFFFFF"/>
                </a:solidFill>
                <a:latin typeface="Arial" charset="0"/>
              </a:rPr>
            </a:br>
            <a:r>
              <a:rPr lang="en-US" sz="3400" b="1" smtClean="0">
                <a:solidFill>
                  <a:srgbClr val="FFFFFF"/>
                </a:solidFill>
                <a:latin typeface="Arial" charset="0"/>
              </a:rPr>
              <a:t>Section 5.1</a:t>
            </a:r>
          </a:p>
        </p:txBody>
      </p:sp>
      <p:pic>
        <p:nvPicPr>
          <p:cNvPr id="5124" name="Picture 14" descr="End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3429000" y="2895600"/>
            <a:ext cx="2320925" cy="2230438"/>
          </a:xfrm>
        </p:spPr>
      </p:pic>
      <p:sp>
        <p:nvSpPr>
          <p:cNvPr id="5125" name="AutoShape 3"/>
          <p:cNvSpPr>
            <a:spLocks noChangeArrowheads="1"/>
          </p:cNvSpPr>
          <p:nvPr/>
        </p:nvSpPr>
        <p:spPr bwMode="auto">
          <a:xfrm>
            <a:off x="4114800" y="3505200"/>
            <a:ext cx="927100" cy="889000"/>
          </a:xfrm>
          <a:prstGeom prst="smileyFace">
            <a:avLst>
              <a:gd name="adj" fmla="val 4653"/>
            </a:avLst>
          </a:prstGeom>
          <a:solidFill>
            <a:srgbClr val="F8BE1A"/>
          </a:solidFill>
          <a:ln w="952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>
              <a:spcBef>
                <a:spcPct val="0"/>
              </a:spcBef>
            </a:pPr>
            <a:endParaRPr lang="en-US" sz="2400" baseline="0">
              <a:latin typeface="Arial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Number Placeholder 5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spcBef>
                <a:spcPct val="0"/>
              </a:spcBef>
            </a:pPr>
            <a:fld id="{A06AF95B-DAE9-4DBB-A8DA-5425002553B9}" type="slidenum">
              <a:rPr lang="en-US" sz="1400" baseline="0"/>
              <a:pPr algn="r">
                <a:spcBef>
                  <a:spcPct val="0"/>
                </a:spcBef>
              </a:pPr>
              <a:t>7</a:t>
            </a:fld>
            <a:endParaRPr lang="en-US" sz="1400" baseline="0"/>
          </a:p>
        </p:txBody>
      </p:sp>
      <p:sp>
        <p:nvSpPr>
          <p:cNvPr id="6758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382588"/>
            <a:ext cx="5943600" cy="547687"/>
          </a:xfrm>
        </p:spPr>
        <p:txBody>
          <a:bodyPr/>
          <a:lstStyle/>
          <a:p>
            <a:r>
              <a:rPr lang="en-US" sz="3400" b="1" smtClean="0">
                <a:solidFill>
                  <a:srgbClr val="FFFFFF"/>
                </a:solidFill>
                <a:latin typeface="Arial" charset="0"/>
              </a:rPr>
              <a:t>Instruction Formats</a:t>
            </a:r>
            <a:endParaRPr lang="en-US" sz="3400" smtClean="0">
              <a:latin typeface="Arial" charset="0"/>
            </a:endParaRPr>
          </a:p>
        </p:txBody>
      </p:sp>
      <p:sp>
        <p:nvSpPr>
          <p:cNvPr id="67588" name="Rectangle 1027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447800"/>
            <a:ext cx="8077200" cy="4800600"/>
          </a:xfrm>
          <a:noFill/>
        </p:spPr>
        <p:txBody>
          <a:bodyPr/>
          <a:lstStyle/>
          <a:p>
            <a:pPr>
              <a:spcBef>
                <a:spcPts val="3600"/>
              </a:spcBef>
            </a:pPr>
            <a:r>
              <a:rPr lang="en-US" sz="3000" dirty="0" smtClean="0">
                <a:latin typeface="Arial" charset="0"/>
              </a:rPr>
              <a:t>Recall: a machine instruction has an </a:t>
            </a:r>
            <a:r>
              <a:rPr lang="en-US" sz="3000" dirty="0" err="1" smtClean="0">
                <a:latin typeface="Arial" charset="0"/>
              </a:rPr>
              <a:t>opCode</a:t>
            </a:r>
            <a:r>
              <a:rPr lang="en-US" sz="3000" dirty="0" smtClean="0">
                <a:latin typeface="Arial" charset="0"/>
              </a:rPr>
              <a:t> and zero or more operands</a:t>
            </a:r>
          </a:p>
          <a:p>
            <a:pPr>
              <a:spcBef>
                <a:spcPts val="3600"/>
              </a:spcBef>
            </a:pPr>
            <a:r>
              <a:rPr lang="en-US" sz="3000" dirty="0" smtClean="0">
                <a:latin typeface="Arial" charset="0"/>
              </a:rPr>
              <a:t>For </a:t>
            </a:r>
            <a:r>
              <a:rPr lang="en-US" sz="3000" dirty="0" smtClean="0">
                <a:latin typeface="Arial" charset="0"/>
              </a:rPr>
              <a:t>example, MARIE </a:t>
            </a:r>
            <a:r>
              <a:rPr lang="en-US" sz="3000" dirty="0" smtClean="0">
                <a:latin typeface="Arial" charset="0"/>
              </a:rPr>
              <a:t>instructions:</a:t>
            </a:r>
          </a:p>
          <a:p>
            <a:pPr lvl="1">
              <a:spcBef>
                <a:spcPts val="1200"/>
              </a:spcBef>
            </a:pPr>
            <a:r>
              <a:rPr lang="en-US" dirty="0" smtClean="0">
                <a:latin typeface="Arial" charset="0"/>
              </a:rPr>
              <a:t>Length: 16 bits</a:t>
            </a:r>
          </a:p>
          <a:p>
            <a:pPr lvl="1">
              <a:spcBef>
                <a:spcPts val="1200"/>
              </a:spcBef>
            </a:pPr>
            <a:r>
              <a:rPr lang="en-US" dirty="0" smtClean="0">
                <a:latin typeface="Arial" charset="0"/>
              </a:rPr>
              <a:t>Number of operands: 0 or 1</a:t>
            </a:r>
          </a:p>
          <a:p>
            <a:pPr>
              <a:spcBef>
                <a:spcPts val="3600"/>
              </a:spcBef>
            </a:pPr>
            <a:r>
              <a:rPr lang="en-US" sz="2900" dirty="0" smtClean="0">
                <a:latin typeface="Arial" charset="0"/>
              </a:rPr>
              <a:t>Encoding </a:t>
            </a:r>
            <a:r>
              <a:rPr lang="en-US" sz="2900" dirty="0" smtClean="0">
                <a:latin typeface="Arial" charset="0"/>
              </a:rPr>
              <a:t>an instruction can be done in a variety of ways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11820FE-3D3E-4EA1-8E4D-67CF84AA0385}" type="slidenum">
              <a:rPr lang="en-US" smtClean="0">
                <a:latin typeface="Times New Roman" pitchFamily="18" charset="0"/>
              </a:rPr>
              <a:pPr/>
              <a:t>8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2588"/>
            <a:ext cx="6781800" cy="547687"/>
          </a:xfrm>
        </p:spPr>
        <p:txBody>
          <a:bodyPr/>
          <a:lstStyle/>
          <a:p>
            <a:r>
              <a:rPr lang="en-US" sz="3400" b="1" dirty="0" smtClean="0">
                <a:solidFill>
                  <a:srgbClr val="FFFFFF"/>
                </a:solidFill>
                <a:latin typeface="Arial" charset="0"/>
              </a:rPr>
              <a:t>Instruction </a:t>
            </a:r>
            <a:r>
              <a:rPr lang="en-US" sz="3400" b="1" dirty="0" smtClean="0">
                <a:solidFill>
                  <a:srgbClr val="FFFFFF"/>
                </a:solidFill>
                <a:latin typeface="Arial" charset="0"/>
              </a:rPr>
              <a:t>Set Architectures</a:t>
            </a:r>
            <a:endParaRPr lang="en-US" sz="3400" dirty="0" smtClean="0">
              <a:latin typeface="Arial" charset="0"/>
            </a:endParaRP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382000" cy="4267200"/>
          </a:xfrm>
          <a:noFill/>
        </p:spPr>
        <p:txBody>
          <a:bodyPr/>
          <a:lstStyle/>
          <a:p>
            <a:pPr>
              <a:spcBef>
                <a:spcPts val="3600"/>
              </a:spcBef>
            </a:pPr>
            <a:r>
              <a:rPr lang="en-US" sz="2800" dirty="0" smtClean="0">
                <a:latin typeface="Arial" charset="0"/>
              </a:rPr>
              <a:t>Instruction set architectures are measured according to:</a:t>
            </a:r>
            <a:endParaRPr lang="en-US" sz="2800" dirty="0" smtClean="0"/>
          </a:p>
          <a:p>
            <a:pPr lvl="1">
              <a:spcBef>
                <a:spcPts val="1200"/>
              </a:spcBef>
            </a:pPr>
            <a:r>
              <a:rPr lang="en-US" sz="2600" dirty="0" smtClean="0">
                <a:latin typeface="Arial" charset="0"/>
              </a:rPr>
              <a:t>Main </a:t>
            </a:r>
            <a:r>
              <a:rPr lang="en-US" sz="2600" dirty="0" smtClean="0">
                <a:latin typeface="Arial" charset="0"/>
              </a:rPr>
              <a:t>memory space occupied by a </a:t>
            </a:r>
            <a:r>
              <a:rPr lang="en-US" sz="2600" dirty="0" smtClean="0">
                <a:latin typeface="Arial" charset="0"/>
              </a:rPr>
              <a:t>program.</a:t>
            </a:r>
          </a:p>
          <a:p>
            <a:pPr lvl="1">
              <a:spcBef>
                <a:spcPts val="1200"/>
              </a:spcBef>
            </a:pPr>
            <a:r>
              <a:rPr lang="en-US" sz="2600" dirty="0" smtClean="0">
                <a:latin typeface="Arial" charset="0"/>
              </a:rPr>
              <a:t>Instruction complexity.</a:t>
            </a:r>
          </a:p>
          <a:p>
            <a:pPr lvl="1">
              <a:spcBef>
                <a:spcPts val="1200"/>
              </a:spcBef>
            </a:pPr>
            <a:r>
              <a:rPr lang="en-US" sz="2600" dirty="0" smtClean="0">
                <a:latin typeface="Arial" charset="0"/>
              </a:rPr>
              <a:t>Instruction </a:t>
            </a:r>
            <a:r>
              <a:rPr lang="en-US" sz="2600" dirty="0" smtClean="0">
                <a:latin typeface="Arial" charset="0"/>
              </a:rPr>
              <a:t>length (in bits</a:t>
            </a:r>
            <a:r>
              <a:rPr lang="en-US" sz="2600" dirty="0" smtClean="0">
                <a:latin typeface="Arial" charset="0"/>
              </a:rPr>
              <a:t>).</a:t>
            </a:r>
          </a:p>
          <a:p>
            <a:pPr lvl="1">
              <a:spcBef>
                <a:spcPts val="1200"/>
              </a:spcBef>
            </a:pPr>
            <a:r>
              <a:rPr lang="en-US" sz="2600" dirty="0" smtClean="0">
                <a:latin typeface="Arial" charset="0"/>
              </a:rPr>
              <a:t>Total </a:t>
            </a:r>
            <a:r>
              <a:rPr lang="en-US" sz="2600" dirty="0" smtClean="0">
                <a:latin typeface="Arial" charset="0"/>
              </a:rPr>
              <a:t>number of instructions in the instruction set.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442DFB9-C1AB-42DA-99CB-4F3B1D217BC0}" type="slidenum">
              <a:rPr lang="en-US" smtClean="0">
                <a:latin typeface="Times New Roman" pitchFamily="18" charset="0"/>
              </a:rPr>
              <a:pPr/>
              <a:t>9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6147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85800" y="382588"/>
            <a:ext cx="5943600" cy="547687"/>
          </a:xfrm>
        </p:spPr>
        <p:txBody>
          <a:bodyPr/>
          <a:lstStyle/>
          <a:p>
            <a:r>
              <a:rPr lang="en-US" sz="3400" b="1" dirty="0" smtClean="0">
                <a:solidFill>
                  <a:srgbClr val="FFFFFF"/>
                </a:solidFill>
                <a:latin typeface="Arial" charset="0"/>
              </a:rPr>
              <a:t>Instruction </a:t>
            </a:r>
            <a:r>
              <a:rPr lang="en-US" sz="3400" b="1" dirty="0" smtClean="0">
                <a:solidFill>
                  <a:srgbClr val="FFFFFF"/>
                </a:solidFill>
                <a:latin typeface="Arial" charset="0"/>
              </a:rPr>
              <a:t>Sets:</a:t>
            </a:r>
            <a:br>
              <a:rPr lang="en-US" sz="3400" b="1" dirty="0" smtClean="0">
                <a:solidFill>
                  <a:srgbClr val="FFFFFF"/>
                </a:solidFill>
                <a:latin typeface="Arial" charset="0"/>
              </a:rPr>
            </a:br>
            <a:r>
              <a:rPr lang="en-US" sz="3400" b="1" dirty="0" smtClean="0">
                <a:solidFill>
                  <a:srgbClr val="FFFFFF"/>
                </a:solidFill>
                <a:latin typeface="Arial" charset="0"/>
              </a:rPr>
              <a:t>Design </a:t>
            </a:r>
            <a:r>
              <a:rPr lang="en-US" sz="3400" b="1" dirty="0" smtClean="0">
                <a:solidFill>
                  <a:srgbClr val="FFFFFF"/>
                </a:solidFill>
                <a:latin typeface="Arial" charset="0"/>
              </a:rPr>
              <a:t>Decisions</a:t>
            </a:r>
            <a:endParaRPr lang="en-US" sz="3400" dirty="0" smtClean="0">
              <a:latin typeface="Arial" charset="0"/>
            </a:endParaRPr>
          </a:p>
        </p:txBody>
      </p:sp>
      <p:sp>
        <p:nvSpPr>
          <p:cNvPr id="6148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077200" cy="4800600"/>
          </a:xfrm>
          <a:noFill/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3600"/>
              </a:spcBef>
            </a:pPr>
            <a:r>
              <a:rPr lang="en-US" dirty="0" smtClean="0">
                <a:latin typeface="Arial" charset="0"/>
              </a:rPr>
              <a:t>Instruction Length:</a:t>
            </a:r>
          </a:p>
          <a:p>
            <a:pPr lvl="1">
              <a:lnSpc>
                <a:spcPct val="120000"/>
              </a:lnSpc>
              <a:spcBef>
                <a:spcPts val="1200"/>
              </a:spcBef>
            </a:pPr>
            <a:r>
              <a:rPr lang="en-US" dirty="0" smtClean="0">
                <a:latin typeface="Arial" charset="0"/>
              </a:rPr>
              <a:t>Number </a:t>
            </a:r>
            <a:r>
              <a:rPr lang="en-US" dirty="0" smtClean="0">
                <a:latin typeface="Arial" charset="0"/>
              </a:rPr>
              <a:t>of bits per instruction</a:t>
            </a:r>
          </a:p>
          <a:p>
            <a:pPr lvl="1">
              <a:lnSpc>
                <a:spcPct val="120000"/>
              </a:lnSpc>
              <a:spcBef>
                <a:spcPts val="1200"/>
              </a:spcBef>
            </a:pPr>
            <a:r>
              <a:rPr lang="en-US" dirty="0" smtClean="0">
                <a:latin typeface="Arial" charset="0"/>
              </a:rPr>
              <a:t>Short</a:t>
            </a:r>
            <a:r>
              <a:rPr lang="en-US" dirty="0" smtClean="0">
                <a:latin typeface="Arial" charset="0"/>
              </a:rPr>
              <a:t> </a:t>
            </a:r>
            <a:r>
              <a:rPr lang="en-US" dirty="0" smtClean="0">
                <a:latin typeface="Arial" charset="0"/>
              </a:rPr>
              <a:t>vs.</a:t>
            </a:r>
            <a:r>
              <a:rPr lang="en-US" dirty="0" smtClean="0">
                <a:latin typeface="Arial" charset="0"/>
              </a:rPr>
              <a:t> long</a:t>
            </a:r>
          </a:p>
          <a:p>
            <a:pPr lvl="2">
              <a:lnSpc>
                <a:spcPct val="120000"/>
              </a:lnSpc>
              <a:spcBef>
                <a:spcPts val="1200"/>
              </a:spcBef>
            </a:pPr>
            <a:r>
              <a:rPr lang="en-US" dirty="0" smtClean="0">
                <a:latin typeface="Arial" charset="0"/>
              </a:rPr>
              <a:t>16</a:t>
            </a:r>
            <a:r>
              <a:rPr lang="en-US" dirty="0" smtClean="0">
                <a:latin typeface="Arial" charset="0"/>
              </a:rPr>
              <a:t>, 32, and 64 are most </a:t>
            </a:r>
            <a:r>
              <a:rPr lang="en-US" dirty="0" smtClean="0">
                <a:latin typeface="Arial" charset="0"/>
              </a:rPr>
              <a:t>common</a:t>
            </a:r>
          </a:p>
          <a:p>
            <a:pPr lvl="1">
              <a:lnSpc>
                <a:spcPct val="120000"/>
              </a:lnSpc>
              <a:spcBef>
                <a:spcPts val="1200"/>
              </a:spcBef>
            </a:pPr>
            <a:r>
              <a:rPr lang="en-US" dirty="0" smtClean="0">
                <a:latin typeface="Arial" charset="0"/>
              </a:rPr>
              <a:t>Fixed length vs. variable length</a:t>
            </a:r>
            <a:endParaRPr lang="en-US" dirty="0" smtClean="0">
              <a:latin typeface="Arial" charset="0"/>
            </a:endParaRPr>
          </a:p>
          <a:p>
            <a:pPr lvl="1">
              <a:lnSpc>
                <a:spcPct val="120000"/>
              </a:lnSpc>
              <a:spcBef>
                <a:spcPts val="1200"/>
              </a:spcBef>
            </a:pPr>
            <a:endParaRPr lang="en-US" dirty="0" smtClean="0">
              <a:latin typeface="Arial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ECOA_Mstr">
  <a:themeElements>
    <a:clrScheme name="ECOA_Mstr.po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COA_Mstr.pot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1500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3000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1500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3000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ECOA_Mstr.po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OA_Mstr.pot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OA_Mstr.pot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OA_Mstr.pot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OA_Mstr.po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OA_Mstr.po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OA_Mstr.po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10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11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12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13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14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15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16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17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18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19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2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20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21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3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4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5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6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7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8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9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Office\Templates\ECOA_Mstr.pot</Template>
  <TotalTime>11060</TotalTime>
  <Words>1301</Words>
  <Application>Microsoft Office PowerPoint</Application>
  <PresentationFormat>On-screen Show (4:3)</PresentationFormat>
  <Paragraphs>236</Paragraphs>
  <Slides>29</Slides>
  <Notes>29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ECOA_Mstr</vt:lpstr>
      <vt:lpstr>Chapter 5</vt:lpstr>
      <vt:lpstr>Chapter 5</vt:lpstr>
      <vt:lpstr>Introduction</vt:lpstr>
      <vt:lpstr>Introduction</vt:lpstr>
      <vt:lpstr>Introduction</vt:lpstr>
      <vt:lpstr>End  Section 5.1</vt:lpstr>
      <vt:lpstr>Instruction Formats</vt:lpstr>
      <vt:lpstr>Instruction Set Architectures</vt:lpstr>
      <vt:lpstr>Instruction Sets: Design Decisions</vt:lpstr>
      <vt:lpstr>Instruction Sets: Design Decisions</vt:lpstr>
      <vt:lpstr>Instruction Sets: Design Decisions</vt:lpstr>
      <vt:lpstr>Instruction Sets: Design Decisions</vt:lpstr>
      <vt:lpstr>Instruction Sets: Design Decisions</vt:lpstr>
      <vt:lpstr>Instruction Sets: Little vs. Big Endian</vt:lpstr>
      <vt:lpstr>Instruction Sets: Little vs. Big Endian</vt:lpstr>
      <vt:lpstr>Instruction Formats: Internal Storage in the CPU</vt:lpstr>
      <vt:lpstr>Instruction Formats: Internal Storage in the CPU</vt:lpstr>
      <vt:lpstr>Instruction Formats: Internal Storage in the CPU</vt:lpstr>
      <vt:lpstr>Instruction Formats: Internal Storage in the CPU</vt:lpstr>
      <vt:lpstr>Instruction Formats: Internal Storage in the CPU</vt:lpstr>
      <vt:lpstr>Instruction Formats: Internal Storage in the CPU</vt:lpstr>
      <vt:lpstr>Instruction Formats: Internal Storage in the CPU</vt:lpstr>
      <vt:lpstr>Instruction Formats: Internal Storage in the CPU</vt:lpstr>
      <vt:lpstr>Instruction Formats: Internal Storage in the CPU</vt:lpstr>
      <vt:lpstr>Instruction Formats: Internal Storage in the CPU</vt:lpstr>
      <vt:lpstr>Instruction Formats: Expanding OpCodes</vt:lpstr>
      <vt:lpstr>Instruction Formats: Expanding OpCodes</vt:lpstr>
      <vt:lpstr>Instruction Formats: Expanding OpCodes</vt:lpstr>
      <vt:lpstr>End  Section 5.2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</dc:title>
  <dc:creator>Null &amp; Lobur</dc:creator>
  <cp:lastModifiedBy>Administrator</cp:lastModifiedBy>
  <cp:revision>360</cp:revision>
  <dcterms:created xsi:type="dcterms:W3CDTF">2002-11-19T23:57:00Z</dcterms:created>
  <dcterms:modified xsi:type="dcterms:W3CDTF">2010-04-22T13:09:59Z</dcterms:modified>
</cp:coreProperties>
</file>