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sldIdLst>
    <p:sldId id="258" r:id="rId2"/>
    <p:sldId id="590" r:id="rId3"/>
    <p:sldId id="567" r:id="rId4"/>
    <p:sldId id="593" r:id="rId5"/>
    <p:sldId id="568" r:id="rId6"/>
    <p:sldId id="611" r:id="rId7"/>
    <p:sldId id="569" r:id="rId8"/>
    <p:sldId id="610" r:id="rId9"/>
    <p:sldId id="612" r:id="rId10"/>
    <p:sldId id="607" r:id="rId11"/>
    <p:sldId id="570" r:id="rId12"/>
    <p:sldId id="613" r:id="rId13"/>
    <p:sldId id="608" r:id="rId14"/>
    <p:sldId id="571" r:id="rId15"/>
    <p:sldId id="614" r:id="rId16"/>
    <p:sldId id="572" r:id="rId17"/>
    <p:sldId id="573" r:id="rId18"/>
    <p:sldId id="594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9FF"/>
    <a:srgbClr val="FFFF99"/>
    <a:srgbClr val="FFCCCC"/>
    <a:srgbClr val="93B9DF"/>
    <a:srgbClr val="B9C0F5"/>
    <a:srgbClr val="99CCFF"/>
    <a:srgbClr val="CC3300"/>
    <a:srgbClr val="66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4" d="100"/>
          <a:sy n="54" d="100"/>
        </p:scale>
        <p:origin x="-972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18"/>
    </p:cViewPr>
  </p:sorterViewPr>
  <p:notesViewPr>
    <p:cSldViewPr>
      <p:cViewPr varScale="1">
        <p:scale>
          <a:sx n="37" d="100"/>
          <a:sy n="37" d="100"/>
        </p:scale>
        <p:origin x="-137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>
                <a:latin typeface="Times New Roman" charset="0"/>
              </a:defRPr>
            </a:lvl1pPr>
          </a:lstStyle>
          <a:p>
            <a:pPr>
              <a:defRPr/>
            </a:pPr>
            <a:fld id="{940E263E-A777-45B7-B978-9515F2348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85C5C-6F83-4B82-AB41-FD947CF0AFAB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BFD5BE-EA38-495A-848D-A5EF1984DF56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856CE-9CB3-4D55-87EA-D3FDFA96EA3D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856CE-9CB3-4D55-87EA-D3FDFA96EA3D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856CE-9CB3-4D55-87EA-D3FDFA96EA3D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6138A-BFDD-4B11-B0C0-22A8B29249D6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6138A-BFDD-4B11-B0C0-22A8B29249D6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57DFE-649E-415D-B854-F2E6DFA748B9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E3126-ACE7-4D2F-9846-873A2544264C}" type="slidenum">
              <a:rPr lang="en-US" smtClean="0">
                <a:latin typeface="Times New Roman" pitchFamily="18" charset="0"/>
              </a:rPr>
              <a:pPr/>
              <a:t>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94C9F94C-5175-48FC-95D8-040018816ED5}" type="slidenum">
              <a:rPr lang="en-US" sz="1200" baseline="0"/>
              <a:pPr algn="r">
                <a:spcBef>
                  <a:spcPct val="0"/>
                </a:spcBef>
              </a:pPr>
              <a:t>18</a:t>
            </a:fld>
            <a:endParaRPr lang="en-US" sz="1200" baseline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FBFDB2F5-59EF-4562-9F83-6A095D612BD0}" type="slidenum">
              <a:rPr lang="en-US" sz="1200" baseline="0"/>
              <a:pPr algn="r">
                <a:spcBef>
                  <a:spcPct val="0"/>
                </a:spcBef>
              </a:pPr>
              <a:t>2</a:t>
            </a:fld>
            <a:endParaRPr lang="en-US" sz="1200" baseline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83F5E-A0F0-408F-8F8F-96C65600F46E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B660CFE-621A-4138-8592-65B0C11AC261}" type="slidenum">
              <a:rPr lang="en-US" sz="1200" baseline="0"/>
              <a:pPr algn="r">
                <a:spcBef>
                  <a:spcPct val="0"/>
                </a:spcBef>
              </a:pPr>
              <a:t>4</a:t>
            </a:fld>
            <a:endParaRPr lang="en-US" sz="1200" baseline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02C727-CAAE-4EC6-8984-E7D30F178146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BFD5BE-EA38-495A-848D-A5EF1984DF56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BFD5BE-EA38-495A-848D-A5EF1984DF56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BFD5BE-EA38-495A-848D-A5EF1984DF56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BFD5BE-EA38-495A-848D-A5EF1984DF56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32816-C611-4939-8B8D-6E6505810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05EFA-B8B4-4806-B903-B69B0FAB6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D47F4-888A-41FF-B942-1EE3120E5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3D8527-8E3D-411A-9BB9-7CA7607D1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1ACB4-850B-4693-8349-F09322BFD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E1040-09EB-4B75-A78F-D5E5041ED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89509-426B-4EB7-AD94-033A421F2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97491-5C41-49F2-B04A-031AF0BE4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C39A7-EF1A-40D4-AAA6-F315E57ED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31E0C-543E-4D1E-B915-A0309FC2B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0253C-FD61-48E0-B531-4B34F7319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6C68C-7318-4181-9490-00D59AF7D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aseline="0">
                <a:latin typeface="Times New Roman" charset="0"/>
              </a:defRPr>
            </a:lvl1pPr>
          </a:lstStyle>
          <a:p>
            <a:pPr>
              <a:defRPr/>
            </a:pPr>
            <a:fld id="{2A0CB629-58FE-4747-9515-F0865E6FB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0" y="3505200"/>
            <a:ext cx="4038600" cy="838200"/>
          </a:xfrm>
        </p:spPr>
        <p:txBody>
          <a:bodyPr/>
          <a:lstStyle/>
          <a:p>
            <a:r>
              <a:rPr lang="en-US" sz="5600" b="1" smtClean="0">
                <a:solidFill>
                  <a:schemeClr val="tx1"/>
                </a:solidFill>
                <a:latin typeface="Arial" charset="0"/>
              </a:rPr>
              <a:t>Chapter 5</a:t>
            </a:r>
            <a:endParaRPr lang="en-US" sz="6000" smtClean="0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48200" y="4419600"/>
            <a:ext cx="3886200" cy="1981200"/>
          </a:xfrm>
        </p:spPr>
        <p:txBody>
          <a:bodyPr/>
          <a:lstStyle/>
          <a:p>
            <a:pPr algn="r"/>
            <a:r>
              <a:rPr lang="en-US" sz="3800" smtClean="0">
                <a:latin typeface="Arial" charset="0"/>
              </a:rPr>
              <a:t>A Closer Look at Instruction Set Architectures</a:t>
            </a:r>
            <a:endParaRPr lang="en-US" sz="4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27CCBC-6335-45B3-B472-3E9EFF79F228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580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 Modes: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Register Addressing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467600" cy="4419600"/>
          </a:xfrm>
          <a:noFill/>
        </p:spPr>
        <p:txBody>
          <a:bodyPr/>
          <a:lstStyle/>
          <a:p>
            <a:pPr marL="334963" indent="-334963">
              <a:spcBef>
                <a:spcPts val="3600"/>
              </a:spcBef>
            </a:pPr>
            <a:r>
              <a:rPr lang="en-US" b="1" i="1" dirty="0" smtClean="0">
                <a:latin typeface="Arial" charset="0"/>
              </a:rPr>
              <a:t>Register addressing</a:t>
            </a:r>
            <a:r>
              <a:rPr lang="en-US" b="1" dirty="0" smtClean="0">
                <a:latin typeface="Arial" charset="0"/>
              </a:rPr>
              <a:t>:</a:t>
            </a:r>
            <a:r>
              <a:rPr lang="en-US" dirty="0" smtClean="0">
                <a:latin typeface="Arial" charset="0"/>
              </a:rPr>
              <a:t> the data is located in a register.</a:t>
            </a:r>
          </a:p>
          <a:p>
            <a:pPr marL="334963" indent="-334963">
              <a:spcBef>
                <a:spcPts val="3600"/>
              </a:spcBef>
            </a:pPr>
            <a:r>
              <a:rPr lang="en-US" b="1" i="1" dirty="0" smtClean="0">
                <a:latin typeface="Arial" charset="0"/>
              </a:rPr>
              <a:t>Register indirect addressing</a:t>
            </a:r>
            <a:r>
              <a:rPr lang="en-US" b="1" dirty="0" smtClean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uses a register to store the address of the address of the data.</a:t>
            </a:r>
          </a:p>
          <a:p>
            <a:pPr marL="334963" indent="-334963">
              <a:buNone/>
            </a:pPr>
            <a:endParaRPr lang="en-US" sz="26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72E202-28BF-4E99-A07B-229ECA379844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580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 Modes: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Indexed Addressing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543800" cy="4419600"/>
          </a:xfrm>
          <a:noFill/>
        </p:spPr>
        <p:txBody>
          <a:bodyPr>
            <a:normAutofit/>
          </a:bodyPr>
          <a:lstStyle/>
          <a:p>
            <a:pPr marL="334963" indent="-334963"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Uses an </a:t>
            </a:r>
            <a:r>
              <a:rPr lang="en-US" i="1" dirty="0" smtClean="0">
                <a:latin typeface="Arial" charset="0"/>
              </a:rPr>
              <a:t>index register </a:t>
            </a:r>
            <a:r>
              <a:rPr lang="en-US" dirty="0" smtClean="0">
                <a:latin typeface="Arial" charset="0"/>
              </a:rPr>
              <a:t>as an </a:t>
            </a:r>
            <a:r>
              <a:rPr lang="en-US" u="sng" dirty="0" smtClean="0">
                <a:latin typeface="Arial" charset="0"/>
              </a:rPr>
              <a:t>offset.</a:t>
            </a:r>
          </a:p>
          <a:p>
            <a:pPr marL="334963" indent="-334963"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The address in the operand is the base address.</a:t>
            </a:r>
          </a:p>
          <a:p>
            <a:pPr marL="334963" indent="-334963"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The value in the index register is added to the address in the operand to determine the effective address of the data.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72E202-28BF-4E99-A07B-229ECA379844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580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 Modes: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Based Addressing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543800" cy="4419600"/>
          </a:xfrm>
          <a:noFill/>
        </p:spPr>
        <p:txBody>
          <a:bodyPr>
            <a:normAutofit fontScale="92500"/>
          </a:bodyPr>
          <a:lstStyle/>
          <a:p>
            <a:pPr marL="334963" indent="-334963"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Uses a </a:t>
            </a:r>
            <a:r>
              <a:rPr lang="en-US" i="1" dirty="0" smtClean="0">
                <a:latin typeface="Arial" charset="0"/>
              </a:rPr>
              <a:t>base register </a:t>
            </a:r>
            <a:r>
              <a:rPr lang="en-US" dirty="0" smtClean="0">
                <a:latin typeface="Arial" charset="0"/>
              </a:rPr>
              <a:t>to hold a base address.</a:t>
            </a:r>
          </a:p>
          <a:p>
            <a:pPr marL="334963" indent="-334963"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The address in the operand is the </a:t>
            </a:r>
            <a:r>
              <a:rPr lang="en-US" dirty="0" smtClean="0">
                <a:latin typeface="Arial" charset="0"/>
              </a:rPr>
              <a:t>displacement from the base.</a:t>
            </a:r>
            <a:endParaRPr lang="en-US" dirty="0" smtClean="0">
              <a:latin typeface="Arial" charset="0"/>
            </a:endParaRPr>
          </a:p>
          <a:p>
            <a:pPr marL="334963" indent="-334963"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The value in the base register is added to the address in the operand to determine the effective address of the data.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72E202-28BF-4E99-A07B-229ECA379844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580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 Modes: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Based &amp; Indexed Addressing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543800" cy="4419600"/>
          </a:xfrm>
          <a:noFill/>
        </p:spPr>
        <p:txBody>
          <a:bodyPr/>
          <a:lstStyle/>
          <a:p>
            <a:pPr marL="334963" indent="-334963"/>
            <a:r>
              <a:rPr lang="en-US" sz="2600" dirty="0" smtClean="0">
                <a:latin typeface="Arial" charset="0"/>
              </a:rPr>
              <a:t>The difference between </a:t>
            </a:r>
            <a:r>
              <a:rPr lang="en-US" sz="2600" b="1" i="1" dirty="0" smtClean="0">
                <a:latin typeface="Arial" charset="0"/>
              </a:rPr>
              <a:t>Indexed addressing</a:t>
            </a:r>
            <a:r>
              <a:rPr lang="en-US" sz="2600" b="1" dirty="0" smtClean="0">
                <a:latin typeface="Arial" charset="0"/>
              </a:rPr>
              <a:t> </a:t>
            </a:r>
            <a:r>
              <a:rPr lang="en-US" sz="2600" dirty="0" smtClean="0">
                <a:latin typeface="Arial" charset="0"/>
              </a:rPr>
              <a:t>and </a:t>
            </a:r>
            <a:r>
              <a:rPr lang="en-US" sz="2600" b="1" i="1" dirty="0" smtClean="0">
                <a:latin typeface="Arial" charset="0"/>
              </a:rPr>
              <a:t>Based addressing</a:t>
            </a:r>
            <a:r>
              <a:rPr lang="en-US" sz="2600" b="1" dirty="0" smtClean="0">
                <a:latin typeface="Arial" charset="0"/>
              </a:rPr>
              <a:t> </a:t>
            </a:r>
            <a:r>
              <a:rPr lang="en-US" sz="2600" dirty="0" smtClean="0">
                <a:latin typeface="Arial" charset="0"/>
              </a:rPr>
              <a:t>is that </a:t>
            </a:r>
          </a:p>
          <a:p>
            <a:pPr marL="334963" indent="-334963"/>
            <a:endParaRPr lang="en-US" sz="2600" dirty="0" smtClean="0">
              <a:latin typeface="Arial" charset="0"/>
            </a:endParaRPr>
          </a:p>
          <a:p>
            <a:pPr marL="735013" lvl="1" indent="-334963"/>
            <a:r>
              <a:rPr lang="en-US" sz="2200" dirty="0" smtClean="0">
                <a:latin typeface="Arial" charset="0"/>
              </a:rPr>
              <a:t>an index register holds an offset relative to the address given in the instruction</a:t>
            </a:r>
          </a:p>
          <a:p>
            <a:pPr marL="735013" lvl="1" indent="-334963"/>
            <a:endParaRPr lang="en-US" sz="2200" dirty="0" smtClean="0">
              <a:latin typeface="Arial" charset="0"/>
            </a:endParaRPr>
          </a:p>
          <a:p>
            <a:pPr marL="735013" lvl="1" indent="-334963"/>
            <a:r>
              <a:rPr lang="en-US" sz="2200" dirty="0" smtClean="0">
                <a:latin typeface="Arial" charset="0"/>
              </a:rPr>
              <a:t>a base register holds a base address where the address field represents a displacement from this base.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AB7DF6-03E0-4ED2-AC4B-3D7DB8E5EB0D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580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 Modes: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Stack Addressing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543800" cy="3810000"/>
          </a:xfrm>
          <a:noFill/>
        </p:spPr>
        <p:txBody>
          <a:bodyPr>
            <a:normAutofit fontScale="55000" lnSpcReduction="20000"/>
          </a:bodyPr>
          <a:lstStyle/>
          <a:p>
            <a:pPr marL="334963" indent="-334963"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The </a:t>
            </a:r>
            <a:r>
              <a:rPr lang="en-US" dirty="0" smtClean="0">
                <a:latin typeface="Arial" charset="0"/>
              </a:rPr>
              <a:t>operand is assumed to be on top of the stack</a:t>
            </a:r>
            <a:r>
              <a:rPr lang="en-US" dirty="0" smtClean="0">
                <a:latin typeface="Arial" charset="0"/>
              </a:rPr>
              <a:t>.</a:t>
            </a:r>
          </a:p>
          <a:p>
            <a:pPr marL="334963" indent="-334963"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Data Movement Operations:</a:t>
            </a:r>
          </a:p>
          <a:p>
            <a:pPr marL="735013" lvl="1" indent="-334963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Push: stores data on top of the stack</a:t>
            </a:r>
          </a:p>
          <a:p>
            <a:pPr marL="735013" lvl="1" indent="-334963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Pop: removes data from top of the stack</a:t>
            </a:r>
          </a:p>
          <a:p>
            <a:pPr marL="334963" indent="-334963"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Arithmetic Operations assume the two operands are the top two elements</a:t>
            </a:r>
          </a:p>
          <a:p>
            <a:pPr marL="735013" lvl="1" indent="-334963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Both operands are removed</a:t>
            </a:r>
          </a:p>
          <a:p>
            <a:pPr marL="735013" lvl="1" indent="-334963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Operated On</a:t>
            </a:r>
          </a:p>
          <a:p>
            <a:pPr marL="735013" lvl="1" indent="-334963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Result is put back on top of the stack</a:t>
            </a:r>
            <a:endParaRPr lang="en-US" dirty="0" smtClean="0">
              <a:latin typeface="Arial" charset="0"/>
            </a:endParaRPr>
          </a:p>
          <a:p>
            <a:pPr marL="334963" indent="-334963">
              <a:spcBef>
                <a:spcPts val="1200"/>
              </a:spcBef>
              <a:buNone/>
            </a:pPr>
            <a:endParaRPr lang="en-US" sz="26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AB7DF6-03E0-4ED2-AC4B-3D7DB8E5EB0D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580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 Modes: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Other Addressing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543800" cy="3810000"/>
          </a:xfrm>
          <a:noFill/>
        </p:spPr>
        <p:txBody>
          <a:bodyPr/>
          <a:lstStyle/>
          <a:p>
            <a:pPr marL="334963" indent="-334963"/>
            <a:r>
              <a:rPr lang="en-US" sz="2600" dirty="0" smtClean="0">
                <a:latin typeface="Arial" charset="0"/>
              </a:rPr>
              <a:t>There are many variations to these addressing modes including:</a:t>
            </a:r>
          </a:p>
          <a:p>
            <a:pPr marL="1035050" lvl="1"/>
            <a:r>
              <a:rPr lang="en-US" sz="2400" dirty="0" smtClean="0"/>
              <a:t>Indirect indexed.</a:t>
            </a:r>
          </a:p>
          <a:p>
            <a:pPr marL="1035050" lvl="1"/>
            <a:r>
              <a:rPr lang="en-US" sz="2400" dirty="0" smtClean="0"/>
              <a:t>Base/offset.</a:t>
            </a:r>
          </a:p>
          <a:p>
            <a:pPr marL="1035050" lvl="1"/>
            <a:r>
              <a:rPr lang="en-US" sz="2400" dirty="0" smtClean="0"/>
              <a:t>Self-relative</a:t>
            </a:r>
          </a:p>
          <a:p>
            <a:pPr marL="1035050" lvl="1"/>
            <a:r>
              <a:rPr lang="en-US" sz="2400" dirty="0" smtClean="0"/>
              <a:t>Auto increment - decrement.</a:t>
            </a:r>
            <a:endParaRPr lang="en-US" sz="2200" dirty="0" smtClean="0">
              <a:latin typeface="Arial" charset="0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762000" y="5715000"/>
            <a:ext cx="7467600" cy="427038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b="1" baseline="0">
                <a:solidFill>
                  <a:srgbClr val="CC3300"/>
                </a:solidFill>
              </a:rPr>
              <a:t>Let’s look at an example of the principal addressing modes.</a:t>
            </a:r>
            <a:endParaRPr lang="en-US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54D58A-955F-466F-A325-B88EC130C965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580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 Modes: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Example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990600"/>
          </a:xfrm>
          <a:noFill/>
        </p:spPr>
        <p:txBody>
          <a:bodyPr/>
          <a:lstStyle/>
          <a:p>
            <a:pPr marL="334963" indent="-334963"/>
            <a:r>
              <a:rPr lang="en-US" sz="2600" smtClean="0">
                <a:latin typeface="Arial" charset="0"/>
              </a:rPr>
              <a:t>For the instruction shown, what value is loaded into the accumulator for each addressing mode?</a:t>
            </a:r>
          </a:p>
        </p:txBody>
      </p:sp>
      <p:pic>
        <p:nvPicPr>
          <p:cNvPr id="10245" name="Picture 6" descr="C:\Temp\addr1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438400"/>
            <a:ext cx="8053388" cy="380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87E325-0424-4BC6-BCC3-FDD3EED13EB9}" type="slidenum">
              <a:rPr lang="en-US" smtClean="0">
                <a:latin typeface="Times New Roman" pitchFamily="18" charset="0"/>
              </a:rPr>
              <a:pPr/>
              <a:t>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7056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 Modes: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Example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990600"/>
          </a:xfrm>
          <a:noFill/>
        </p:spPr>
        <p:txBody>
          <a:bodyPr/>
          <a:lstStyle/>
          <a:p>
            <a:pPr marL="334963" indent="-334963"/>
            <a:r>
              <a:rPr lang="en-US" sz="2600" smtClean="0">
                <a:latin typeface="Arial" charset="0"/>
              </a:rPr>
              <a:t>These are the values loaded into the accumulator for each addressing mode.</a:t>
            </a:r>
          </a:p>
        </p:txBody>
      </p:sp>
      <p:pic>
        <p:nvPicPr>
          <p:cNvPr id="11269" name="Picture 6" descr="C:\Temp\addr2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438400"/>
            <a:ext cx="8043863" cy="37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11A971D2-8A26-4858-8112-1741E40E3E5C}" type="slidenum">
              <a:rPr lang="en-US" sz="1400" baseline="0"/>
              <a:pPr algn="r">
                <a:spcBef>
                  <a:spcPct val="0"/>
                </a:spcBef>
              </a:pPr>
              <a:t>18</a:t>
            </a:fld>
            <a:endParaRPr lang="en-US" sz="1400" baseline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781800" cy="9906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End 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Section 5.4</a:t>
            </a:r>
          </a:p>
        </p:txBody>
      </p:sp>
      <p:pic>
        <p:nvPicPr>
          <p:cNvPr id="12292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12293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AF71E823-8F51-43C8-968E-E225D7597D08}" type="slidenum">
              <a:rPr lang="en-US" sz="1400" baseline="0"/>
              <a:pPr algn="r">
                <a:spcBef>
                  <a:spcPct val="0"/>
                </a:spcBef>
              </a:pPr>
              <a:t>2</a:t>
            </a:fld>
            <a:endParaRPr lang="en-US" sz="1400" baseline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5715000" cy="547688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Chapter 5</a:t>
            </a:r>
            <a:endParaRPr lang="en-US" sz="3400" b="1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772400" cy="3810000"/>
          </a:xfrm>
          <a:noFill/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3100" dirty="0" smtClean="0">
                <a:latin typeface="Arial" charset="0"/>
              </a:rPr>
              <a:t>5.1	Introduction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en-US" sz="3100" dirty="0" smtClean="0">
                <a:latin typeface="Arial" charset="0"/>
              </a:rPr>
              <a:t>5.2	 Instruction Formats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3100" dirty="0" smtClean="0">
                <a:latin typeface="Arial" charset="0"/>
              </a:rPr>
              <a:t>5.3	 Instruction types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3100" dirty="0" smtClean="0">
                <a:latin typeface="Arial" charset="0"/>
              </a:rPr>
              <a:t>5.4	 Addressing</a:t>
            </a:r>
          </a:p>
          <a:p>
            <a:pPr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sz="3100" dirty="0" smtClean="0">
                <a:latin typeface="Arial" charset="0"/>
              </a:rPr>
              <a:t>	5.5	 Instruction-Level Pipelining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3916DE-E9A7-4EAF-9FB2-36DE4F6FFE66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818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Instruction types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noFill/>
        </p:spPr>
        <p:txBody>
          <a:bodyPr/>
          <a:lstStyle/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sz="2600" dirty="0" smtClean="0">
                <a:latin typeface="Arial" charset="0"/>
              </a:rPr>
              <a:t>   Instructions fall into several broad categories that you should be familiar with:</a:t>
            </a:r>
          </a:p>
          <a:p>
            <a:pPr marL="1035050" lvl="1">
              <a:buFontTx/>
              <a:buChar char="•"/>
            </a:pPr>
            <a:r>
              <a:rPr lang="en-US" sz="2600" dirty="0" smtClean="0">
                <a:latin typeface="Arial" charset="0"/>
              </a:rPr>
              <a:t>Data movement.</a:t>
            </a:r>
          </a:p>
          <a:p>
            <a:pPr marL="1035050" lvl="1">
              <a:spcBef>
                <a:spcPct val="10000"/>
              </a:spcBef>
              <a:buFontTx/>
              <a:buChar char="•"/>
            </a:pPr>
            <a:r>
              <a:rPr lang="en-US" sz="2600" dirty="0" smtClean="0">
                <a:latin typeface="Arial" charset="0"/>
              </a:rPr>
              <a:t>Arithmetic.</a:t>
            </a:r>
          </a:p>
          <a:p>
            <a:pPr marL="1035050" lvl="1">
              <a:spcBef>
                <a:spcPct val="10000"/>
              </a:spcBef>
              <a:buFontTx/>
              <a:buChar char="•"/>
            </a:pPr>
            <a:r>
              <a:rPr lang="en-US" sz="2600" dirty="0" smtClean="0">
                <a:latin typeface="Arial" charset="0"/>
              </a:rPr>
              <a:t>Boolean.</a:t>
            </a:r>
          </a:p>
          <a:p>
            <a:pPr marL="1035050" lvl="1">
              <a:spcBef>
                <a:spcPct val="10000"/>
              </a:spcBef>
              <a:buFontTx/>
              <a:buChar char="•"/>
            </a:pPr>
            <a:r>
              <a:rPr lang="en-US" sz="2600" dirty="0" smtClean="0">
                <a:latin typeface="Arial" charset="0"/>
              </a:rPr>
              <a:t>Bit manipulation.</a:t>
            </a:r>
          </a:p>
          <a:p>
            <a:pPr marL="1035050" lvl="1">
              <a:spcBef>
                <a:spcPct val="10000"/>
              </a:spcBef>
              <a:buFontTx/>
              <a:buChar char="•"/>
            </a:pPr>
            <a:r>
              <a:rPr lang="en-US" sz="2600" dirty="0" smtClean="0">
                <a:latin typeface="Arial" charset="0"/>
              </a:rPr>
              <a:t>I/O.</a:t>
            </a:r>
          </a:p>
          <a:p>
            <a:pPr marL="1035050" lvl="1">
              <a:spcBef>
                <a:spcPct val="10000"/>
              </a:spcBef>
              <a:buFontTx/>
              <a:buChar char="•"/>
            </a:pPr>
            <a:r>
              <a:rPr lang="en-US" sz="2600" dirty="0" smtClean="0">
                <a:latin typeface="Arial" charset="0"/>
              </a:rPr>
              <a:t>Control transfer.</a:t>
            </a:r>
          </a:p>
          <a:p>
            <a:pPr marL="1035050" lvl="1">
              <a:spcBef>
                <a:spcPct val="10000"/>
              </a:spcBef>
              <a:buFontTx/>
              <a:buChar char="•"/>
            </a:pPr>
            <a:r>
              <a:rPr lang="en-US" sz="2600" dirty="0" smtClean="0">
                <a:latin typeface="Arial" charset="0"/>
              </a:rPr>
              <a:t>Special purpose.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105400" y="3200400"/>
            <a:ext cx="2590800" cy="1301750"/>
          </a:xfrm>
          <a:prstGeom prst="rect">
            <a:avLst/>
          </a:prstGeom>
          <a:solidFill>
            <a:srgbClr val="E2FED2"/>
          </a:solidFill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600" b="1" baseline="0">
                <a:solidFill>
                  <a:srgbClr val="006600"/>
                </a:solidFill>
              </a:rPr>
              <a:t>Can you think of some examples of each of these?</a:t>
            </a:r>
            <a:endParaRPr lang="en-US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8B272CB8-D99C-4B16-8E58-E0100ACCC41D}" type="slidenum">
              <a:rPr lang="en-US" sz="1400" baseline="0"/>
              <a:pPr algn="r">
                <a:spcBef>
                  <a:spcPct val="0"/>
                </a:spcBef>
              </a:pPr>
              <a:t>4</a:t>
            </a:fld>
            <a:endParaRPr lang="en-US" sz="1400" baseline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477000" cy="914400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End </a:t>
            </a:r>
            <a:br>
              <a:rPr lang="en-US" sz="3400" b="1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Section 5.3</a:t>
            </a:r>
          </a:p>
        </p:txBody>
      </p:sp>
      <p:pic>
        <p:nvPicPr>
          <p:cNvPr id="5124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5125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25C7A5-9451-4F6D-B127-C47CEC75B4B0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580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Addressing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543800" cy="4419600"/>
          </a:xfrm>
          <a:noFill/>
        </p:spPr>
        <p:txBody>
          <a:bodyPr>
            <a:normAutofit fontScale="92500"/>
          </a:bodyPr>
          <a:lstStyle/>
          <a:p>
            <a:pPr marL="334963" indent="-334963"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Addressing modes specify where an operand is located.</a:t>
            </a:r>
          </a:p>
          <a:p>
            <a:pPr marL="334963" indent="-334963"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They can specify a constant, a register, or a memory location.</a:t>
            </a:r>
          </a:p>
          <a:p>
            <a:pPr marL="334963" indent="-334963"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The actual location of an operand is its </a:t>
            </a:r>
            <a:r>
              <a:rPr lang="en-US" sz="2600" i="1" dirty="0" smtClean="0">
                <a:latin typeface="Arial" charset="0"/>
              </a:rPr>
              <a:t>effective address</a:t>
            </a:r>
            <a:r>
              <a:rPr lang="en-US" sz="2600" dirty="0" smtClean="0">
                <a:latin typeface="Arial" charset="0"/>
              </a:rPr>
              <a:t>.</a:t>
            </a:r>
          </a:p>
          <a:p>
            <a:pPr marL="334963" indent="-334963">
              <a:spcBef>
                <a:spcPts val="3600"/>
              </a:spcBef>
            </a:pPr>
            <a:r>
              <a:rPr lang="en-US" sz="2600" dirty="0" smtClean="0">
                <a:latin typeface="Arial" charset="0"/>
              </a:rPr>
              <a:t>Certain addressing modes allow us to determine the address of an operand dynamically.</a:t>
            </a:r>
            <a:endParaRPr lang="en-US" sz="2400" b="1" dirty="0" smtClean="0">
              <a:latin typeface="Courier New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27CCBC-6335-45B3-B472-3E9EFF79F228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580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Addressing Modes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467600" cy="4419600"/>
          </a:xfrm>
          <a:noFill/>
        </p:spPr>
        <p:txBody>
          <a:bodyPr/>
          <a:lstStyle/>
          <a:p>
            <a:pPr marL="334963" indent="-334963">
              <a:spcBef>
                <a:spcPts val="3600"/>
              </a:spcBef>
            </a:pPr>
            <a:r>
              <a:rPr lang="en-US" sz="2600" b="1" i="1" dirty="0" smtClean="0">
                <a:latin typeface="Arial" charset="0"/>
              </a:rPr>
              <a:t>Immediate addressing</a:t>
            </a:r>
            <a:endParaRPr lang="en-US" sz="2600" dirty="0" smtClean="0">
              <a:latin typeface="Arial" charset="0"/>
            </a:endParaRPr>
          </a:p>
          <a:p>
            <a:pPr marL="334963" indent="-334963">
              <a:spcBef>
                <a:spcPts val="3600"/>
              </a:spcBef>
            </a:pPr>
            <a:r>
              <a:rPr lang="en-US" sz="2600" b="1" i="1" dirty="0" smtClean="0">
                <a:latin typeface="Arial" charset="0"/>
              </a:rPr>
              <a:t>Direct addressing</a:t>
            </a:r>
            <a:endParaRPr lang="en-US" sz="2600" dirty="0" smtClean="0">
              <a:latin typeface="Arial" charset="0"/>
            </a:endParaRPr>
          </a:p>
          <a:p>
            <a:pPr marL="334963" indent="-334963">
              <a:spcBef>
                <a:spcPts val="3600"/>
              </a:spcBef>
            </a:pPr>
            <a:r>
              <a:rPr lang="en-US" sz="2600" b="1" i="1" dirty="0" smtClean="0">
                <a:latin typeface="Arial" charset="0"/>
              </a:rPr>
              <a:t>Indirect addressing</a:t>
            </a:r>
            <a:endParaRPr lang="en-US" sz="26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27CCBC-6335-45B3-B472-3E9EFF79F228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580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 Modes: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Immediate Addressing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467600" cy="4419600"/>
          </a:xfrm>
          <a:noFill/>
        </p:spPr>
        <p:txBody>
          <a:bodyPr>
            <a:normAutofit fontScale="62500" lnSpcReduction="20000"/>
          </a:bodyPr>
          <a:lstStyle/>
          <a:p>
            <a:pPr marL="334963" indent="-334963">
              <a:lnSpc>
                <a:spcPct val="120000"/>
              </a:lnSpc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The data is part of the instruction.</a:t>
            </a:r>
          </a:p>
          <a:p>
            <a:pPr marL="334963" indent="-334963">
              <a:lnSpc>
                <a:spcPct val="120000"/>
              </a:lnSpc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The value to be operated on immediately follows the operation code. </a:t>
            </a:r>
          </a:p>
          <a:p>
            <a:pPr marL="735013" lvl="1" indent="-334963">
              <a:lnSpc>
                <a:spcPct val="120000"/>
              </a:lnSpc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That is to say, the instruction itself dictates what value will be operated on.</a:t>
            </a:r>
          </a:p>
          <a:p>
            <a:pPr marL="334963" indent="-334963">
              <a:lnSpc>
                <a:spcPct val="120000"/>
              </a:lnSpc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Advantage: very fast since the value to be loaded is included in the instruction. </a:t>
            </a:r>
          </a:p>
          <a:p>
            <a:pPr marL="334963" indent="-334963">
              <a:lnSpc>
                <a:spcPct val="120000"/>
              </a:lnSpc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Disadvantage: since the value to be loaded is fixed at compile-time, immediate addressing is not very flexible.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27CCBC-6335-45B3-B472-3E9EFF79F228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580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 Modes: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Direct  Addressing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467600" cy="4419600"/>
          </a:xfrm>
          <a:noFill/>
        </p:spPr>
        <p:txBody>
          <a:bodyPr>
            <a:normAutofit fontScale="62500" lnSpcReduction="20000"/>
          </a:bodyPr>
          <a:lstStyle/>
          <a:p>
            <a:pPr marL="334963" indent="-334963">
              <a:lnSpc>
                <a:spcPct val="120000"/>
              </a:lnSpc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The address of the data is given in the instruction.</a:t>
            </a:r>
          </a:p>
          <a:p>
            <a:pPr marL="334963" indent="-334963">
              <a:lnSpc>
                <a:spcPct val="120000"/>
              </a:lnSpc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The value to be operated on is obtained by directly retrieving it from another memory location. </a:t>
            </a:r>
          </a:p>
          <a:p>
            <a:pPr marL="334963" indent="-334963">
              <a:lnSpc>
                <a:spcPct val="120000"/>
              </a:lnSpc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Advantages: </a:t>
            </a:r>
          </a:p>
          <a:p>
            <a:pPr marL="735013" lvl="1" indent="-334963">
              <a:lnSpc>
                <a:spcPct val="120000"/>
              </a:lnSpc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Generally fast since, although the value to be loaded is not included in the instruction, it is quickly accessible since it is stored in the memory. </a:t>
            </a:r>
          </a:p>
          <a:p>
            <a:pPr marL="735013" lvl="1" indent="-334963">
              <a:lnSpc>
                <a:spcPct val="120000"/>
              </a:lnSpc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It is also much more flexible than Immediate Addressing since the value to be loaded is whatever is found at the given address--which may be variable.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27CCBC-6335-45B3-B472-3E9EFF79F228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58000" cy="990600"/>
          </a:xfrm>
          <a:noFill/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Address Modes: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Indirect  Addressing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467600" cy="4419600"/>
          </a:xfrm>
          <a:noFill/>
        </p:spPr>
        <p:txBody>
          <a:bodyPr>
            <a:normAutofit/>
          </a:bodyPr>
          <a:lstStyle/>
          <a:p>
            <a:pPr marL="334963" indent="-334963">
              <a:lnSpc>
                <a:spcPct val="120000"/>
              </a:lnSpc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The address of the address of the address of the data is given in the instruction.</a:t>
            </a:r>
          </a:p>
          <a:p>
            <a:pPr marL="334963" indent="-334963">
              <a:lnSpc>
                <a:spcPct val="120000"/>
              </a:lnSpc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Advantages: </a:t>
            </a:r>
          </a:p>
          <a:p>
            <a:pPr marL="735013" lvl="1" indent="-334963">
              <a:lnSpc>
                <a:spcPct val="120000"/>
              </a:lnSpc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Very powerful </a:t>
            </a:r>
          </a:p>
          <a:p>
            <a:pPr marL="735013" lvl="1" indent="-334963">
              <a:lnSpc>
                <a:spcPct val="120000"/>
              </a:lnSpc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Provides an exceptional level of flexibility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A_Mstr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Office\Templates\ECOA_Mstr.pot</Template>
  <TotalTime>11105</TotalTime>
  <Words>650</Words>
  <Application>Microsoft Office PowerPoint</Application>
  <PresentationFormat>On-screen Show (4:3)</PresentationFormat>
  <Paragraphs>118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ECOA_Mstr</vt:lpstr>
      <vt:lpstr>Chapter 5</vt:lpstr>
      <vt:lpstr>Chapter 5</vt:lpstr>
      <vt:lpstr>Instruction types</vt:lpstr>
      <vt:lpstr>End  Section 5.3</vt:lpstr>
      <vt:lpstr>Addressing</vt:lpstr>
      <vt:lpstr>Addressing Modes</vt:lpstr>
      <vt:lpstr>Address Modes: Immediate Addressing</vt:lpstr>
      <vt:lpstr>Address Modes: Direct  Addressing</vt:lpstr>
      <vt:lpstr>Address Modes: Indirect  Addressing</vt:lpstr>
      <vt:lpstr>Address Modes:  Register Addressing</vt:lpstr>
      <vt:lpstr>Address Modes: Indexed Addressing</vt:lpstr>
      <vt:lpstr>Address Modes: Based Addressing</vt:lpstr>
      <vt:lpstr>Address Modes: Based &amp; Indexed Addressing</vt:lpstr>
      <vt:lpstr>Address Modes: Stack Addressing</vt:lpstr>
      <vt:lpstr>Address Modes: Other Addressing</vt:lpstr>
      <vt:lpstr>Address Modes: Example</vt:lpstr>
      <vt:lpstr>Address Modes: Example</vt:lpstr>
      <vt:lpstr>End  Section 5.4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Null &amp; Lobur</dc:creator>
  <cp:lastModifiedBy>Administrator</cp:lastModifiedBy>
  <cp:revision>374</cp:revision>
  <dcterms:created xsi:type="dcterms:W3CDTF">2002-11-19T23:57:00Z</dcterms:created>
  <dcterms:modified xsi:type="dcterms:W3CDTF">2010-04-20T14:36:14Z</dcterms:modified>
</cp:coreProperties>
</file>