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9" r:id="rId2"/>
    <p:sldId id="589" r:id="rId3"/>
    <p:sldId id="590" r:id="rId4"/>
    <p:sldId id="591" r:id="rId5"/>
    <p:sldId id="650" r:id="rId6"/>
    <p:sldId id="484" r:id="rId7"/>
    <p:sldId id="528" r:id="rId8"/>
    <p:sldId id="494" r:id="rId9"/>
    <p:sldId id="651" r:id="rId10"/>
    <p:sldId id="652" r:id="rId11"/>
    <p:sldId id="496" r:id="rId12"/>
    <p:sldId id="530" r:id="rId13"/>
    <p:sldId id="598" r:id="rId14"/>
    <p:sldId id="65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6489A"/>
    <a:srgbClr val="3D92BD"/>
    <a:srgbClr val="EBFFB9"/>
    <a:srgbClr val="0033CC"/>
    <a:srgbClr val="FF0000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 autoAdjust="0"/>
    <p:restoredTop sz="94667" autoAdjust="0"/>
  </p:normalViewPr>
  <p:slideViewPr>
    <p:cSldViewPr>
      <p:cViewPr varScale="1">
        <p:scale>
          <a:sx n="109" d="100"/>
          <a:sy n="109" d="100"/>
        </p:scale>
        <p:origin x="4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878FDC3-24EF-45F7-854B-1498E4B3C6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02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B865B1-F905-4ABF-91B5-5F4D1EED3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98998-1241-4AB5-9589-166866869DD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16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7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4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4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4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7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7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7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7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865B1-F905-4ABF-91B5-5F4D1EED31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0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0"/>
            <a:ext cx="480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0" y="2895600"/>
            <a:ext cx="914400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Programming with Microsoft </a:t>
            </a:r>
          </a:p>
          <a:p>
            <a:pPr algn="ctr">
              <a:defRPr/>
            </a:pPr>
            <a:r>
              <a:rPr lang="en-US" sz="32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Visual Basic 2012</a:t>
            </a:r>
            <a:endParaRPr lang="en-US" sz="320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828800" y="4343400"/>
            <a:ext cx="548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914400" y="4724400"/>
            <a:ext cx="7315200" cy="1371600"/>
          </a:xfrm>
        </p:spPr>
        <p:txBody>
          <a:bodyPr/>
          <a:lstStyle>
            <a:lvl1pPr algn="ctr">
              <a:buNone/>
              <a:defRPr baseline="0">
                <a:solidFill>
                  <a:srgbClr val="0066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0"/>
            <a:ext cx="6019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791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75DAF-D397-4640-B619-AAD1C6166D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  <a:prstGeom prst="round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C748B-B1CB-4485-96EF-F0611A3BA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0F0140-832E-44CD-9E5D-FB6DDC34DB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AF30-D8D4-4B70-BA29-ECA6AD489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Click to edit Master title style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4BEE2E-FA2D-45B7-8EB0-4379F33B23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507C-4AF1-42F0-9F25-EAD8B15422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41E2A-FAD1-4495-8CDC-0E1F56F34E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B3CE7-4B5E-4A2B-B1E6-6B196555EC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97FDE-7845-400E-95D7-0DC9C4076F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401D3-BDAC-402E-ADAD-20802A203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A59EAC3-7953-42A9-B29C-A17F268DD2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7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76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6600"/>
                </a:solidFill>
                <a:latin typeface="Trebuchet MS" pitchFamily="34" charset="0"/>
              </a:rPr>
              <a:t>Chapter 5: More on the Selection Structure</a:t>
            </a:r>
            <a:endParaRPr lang="en-US" sz="2800" dirty="0">
              <a:solidFill>
                <a:srgbClr val="0066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It 2 page 275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with Microsoft Visual Basic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0F0140-832E-44CD-9E5D-FB6DDC34DBB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You Do 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rmAutofit/>
          </a:bodyPr>
          <a:lstStyle/>
          <a:p>
            <a:r>
              <a:rPr lang="en-US" dirty="0"/>
              <a:t>The Select Case Statement</a:t>
            </a:r>
            <a:endParaRPr lang="en-US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574238-2C0B-47D7-8F66-28E42C872842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r>
              <a:rPr lang="en-US" b="1" dirty="0" smtClean="0"/>
              <a:t>Select Case statement</a:t>
            </a:r>
            <a:endParaRPr lang="en-US" b="1" dirty="0"/>
          </a:p>
          <a:p>
            <a:pPr lvl="1"/>
            <a:r>
              <a:rPr lang="en-US" dirty="0" smtClean="0"/>
              <a:t>Used when </a:t>
            </a:r>
            <a:r>
              <a:rPr lang="en-US" dirty="0"/>
              <a:t>a multiple-alternative selection structure has many paths from which to </a:t>
            </a:r>
            <a:r>
              <a:rPr lang="en-US" dirty="0" smtClean="0"/>
              <a:t>choose</a:t>
            </a:r>
          </a:p>
          <a:p>
            <a:pPr lvl="1"/>
            <a:r>
              <a:rPr lang="en-US" dirty="0" smtClean="0"/>
              <a:t>It’s simpler </a:t>
            </a:r>
            <a:r>
              <a:rPr lang="en-US" dirty="0"/>
              <a:t>and clearer to code the selection structure rather </a:t>
            </a:r>
            <a:r>
              <a:rPr lang="en-US" dirty="0" smtClean="0"/>
              <a:t>than several </a:t>
            </a:r>
            <a:r>
              <a:rPr lang="en-US" dirty="0"/>
              <a:t>If…Then…Else </a:t>
            </a:r>
            <a:r>
              <a:rPr lang="en-US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rmAutofit/>
          </a:bodyPr>
          <a:lstStyle/>
          <a:p>
            <a:r>
              <a:rPr lang="en-US" dirty="0"/>
              <a:t>The Select Case </a:t>
            </a:r>
            <a:r>
              <a:rPr lang="en-US" dirty="0" smtClean="0"/>
              <a:t>Statement </a:t>
            </a:r>
            <a:r>
              <a:rPr lang="en-US" sz="1200" dirty="0" smtClean="0"/>
              <a:t>(cont</a:t>
            </a:r>
            <a:r>
              <a:rPr lang="en-US" sz="1200" dirty="0"/>
              <a:t>.)</a:t>
            </a:r>
            <a:endParaRPr lang="en-US" sz="1200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574238-2C0B-47D7-8F66-28E42C872842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935379"/>
            <a:ext cx="611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Figure 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5-24 Syntax and an example of the Select Case statement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2579"/>
            <a:ext cx="871663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06" y="1582579"/>
            <a:ext cx="478689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5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rmAutofit/>
          </a:bodyPr>
          <a:lstStyle/>
          <a:p>
            <a:r>
              <a:rPr lang="en-US" dirty="0"/>
              <a:t>The Select Case Statement </a:t>
            </a:r>
            <a:r>
              <a:rPr lang="en-US" sz="1200" dirty="0"/>
              <a:t>(cont.)</a:t>
            </a:r>
            <a:endParaRPr lang="en-US" sz="1200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574238-2C0B-47D7-8F66-28E42C872842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Specifying a Range of Values in a Case </a:t>
            </a:r>
            <a:r>
              <a:rPr lang="en-US" b="1" dirty="0" smtClean="0"/>
              <a:t>Clause</a:t>
            </a:r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67869" y="6078379"/>
            <a:ext cx="42091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Figure 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5-25 Syntax and an example of specifying a range of values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69" y="2163604"/>
            <a:ext cx="5952131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You Do it 3 on page 279</a:t>
            </a:r>
          </a:p>
          <a:p>
            <a:r>
              <a:rPr lang="en-US" dirty="0" smtClean="0"/>
              <a:t>Exercise 11 page 286</a:t>
            </a:r>
          </a:p>
          <a:p>
            <a:r>
              <a:rPr lang="en-US" dirty="0" smtClean="0"/>
              <a:t>Exercise 12 page </a:t>
            </a:r>
            <a:r>
              <a:rPr lang="en-US" dirty="0" smtClean="0"/>
              <a:t>286</a:t>
            </a:r>
          </a:p>
          <a:p>
            <a:r>
              <a:rPr lang="en-US" dirty="0" smtClean="0"/>
              <a:t>Exercise 16 Page 287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with Microsoft Visual Basic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0F0140-832E-44CD-9E5D-FB6DDC34DB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28" y="1371599"/>
            <a:ext cx="5601748" cy="495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5AA6D4-4EE6-46F6-B358-5A1A398713E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prstGeom prst="roundRect">
            <a:avLst/>
          </a:prstGeom>
          <a:ln/>
        </p:spPr>
        <p:txBody>
          <a:bodyPr>
            <a:noAutofit/>
          </a:bodyPr>
          <a:lstStyle/>
          <a:p>
            <a:r>
              <a:rPr lang="en-US" dirty="0" smtClean="0"/>
              <a:t>Flowcharting a Nested </a:t>
            </a:r>
            <a:r>
              <a:rPr lang="en-US" dirty="0"/>
              <a:t>Selection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514600" y="5388114"/>
            <a:ext cx="16287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dirty="0"/>
              <a:t>Figure </a:t>
            </a:r>
            <a:r>
              <a:rPr lang="en-US" sz="1000" dirty="0" smtClean="0"/>
              <a:t>5-6 Problem specification and a correct solution for the voter eligibility problem</a:t>
            </a:r>
            <a:endParaRPr lang="en-US" sz="1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648200" cy="135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9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224" y="1226711"/>
            <a:ext cx="4942776" cy="525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5AA6D4-4EE6-46F6-B358-5A1A398713E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prstGeom prst="roundRect">
            <a:avLst/>
          </a:prstGeom>
          <a:ln/>
        </p:spPr>
        <p:txBody>
          <a:bodyPr>
            <a:noAutofit/>
          </a:bodyPr>
          <a:lstStyle/>
          <a:p>
            <a:r>
              <a:rPr lang="en-US" dirty="0"/>
              <a:t>Flowcharting a Nested Selection </a:t>
            </a:r>
            <a:r>
              <a:rPr lang="en-US" dirty="0" smtClean="0"/>
              <a:t>Structure </a:t>
            </a:r>
            <a:r>
              <a:rPr lang="en-US" sz="1200" dirty="0" smtClean="0"/>
              <a:t>(cont</a:t>
            </a:r>
            <a:r>
              <a:rPr lang="en-US" sz="1200" dirty="0"/>
              <a:t>.)</a:t>
            </a:r>
            <a:endParaRPr lang="en-US" sz="1200" dirty="0" smtClean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362200" y="5542002"/>
            <a:ext cx="1600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dirty="0"/>
              <a:t>Figure </a:t>
            </a:r>
            <a:r>
              <a:rPr lang="en-US" sz="1000" dirty="0" smtClean="0"/>
              <a:t>5-7 Another correct solution for the voter eligibility problem</a:t>
            </a:r>
            <a:endParaRPr lang="en-US" sz="1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51085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0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5AA6D4-4EE6-46F6-B358-5A1A398713E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prstGeom prst="roundRect">
            <a:avLst/>
          </a:prstGeom>
          <a:ln/>
        </p:spPr>
        <p:txBody>
          <a:bodyPr>
            <a:normAutofit/>
          </a:bodyPr>
          <a:lstStyle/>
          <a:p>
            <a:r>
              <a:rPr lang="en-US" dirty="0" smtClean="0"/>
              <a:t>Coding a Nested Selection Structure</a:t>
            </a:r>
            <a:endParaRPr lang="en-US" sz="1300" dirty="0" smtClean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61499" y="5011579"/>
            <a:ext cx="70013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dirty="0"/>
              <a:t>Figure </a:t>
            </a:r>
            <a:r>
              <a:rPr lang="en-US" sz="1000" dirty="0" smtClean="0"/>
              <a:t>5-8 Code for the flowcharts in Figures 5-6 and 5-7</a:t>
            </a:r>
            <a:endParaRPr 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595813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90663"/>
            <a:ext cx="4406900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1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You Do It 1 on page 265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with Microsoft Visual Basic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0F0140-832E-44CD-9E5D-FB6DDC34DBB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YouDoit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r>
              <a:rPr lang="en-US" dirty="0" smtClean="0"/>
              <a:t>Multiple-Alternative Selection Structures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574238-2C0B-47D7-8F66-28E42C872842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724400"/>
          </a:xfrm>
        </p:spPr>
        <p:txBody>
          <a:bodyPr/>
          <a:lstStyle/>
          <a:p>
            <a:r>
              <a:rPr lang="en-US" dirty="0" smtClean="0"/>
              <a:t>When you need to choose from several different options, use a </a:t>
            </a:r>
            <a:r>
              <a:rPr lang="en-US" b="1" dirty="0" smtClean="0"/>
              <a:t>multiple-alternative selection structure</a:t>
            </a:r>
          </a:p>
          <a:p>
            <a:pPr lvl="1"/>
            <a:r>
              <a:rPr lang="en-US" dirty="0" smtClean="0"/>
              <a:t>Also called an </a:t>
            </a:r>
            <a:r>
              <a:rPr lang="en-US" b="1" dirty="0" smtClean="0"/>
              <a:t>extended selection structure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1600" y="5486400"/>
            <a:ext cx="6477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Figure 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5-20 Problem specification for the </a:t>
            </a: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llen High School problem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5765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42" y="1676400"/>
            <a:ext cx="685724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r>
              <a:rPr lang="en-US" dirty="0"/>
              <a:t>Multiple-Alternative Selection </a:t>
            </a:r>
            <a:r>
              <a:rPr lang="en-US" dirty="0" smtClean="0"/>
              <a:t>Structures </a:t>
            </a:r>
            <a:r>
              <a:rPr lang="en-US" sz="1200" dirty="0" smtClean="0"/>
              <a:t>(cont</a:t>
            </a:r>
            <a:r>
              <a:rPr lang="en-US" sz="1200" dirty="0"/>
              <a:t>.)</a:t>
            </a:r>
            <a:endParaRPr lang="en-US" sz="1200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574238-2C0B-47D7-8F66-28E42C87284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5791200"/>
            <a:ext cx="6477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Figure 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5-21 Pseudocode and flowchart containing a multiple-alternative selection structure</a:t>
            </a:r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272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7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  <a:prstGeom prst="roundRect">
            <a:avLst/>
          </a:prstGeom>
          <a:ln/>
        </p:spPr>
        <p:txBody>
          <a:bodyPr>
            <a:noAutofit/>
          </a:bodyPr>
          <a:lstStyle/>
          <a:p>
            <a:r>
              <a:rPr lang="en-US" dirty="0"/>
              <a:t>Multiple-Alternative Selection Structures </a:t>
            </a:r>
            <a:r>
              <a:rPr lang="en-US" sz="1200" dirty="0"/>
              <a:t>(cont.)</a:t>
            </a:r>
            <a:endParaRPr lang="en-US" sz="1200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Programming with Microsoft Visual Basic 2012</a:t>
            </a: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574238-2C0B-47D7-8F66-28E42C872842}" type="slidenum">
              <a:rPr lang="en-US"/>
              <a:pPr/>
              <a:t>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8"/>
          <a:stretch/>
        </p:blipFill>
        <p:spPr bwMode="auto">
          <a:xfrm>
            <a:off x="221776" y="1295400"/>
            <a:ext cx="610054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95800"/>
            <a:ext cx="38532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2057400"/>
            <a:ext cx="609600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with Microsoft Visual Basic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0F0140-832E-44CD-9E5D-FB6DDC34DBB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Multiple-Alternative Selection Structures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t="60728" r="20426" b="-1"/>
          <a:stretch/>
        </p:blipFill>
        <p:spPr bwMode="auto">
          <a:xfrm>
            <a:off x="914400" y="2286000"/>
            <a:ext cx="6172200" cy="342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5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On-screen Show (4:3)</PresentationFormat>
  <Paragraphs>69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Times New Roman</vt:lpstr>
      <vt:lpstr>Trebuchet MS</vt:lpstr>
      <vt:lpstr>Default Design</vt:lpstr>
      <vt:lpstr>PowerPoint Presentation</vt:lpstr>
      <vt:lpstr>Flowcharting a Nested Selection Structure</vt:lpstr>
      <vt:lpstr>Flowcharting a Nested Selection Structure (cont.)</vt:lpstr>
      <vt:lpstr>Coding a Nested Selection Structure</vt:lpstr>
      <vt:lpstr>YouDoit</vt:lpstr>
      <vt:lpstr>Multiple-Alternative Selection Structures</vt:lpstr>
      <vt:lpstr>Multiple-Alternative Selection Structures (cont.)</vt:lpstr>
      <vt:lpstr>Multiple-Alternative Selection Structures (cont.)</vt:lpstr>
      <vt:lpstr>Multiple-Alternative Selection Structures</vt:lpstr>
      <vt:lpstr>Complete You Do It 2</vt:lpstr>
      <vt:lpstr>The Select Case Statement</vt:lpstr>
      <vt:lpstr>The Select Case Statement (cont.)</vt:lpstr>
      <vt:lpstr>The Select Case Statement (cont.)</vt:lpstr>
      <vt:lpstr>Homework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478</cp:revision>
  <dcterms:created xsi:type="dcterms:W3CDTF">2009-09-04T14:26:40Z</dcterms:created>
  <dcterms:modified xsi:type="dcterms:W3CDTF">2014-10-16T20:33:31Z</dcterms:modified>
</cp:coreProperties>
</file>