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9" r:id="rId2"/>
    <p:sldId id="474" r:id="rId3"/>
    <p:sldId id="635" r:id="rId4"/>
    <p:sldId id="636" r:id="rId5"/>
    <p:sldId id="614" r:id="rId6"/>
    <p:sldId id="639" r:id="rId7"/>
    <p:sldId id="615" r:id="rId8"/>
    <p:sldId id="516" r:id="rId9"/>
    <p:sldId id="645" r:id="rId10"/>
    <p:sldId id="517" r:id="rId11"/>
    <p:sldId id="520" r:id="rId12"/>
    <p:sldId id="617" r:id="rId13"/>
    <p:sldId id="618" r:id="rId14"/>
    <p:sldId id="620" r:id="rId15"/>
    <p:sldId id="648" r:id="rId16"/>
    <p:sldId id="622" r:id="rId17"/>
    <p:sldId id="558" r:id="rId18"/>
    <p:sldId id="64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6489A"/>
    <a:srgbClr val="3D92BD"/>
    <a:srgbClr val="EBFFB9"/>
    <a:srgbClr val="0033CC"/>
    <a:srgbClr val="FF0000"/>
    <a:srgbClr val="222222"/>
    <a:srgbClr val="FFFFFF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7" autoAdjust="0"/>
  </p:normalViewPr>
  <p:slideViewPr>
    <p:cSldViewPr>
      <p:cViewPr varScale="1">
        <p:scale>
          <a:sx n="114" d="100"/>
          <a:sy n="114" d="100"/>
        </p:scale>
        <p:origin x="3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878FDC3-24EF-45F7-854B-1498E4B3C6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02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B865B1-F905-4ABF-91B5-5F4D1EED3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98998-1241-4AB5-9589-166866869DD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36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DF843-3E28-412F-9E50-640B7DCDBC92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3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DF843-3E28-412F-9E50-640B7DCDBC92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38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DF843-3E28-412F-9E50-640B7DCDBC92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5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DF843-3E28-412F-9E50-640B7DCDBC92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31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DF843-3E28-412F-9E50-640B7DCDBC92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59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DF843-3E28-412F-9E50-640B7DCDBC92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7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DF843-3E28-412F-9E50-640B7DCDBC92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4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58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5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0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0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0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5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5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5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58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5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00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0"/>
            <a:ext cx="4800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0" y="2895600"/>
            <a:ext cx="914400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Programming with Microsoft </a:t>
            </a:r>
          </a:p>
          <a:p>
            <a:pPr algn="ctr">
              <a:defRPr/>
            </a:pPr>
            <a:r>
              <a:rPr lang="en-US" sz="32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Visual Basic 2012</a:t>
            </a:r>
            <a:endParaRPr lang="en-US" sz="3200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828800" y="4343400"/>
            <a:ext cx="5486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914400" y="4724400"/>
            <a:ext cx="7315200" cy="1371600"/>
          </a:xfrm>
        </p:spPr>
        <p:txBody>
          <a:bodyPr/>
          <a:lstStyle>
            <a:lvl1pPr algn="ctr">
              <a:buNone/>
              <a:defRPr baseline="0">
                <a:solidFill>
                  <a:srgbClr val="006600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0"/>
            <a:ext cx="6019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791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75DAF-D397-4640-B619-AAD1C6166D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  <a:prstGeom prst="round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C748B-B1CB-4485-96EF-F0611A3BA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D0F0140-832E-44CD-9E5D-FB6DDC34DB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AF30-D8D4-4B70-BA29-ECA6AD4893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Click to edit Master title style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54BEE2E-FA2D-45B7-8EB0-4379F33B23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F507C-4AF1-42F0-9F25-EAD8B15422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41E2A-FAD1-4495-8CDC-0E1F56F34E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B3CE7-4B5E-4A2B-B1E6-6B196555EC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97FDE-7845-400E-95D7-0DC9C4076F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401D3-BDAC-402E-ADAD-20802A203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A59EAC3-7953-42A9-B29C-A17F268DD2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7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768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006600"/>
                </a:solidFill>
                <a:latin typeface="Trebuchet MS" pitchFamily="34" charset="0"/>
              </a:rPr>
              <a:t>Chapter 5: More on the Selection </a:t>
            </a:r>
            <a:r>
              <a:rPr lang="en-US" sz="2800" dirty="0" smtClean="0">
                <a:solidFill>
                  <a:srgbClr val="006600"/>
                </a:solidFill>
                <a:latin typeface="Trebuchet MS" pitchFamily="34" charset="0"/>
              </a:rPr>
              <a:t>Structure</a:t>
            </a:r>
          </a:p>
          <a:p>
            <a:pPr algn="ctr"/>
            <a:r>
              <a:rPr lang="en-US" sz="2800" dirty="0" smtClean="0">
                <a:solidFill>
                  <a:srgbClr val="006600"/>
                </a:solidFill>
                <a:latin typeface="Trebuchet MS" pitchFamily="34" charset="0"/>
              </a:rPr>
              <a:t>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/>
          <a:lstStyle/>
          <a:p>
            <a:r>
              <a:rPr lang="en-US" dirty="0" smtClean="0"/>
              <a:t>Lesson C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</a:t>
            </a:r>
            <a:r>
              <a:rPr lang="en-US" dirty="0"/>
              <a:t>studying Lesson C</a:t>
            </a:r>
            <a:r>
              <a:rPr lang="en-US" dirty="0" smtClean="0"/>
              <a:t>, </a:t>
            </a:r>
            <a:r>
              <a:rPr lang="en-US" dirty="0"/>
              <a:t>you should be able to:</a:t>
            </a:r>
          </a:p>
          <a:p>
            <a:r>
              <a:rPr lang="en-US" dirty="0"/>
              <a:t>Determine the success of the TryParse method</a:t>
            </a:r>
          </a:p>
          <a:p>
            <a:r>
              <a:rPr lang="en-US" dirty="0" smtClean="0"/>
              <a:t>Generate </a:t>
            </a:r>
            <a:r>
              <a:rPr lang="en-US" dirty="0"/>
              <a:t>random numbers</a:t>
            </a:r>
          </a:p>
          <a:p>
            <a:r>
              <a:rPr lang="en-US" dirty="0" smtClean="0"/>
              <a:t>Show </a:t>
            </a:r>
            <a:r>
              <a:rPr lang="en-US" dirty="0"/>
              <a:t>and hide a control while an application is running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561F60-B602-41A9-8A78-26011ED5CF1E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Autofit/>
          </a:bodyPr>
          <a:lstStyle/>
          <a:p>
            <a:r>
              <a:rPr lang="en-US" dirty="0" smtClean="0"/>
              <a:t>Using the TryParse Method for Data Validation</a:t>
            </a:r>
            <a:endParaRPr lang="en-US" sz="12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724400"/>
          </a:xfrm>
        </p:spPr>
        <p:txBody>
          <a:bodyPr/>
          <a:lstStyle/>
          <a:p>
            <a:r>
              <a:rPr lang="en-US" dirty="0"/>
              <a:t>TryParse method </a:t>
            </a:r>
            <a:endParaRPr lang="en-US" dirty="0" smtClean="0"/>
          </a:p>
          <a:p>
            <a:pPr lvl="1"/>
            <a:r>
              <a:rPr lang="en-US" dirty="0" smtClean="0"/>
              <a:t>Converts </a:t>
            </a:r>
            <a:r>
              <a:rPr lang="en-US" dirty="0"/>
              <a:t>a string to a </a:t>
            </a:r>
            <a:r>
              <a:rPr lang="en-US" dirty="0" smtClean="0"/>
              <a:t>number of </a:t>
            </a:r>
            <a:r>
              <a:rPr lang="en-US" dirty="0"/>
              <a:t>a specific data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With successful conversion: </a:t>
            </a:r>
          </a:p>
          <a:p>
            <a:pPr lvl="2"/>
            <a:r>
              <a:rPr lang="en-US" dirty="0" smtClean="0"/>
              <a:t>The TryParse </a:t>
            </a:r>
            <a:r>
              <a:rPr lang="en-US" dirty="0"/>
              <a:t>method stores </a:t>
            </a:r>
            <a:r>
              <a:rPr lang="en-US" dirty="0" smtClean="0"/>
              <a:t>the number </a:t>
            </a:r>
            <a:r>
              <a:rPr lang="en-US" dirty="0"/>
              <a:t>in the variable specified in the method’s </a:t>
            </a:r>
            <a:r>
              <a:rPr lang="en-US" dirty="0" smtClean="0"/>
              <a:t>NumericVariableName argument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unsuccessful conversion:</a:t>
            </a:r>
            <a:endParaRPr lang="en-US" dirty="0"/>
          </a:p>
          <a:p>
            <a:pPr lvl="2"/>
            <a:r>
              <a:rPr lang="en-US" dirty="0"/>
              <a:t>TryParse stores the number 0 in the variable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561F60-B602-41A9-8A78-26011ED5CF1E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Autofit/>
          </a:bodyPr>
          <a:lstStyle/>
          <a:p>
            <a:r>
              <a:rPr lang="en-US" dirty="0"/>
              <a:t>Using the TryParse Method for Data </a:t>
            </a:r>
            <a:r>
              <a:rPr lang="en-US" dirty="0" smtClean="0"/>
              <a:t>Validation </a:t>
            </a:r>
            <a:r>
              <a:rPr lang="en-US" sz="1200" dirty="0" smtClean="0"/>
              <a:t>(cont.)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561F60-B602-41A9-8A78-26011ED5CF1E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7856" y="4572000"/>
            <a:ext cx="64180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Figure 5-58 Syntax and an example of using the Boolean value returned by the TryParse method</a:t>
            </a:r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" y="1828800"/>
            <a:ext cx="794414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3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561F60-B602-41A9-8A78-26011ED5CF1E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06054" y="4173379"/>
            <a:ext cx="48040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Figure 5-59 Sample run of the original Click event procedure</a:t>
            </a:r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54" y="1752600"/>
            <a:ext cx="5685346" cy="247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Autofit/>
          </a:bodyPr>
          <a:lstStyle/>
          <a:p>
            <a:r>
              <a:rPr lang="en-US" dirty="0"/>
              <a:t>Using the TryParse Method for Data </a:t>
            </a:r>
            <a:r>
              <a:rPr lang="en-US" dirty="0" smtClean="0"/>
              <a:t>Validation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6747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561F60-B602-41A9-8A78-26011ED5CF1E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5867400"/>
            <a:ext cx="36325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Figure 5-60 Modified btnCalc_Click procedure</a:t>
            </a:r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79" y="1524000"/>
            <a:ext cx="621706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Autofit/>
          </a:bodyPr>
          <a:lstStyle/>
          <a:p>
            <a:r>
              <a:rPr lang="en-US" dirty="0"/>
              <a:t>Using the TryParse Method for Data </a:t>
            </a:r>
            <a:r>
              <a:rPr lang="en-US" dirty="0" smtClean="0"/>
              <a:t>Validation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326689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rmAutofit/>
          </a:bodyPr>
          <a:lstStyle/>
          <a:p>
            <a:r>
              <a:rPr lang="en-US" dirty="0" smtClean="0"/>
              <a:t>Generating Random Integers</a:t>
            </a:r>
            <a:endParaRPr lang="en-US" sz="1300" dirty="0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561F60-B602-41A9-8A78-26011ED5CF1E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 smtClean="0"/>
              <a:t>Pseudo-random number generator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device that </a:t>
            </a:r>
            <a:r>
              <a:rPr lang="en-US" dirty="0"/>
              <a:t>produces a sequence of numbers that meet certain statistical requirements for </a:t>
            </a:r>
            <a:r>
              <a:rPr lang="en-US" dirty="0" smtClean="0"/>
              <a:t>randomness</a:t>
            </a:r>
          </a:p>
          <a:p>
            <a:pPr lvl="1"/>
            <a:r>
              <a:rPr lang="en-US" dirty="0" smtClean="0"/>
              <a:t>Create a </a:t>
            </a:r>
            <a:r>
              <a:rPr lang="en-US" b="1" dirty="0" smtClean="0"/>
              <a:t>Random object </a:t>
            </a:r>
            <a:r>
              <a:rPr lang="en-US" dirty="0" smtClean="0"/>
              <a:t>by declaring it in a Dim statement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Random.Next method</a:t>
            </a:r>
            <a:r>
              <a:rPr lang="en-US" dirty="0" smtClean="0"/>
              <a:t> to generate random integers</a:t>
            </a:r>
          </a:p>
        </p:txBody>
      </p:sp>
    </p:spTree>
    <p:extLst>
      <p:ext uri="{BB962C8B-B14F-4D97-AF65-F5344CB8AC3E}">
        <p14:creationId xmlns:p14="http://schemas.microsoft.com/office/powerpoint/2010/main" val="29915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rmAutofit/>
          </a:bodyPr>
          <a:lstStyle/>
          <a:p>
            <a:r>
              <a:rPr lang="en-US" dirty="0"/>
              <a:t>Generating Random </a:t>
            </a:r>
            <a:r>
              <a:rPr lang="en-US" dirty="0" smtClean="0"/>
              <a:t>Integers </a:t>
            </a:r>
            <a:r>
              <a:rPr lang="en-US" sz="1200" dirty="0" smtClean="0"/>
              <a:t>(cont.)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561F60-B602-41A9-8A78-26011ED5CF1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145367" y="5651295"/>
            <a:ext cx="54317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Figure 5-61 Syntax and examples of generating random integers</a:t>
            </a:r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21" y="1600200"/>
            <a:ext cx="7784479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0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6E31C9-B3EF-4462-811B-168E581E4081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Lesson C Summary</a:t>
            </a:r>
            <a:endParaRPr lang="en-US" sz="10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600200"/>
            <a:ext cx="80772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To determine whether the TryParse method converted a string to a number of the </a:t>
            </a:r>
            <a:r>
              <a:rPr lang="en-US" dirty="0" smtClean="0"/>
              <a:t>specified data </a:t>
            </a:r>
            <a:r>
              <a:rPr lang="en-US" dirty="0"/>
              <a:t>type:</a:t>
            </a:r>
          </a:p>
          <a:p>
            <a:pPr lvl="1"/>
            <a:r>
              <a:rPr lang="en-US" dirty="0"/>
              <a:t>Use the syntax </a:t>
            </a:r>
            <a:r>
              <a:rPr lang="en-US" i="1" dirty="0"/>
              <a:t>booleanVariable = dataType</a:t>
            </a:r>
            <a:r>
              <a:rPr lang="en-US" b="1" dirty="0"/>
              <a:t>.TryParse(</a:t>
            </a:r>
            <a:r>
              <a:rPr lang="en-US" i="1" dirty="0"/>
              <a:t>string</a:t>
            </a:r>
            <a:r>
              <a:rPr lang="en-US" b="1" dirty="0"/>
              <a:t>, </a:t>
            </a:r>
            <a:r>
              <a:rPr lang="en-US" i="1" dirty="0"/>
              <a:t>numericVariableName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The TryParse </a:t>
            </a:r>
            <a:r>
              <a:rPr lang="en-US" dirty="0"/>
              <a:t>method returns the Boolean value True when the string can be converted to the </a:t>
            </a:r>
            <a:r>
              <a:rPr lang="en-US" dirty="0" smtClean="0"/>
              <a:t>numeric dataType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it returns the Boolean value </a:t>
            </a:r>
            <a:r>
              <a:rPr lang="en-US" dirty="0" smtClean="0"/>
              <a:t>False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25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6E31C9-B3EF-4462-811B-168E581E4081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Lesson C Summary </a:t>
            </a:r>
            <a:r>
              <a:rPr lang="en-US" sz="1200" dirty="0" smtClean="0"/>
              <a:t>(cont.)</a:t>
            </a:r>
            <a:endParaRPr lang="en-US" sz="10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600200"/>
            <a:ext cx="80772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 smtClean="0"/>
              <a:t>To </a:t>
            </a:r>
            <a:r>
              <a:rPr lang="en-US" sz="2400" dirty="0"/>
              <a:t>generate random integers:</a:t>
            </a:r>
          </a:p>
          <a:p>
            <a:pPr lvl="1"/>
            <a:r>
              <a:rPr lang="en-US" sz="2200" dirty="0"/>
              <a:t>Create a Random object to represent the pseudo-random number </a:t>
            </a:r>
            <a:r>
              <a:rPr lang="en-US" sz="2200" dirty="0" smtClean="0"/>
              <a:t>generator</a:t>
            </a:r>
            <a:endParaRPr lang="en-US" sz="2200" dirty="0"/>
          </a:p>
          <a:p>
            <a:pPr lvl="2"/>
            <a:r>
              <a:rPr lang="en-US" sz="2000" dirty="0" smtClean="0"/>
              <a:t>The syntax </a:t>
            </a:r>
            <a:r>
              <a:rPr lang="en-US" sz="2000" dirty="0"/>
              <a:t>for creating a Random object is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Dim</a:t>
            </a:r>
            <a:r>
              <a:rPr lang="en-US" sz="2000" dirty="0" smtClean="0"/>
              <a:t> </a:t>
            </a:r>
            <a:r>
              <a:rPr lang="en-US" sz="2000" i="1" dirty="0"/>
              <a:t>randomObjectName</a:t>
            </a:r>
            <a:r>
              <a:rPr lang="en-US" sz="2000" dirty="0"/>
              <a:t> </a:t>
            </a:r>
            <a:r>
              <a:rPr lang="en-US" sz="2000" b="1" dirty="0"/>
              <a:t>As New </a:t>
            </a:r>
            <a:r>
              <a:rPr lang="en-US" sz="2000" b="1" dirty="0" smtClean="0"/>
              <a:t>Random</a:t>
            </a:r>
            <a:endParaRPr lang="en-US" sz="2000" b="1" dirty="0"/>
          </a:p>
          <a:p>
            <a:pPr lvl="1"/>
            <a:r>
              <a:rPr lang="en-US" sz="2200" dirty="0" smtClean="0"/>
              <a:t>Use </a:t>
            </a:r>
            <a:r>
              <a:rPr lang="en-US" sz="2200" dirty="0"/>
              <a:t>the Random.Next method to generate a random </a:t>
            </a:r>
            <a:r>
              <a:rPr lang="en-US" sz="2200" dirty="0" smtClean="0"/>
              <a:t>integer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method’s syntax </a:t>
            </a:r>
            <a:r>
              <a:rPr lang="en-US" sz="2000" dirty="0" smtClean="0"/>
              <a:t>is </a:t>
            </a:r>
            <a:r>
              <a:rPr lang="en-US" sz="2000" i="1" dirty="0" smtClean="0"/>
              <a:t>randomObjectName</a:t>
            </a:r>
            <a:r>
              <a:rPr lang="en-US" sz="2000" b="1" dirty="0" smtClean="0"/>
              <a:t>.Next(</a:t>
            </a:r>
            <a:r>
              <a:rPr lang="en-US" sz="2000" i="1" dirty="0" smtClean="0"/>
              <a:t>minValue</a:t>
            </a:r>
            <a:r>
              <a:rPr lang="en-US" sz="2000" b="1" dirty="0"/>
              <a:t>,</a:t>
            </a:r>
            <a:r>
              <a:rPr lang="en-US" sz="2000" dirty="0"/>
              <a:t> </a:t>
            </a:r>
            <a:r>
              <a:rPr lang="en-US" sz="2000" i="1" dirty="0"/>
              <a:t>maxValue</a:t>
            </a:r>
            <a:r>
              <a:rPr lang="en-US" sz="2000" b="1" dirty="0" smtClean="0"/>
              <a:t>)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Random.Next method returns </a:t>
            </a:r>
            <a:r>
              <a:rPr lang="en-US" sz="2000" dirty="0" smtClean="0"/>
              <a:t>an integer </a:t>
            </a:r>
            <a:r>
              <a:rPr lang="en-US" sz="2000" dirty="0"/>
              <a:t>that is greater than or equal to minValue, but less than </a:t>
            </a:r>
            <a:r>
              <a:rPr lang="en-US" sz="2000" dirty="0" smtClean="0"/>
              <a:t>maxValue</a:t>
            </a:r>
          </a:p>
          <a:p>
            <a:pPr lvl="2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Random.Next method’s return value is assigned to a </a:t>
            </a:r>
            <a:r>
              <a:rPr lang="en-US" sz="2000" dirty="0" smtClean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4822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CF0482-FCDF-47B7-9C69-517EF8B46452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Modifying the Covington Resort Application </a:t>
            </a:r>
            <a:r>
              <a:rPr lang="en-US" sz="1200" dirty="0" smtClean="0"/>
              <a:t>(cont</a:t>
            </a:r>
            <a:r>
              <a:rPr lang="en-US" sz="1200" dirty="0"/>
              <a:t>.)</a:t>
            </a:r>
            <a:endParaRPr lang="en-US" sz="1300" dirty="0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724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Adding a </a:t>
            </a:r>
            <a:r>
              <a:rPr lang="en-US" b="1" dirty="0" smtClean="0"/>
              <a:t>Radio Button to the Interface</a:t>
            </a:r>
            <a:endParaRPr lang="en-US" b="1" dirty="0"/>
          </a:p>
          <a:p>
            <a:r>
              <a:rPr lang="en-US" b="1" dirty="0" smtClean="0"/>
              <a:t>Radio button</a:t>
            </a:r>
          </a:p>
          <a:p>
            <a:pPr lvl="1"/>
            <a:r>
              <a:rPr lang="en-US" dirty="0" smtClean="0"/>
              <a:t>Limits </a:t>
            </a:r>
            <a:r>
              <a:rPr lang="en-US" dirty="0"/>
              <a:t>the user to only one choice from a group of two or more related but mutually </a:t>
            </a:r>
            <a:r>
              <a:rPr lang="en-US" dirty="0" smtClean="0"/>
              <a:t>exclusive choices</a:t>
            </a:r>
          </a:p>
          <a:p>
            <a:pPr lvl="1"/>
            <a:r>
              <a:rPr lang="en-US" dirty="0"/>
              <a:t>The three-character ID for a radio button’s name is </a:t>
            </a:r>
            <a:r>
              <a:rPr lang="en-US" dirty="0" smtClean="0"/>
              <a:t>rad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962400"/>
            <a:ext cx="652397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295400" y="5486400"/>
            <a:ext cx="69342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Figure </a:t>
            </a: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5-38 Atrium radio button added to the View group box</a:t>
            </a:r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CF0482-FCDF-47B7-9C69-517EF8B4645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Modifying the Covington Resort Application </a:t>
            </a:r>
            <a:r>
              <a:rPr lang="en-US" sz="1200" dirty="0" smtClean="0"/>
              <a:t>(cont</a:t>
            </a:r>
            <a:r>
              <a:rPr lang="en-US" sz="1200" dirty="0"/>
              <a:t>.)</a:t>
            </a:r>
            <a:endParaRPr lang="en-US" sz="1300" dirty="0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724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Adding a </a:t>
            </a:r>
            <a:r>
              <a:rPr lang="en-US" b="1" dirty="0" smtClean="0"/>
              <a:t>Radio Button to the Interface (cont.)</a:t>
            </a:r>
            <a:endParaRPr lang="en-US" b="1" dirty="0"/>
          </a:p>
          <a:p>
            <a:r>
              <a:rPr lang="en-US" dirty="0" smtClean="0"/>
              <a:t>The automatically selected radio button is called the  </a:t>
            </a:r>
            <a:r>
              <a:rPr lang="en-US" b="1" dirty="0" smtClean="0"/>
              <a:t>default radio button</a:t>
            </a:r>
            <a:r>
              <a:rPr lang="en-US" b="1" dirty="0"/>
              <a:t>	</a:t>
            </a:r>
            <a:endParaRPr lang="en-US" b="1" dirty="0" smtClean="0"/>
          </a:p>
          <a:p>
            <a:pPr lvl="1"/>
            <a:r>
              <a:rPr lang="en-US" dirty="0" smtClean="0"/>
              <a:t>Represents the user’s most likely choice </a:t>
            </a:r>
          </a:p>
          <a:p>
            <a:pPr lvl="1"/>
            <a:r>
              <a:rPr lang="en-US" dirty="0" smtClean="0"/>
              <a:t>The first button in the group</a:t>
            </a:r>
          </a:p>
          <a:p>
            <a:r>
              <a:rPr lang="en-US" b="1" dirty="0" smtClean="0"/>
              <a:t>Checked property</a:t>
            </a:r>
          </a:p>
          <a:p>
            <a:pPr lvl="1"/>
            <a:r>
              <a:rPr lang="en-US" dirty="0" smtClean="0"/>
              <a:t>Set to True to designate the default radio button</a:t>
            </a:r>
          </a:p>
        </p:txBody>
      </p:sp>
    </p:spTree>
    <p:extLst>
      <p:ext uri="{BB962C8B-B14F-4D97-AF65-F5344CB8AC3E}">
        <p14:creationId xmlns:p14="http://schemas.microsoft.com/office/powerpoint/2010/main" val="1286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CF0482-FCDF-47B7-9C69-517EF8B46452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Modifying the Covington Resort Application </a:t>
            </a:r>
            <a:r>
              <a:rPr lang="en-US" sz="1200" dirty="0" smtClean="0"/>
              <a:t>(cont</a:t>
            </a:r>
            <a:r>
              <a:rPr lang="en-US" sz="1200" dirty="0"/>
              <a:t>.)</a:t>
            </a:r>
            <a:endParaRPr lang="en-US" sz="1300" dirty="0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724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Adding a </a:t>
            </a:r>
            <a:r>
              <a:rPr lang="en-US" b="1" dirty="0" smtClean="0"/>
              <a:t>Check Box to the Interface</a:t>
            </a:r>
            <a:endParaRPr lang="en-US" b="1" dirty="0"/>
          </a:p>
          <a:p>
            <a:r>
              <a:rPr lang="en-US" dirty="0"/>
              <a:t>Unlike radio buttons, </a:t>
            </a:r>
            <a:r>
              <a:rPr lang="en-US" b="1" dirty="0"/>
              <a:t>check boxes </a:t>
            </a:r>
            <a:r>
              <a:rPr lang="en-US" dirty="0"/>
              <a:t>provide one or more independent and nonexclusive items from which the user can choose</a:t>
            </a:r>
          </a:p>
          <a:p>
            <a:r>
              <a:rPr lang="en-US" dirty="0" smtClean="0"/>
              <a:t>Any number of check boxes on a form can be selected at the same time</a:t>
            </a:r>
          </a:p>
          <a:p>
            <a:r>
              <a:rPr lang="en-US" dirty="0"/>
              <a:t>The three-character ID for a check box’s name is chk</a:t>
            </a:r>
            <a:endParaRPr 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13146"/>
            <a:ext cx="7162800" cy="136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77452" y="6078379"/>
            <a:ext cx="69342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Figure </a:t>
            </a: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5-39 Vehicle parking fee check box added to the interface</a:t>
            </a:r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6E31C9-B3EF-4462-811B-168E581E408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Modifying the Calculate Button’s Code </a:t>
            </a:r>
            <a:r>
              <a:rPr lang="en-US" sz="1200" dirty="0" smtClean="0"/>
              <a:t>(cont</a:t>
            </a:r>
            <a:r>
              <a:rPr lang="en-US" sz="1200" dirty="0"/>
              <a:t>.)</a:t>
            </a:r>
            <a:endParaRPr lang="en-US" sz="1300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6250" y="6096000"/>
            <a:ext cx="4095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Figure 5-45 Examples of comparing Boolean values (</a:t>
            </a:r>
            <a:r>
              <a:rPr lang="en-US" sz="1000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continues</a:t>
            </a: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</a:t>
            </a:r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84754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533400" y="1600200"/>
            <a:ext cx="8077200" cy="472440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spcBef>
                <a:spcPct val="20000"/>
              </a:spcBef>
            </a:pPr>
            <a:r>
              <a:rPr lang="en-US" sz="2600" b="1" kern="0" dirty="0" smtClean="0">
                <a:solidFill>
                  <a:srgbClr val="222222"/>
                </a:solidFill>
                <a:latin typeface="+mn-lt"/>
                <a:cs typeface="ＭＳ Ｐゴシック" charset="-128"/>
              </a:rPr>
              <a:t>Comparing Boolean Values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77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6E31C9-B3EF-4462-811B-168E581E4081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Modifying the Calculate Button’s Code </a:t>
            </a:r>
            <a:r>
              <a:rPr lang="en-US" sz="1200" dirty="0" smtClean="0"/>
              <a:t>(cont</a:t>
            </a:r>
            <a:r>
              <a:rPr lang="en-US" sz="1200" dirty="0"/>
              <a:t>.)</a:t>
            </a:r>
            <a:endParaRPr lang="en-US" sz="1300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0050" y="5334000"/>
            <a:ext cx="4095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Figure 5-45 Examples of comparing Boolean values  </a:t>
            </a:r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36261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1371600"/>
            <a:ext cx="4857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</a:t>
            </a:r>
            <a:r>
              <a:rPr lang="en-US" sz="1000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continued</a:t>
            </a: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</a:t>
            </a:r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6E31C9-B3EF-4462-811B-168E581E4081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Modifying the ClearLabels Procedure </a:t>
            </a:r>
            <a:endParaRPr lang="en-US" sz="1300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43050" y="6019800"/>
            <a:ext cx="2571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Figure 5-50 ClearLabels procedure</a:t>
            </a:r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600200"/>
            <a:ext cx="80772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 smtClean="0"/>
              <a:t>CheckedChanged event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ccurs </a:t>
            </a:r>
            <a:r>
              <a:rPr lang="en-US" dirty="0"/>
              <a:t>when the value in a control’s Checked </a:t>
            </a:r>
            <a:r>
              <a:rPr lang="en-US" dirty="0" smtClean="0"/>
              <a:t>property changes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334" y="2903450"/>
            <a:ext cx="6997866" cy="309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6E31C9-B3EF-4462-811B-168E581E4081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Lesson B Summary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600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 smtClean="0"/>
              <a:t>To </a:t>
            </a:r>
            <a:r>
              <a:rPr lang="en-US" sz="2400" dirty="0"/>
              <a:t>limit the user to only one choice in a group of two or more related but mutually </a:t>
            </a:r>
            <a:r>
              <a:rPr lang="en-US" sz="2400" dirty="0" smtClean="0"/>
              <a:t>exclusive choices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Use the RadioButton tool to add two or more radio buttons to the </a:t>
            </a:r>
            <a:r>
              <a:rPr lang="en-US" sz="2200" dirty="0" smtClean="0"/>
              <a:t>form </a:t>
            </a:r>
          </a:p>
          <a:p>
            <a:pPr lvl="1"/>
            <a:r>
              <a:rPr lang="en-US" sz="2200" dirty="0" smtClean="0"/>
              <a:t>To </a:t>
            </a:r>
            <a:r>
              <a:rPr lang="en-US" sz="2200" dirty="0"/>
              <a:t>include </a:t>
            </a:r>
            <a:r>
              <a:rPr lang="en-US" sz="2200" dirty="0" smtClean="0"/>
              <a:t>two groups </a:t>
            </a:r>
            <a:r>
              <a:rPr lang="en-US" sz="2200" dirty="0"/>
              <a:t>of radio buttons on a form, at least one of the groups must be placed within </a:t>
            </a:r>
            <a:r>
              <a:rPr lang="en-US" sz="2200" dirty="0" smtClean="0"/>
              <a:t>a container</a:t>
            </a:r>
            <a:r>
              <a:rPr lang="en-US" sz="2200" dirty="0"/>
              <a:t>, such as a group </a:t>
            </a:r>
            <a:r>
              <a:rPr lang="en-US" sz="2200" dirty="0" smtClean="0"/>
              <a:t>box</a:t>
            </a:r>
            <a:endParaRPr lang="en-US" sz="2200" dirty="0"/>
          </a:p>
          <a:p>
            <a:r>
              <a:rPr lang="en-US" sz="2400" dirty="0" smtClean="0"/>
              <a:t>To </a:t>
            </a:r>
            <a:r>
              <a:rPr lang="en-US" sz="2400" dirty="0"/>
              <a:t>allow the user to select any number of choices from a group of one or more </a:t>
            </a:r>
            <a:r>
              <a:rPr lang="en-US" sz="2400" dirty="0" smtClean="0"/>
              <a:t>independent and </a:t>
            </a:r>
            <a:r>
              <a:rPr lang="en-US" sz="2400" dirty="0"/>
              <a:t>nonexclusive choices:</a:t>
            </a:r>
          </a:p>
          <a:p>
            <a:pPr lvl="1"/>
            <a:r>
              <a:rPr lang="en-US" sz="2200" dirty="0"/>
              <a:t>Use the CheckBox tool to add one or more check box controls to the </a:t>
            </a:r>
            <a:r>
              <a:rPr lang="en-US" sz="2200" dirty="0" smtClean="0"/>
              <a:t>form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6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6E31C9-B3EF-4462-811B-168E581E4081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Lesson B Summary </a:t>
            </a:r>
            <a:r>
              <a:rPr lang="en-US" sz="1200" dirty="0" smtClean="0"/>
              <a:t>(cont.)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600200"/>
            <a:ext cx="80772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To determine whether a radio button or check box is selected or unselected:</a:t>
            </a:r>
          </a:p>
          <a:p>
            <a:pPr lvl="1"/>
            <a:r>
              <a:rPr lang="en-US" dirty="0"/>
              <a:t>Use the Checked property of the radio button or check </a:t>
            </a:r>
            <a:r>
              <a:rPr lang="en-US" dirty="0" smtClean="0"/>
              <a:t>box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property will </a:t>
            </a:r>
            <a:r>
              <a:rPr lang="en-US" dirty="0" smtClean="0"/>
              <a:t>contain the </a:t>
            </a:r>
            <a:r>
              <a:rPr lang="en-US" dirty="0"/>
              <a:t>Boolean value True if the control is selected; otherwise, it will contain the </a:t>
            </a:r>
            <a:r>
              <a:rPr lang="en-US" dirty="0" smtClean="0"/>
              <a:t>Boolean value False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process code when the value in the Checked property of a radio button or check </a:t>
            </a:r>
            <a:r>
              <a:rPr lang="en-US" dirty="0" smtClean="0"/>
              <a:t>box changes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Enter the code in the radio button’s or check box’s CheckedChanged event </a:t>
            </a:r>
            <a:r>
              <a:rPr lang="en-US" dirty="0" smtClean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20958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839</Words>
  <Application>Microsoft Office PowerPoint</Application>
  <PresentationFormat>On-screen Show (4:3)</PresentationFormat>
  <Paragraphs>133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Times New Roman</vt:lpstr>
      <vt:lpstr>Trebuchet MS</vt:lpstr>
      <vt:lpstr>Default Design</vt:lpstr>
      <vt:lpstr>PowerPoint Presentation</vt:lpstr>
      <vt:lpstr>Modifying the Covington Resort Application (cont.)</vt:lpstr>
      <vt:lpstr>Modifying the Covington Resort Application (cont.)</vt:lpstr>
      <vt:lpstr>Modifying the Covington Resort Application (cont.)</vt:lpstr>
      <vt:lpstr>Modifying the Calculate Button’s Code (cont.)</vt:lpstr>
      <vt:lpstr>Modifying the Calculate Button’s Code (cont.)</vt:lpstr>
      <vt:lpstr>Modifying the ClearLabels Procedure </vt:lpstr>
      <vt:lpstr>Lesson B Summary</vt:lpstr>
      <vt:lpstr>Lesson B Summary (cont.)</vt:lpstr>
      <vt:lpstr>Lesson C Objectives</vt:lpstr>
      <vt:lpstr>Using the TryParse Method for Data Validation</vt:lpstr>
      <vt:lpstr>Using the TryParse Method for Data Validation (cont.)</vt:lpstr>
      <vt:lpstr>Using the TryParse Method for Data Validation (cont.)</vt:lpstr>
      <vt:lpstr>Using the TryParse Method for Data Validation (cont.)</vt:lpstr>
      <vt:lpstr>Generating Random Integers</vt:lpstr>
      <vt:lpstr>Generating Random Integers (cont.)</vt:lpstr>
      <vt:lpstr>Lesson C Summary</vt:lpstr>
      <vt:lpstr>Lesson C Summary (cont.)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478</cp:revision>
  <dcterms:created xsi:type="dcterms:W3CDTF">2009-09-04T14:26:40Z</dcterms:created>
  <dcterms:modified xsi:type="dcterms:W3CDTF">2014-11-03T15:47:05Z</dcterms:modified>
</cp:coreProperties>
</file>