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60" r:id="rId5"/>
    <p:sldId id="261" r:id="rId6"/>
    <p:sldId id="262" r:id="rId7"/>
    <p:sldId id="263" r:id="rId8"/>
    <p:sldId id="264" r:id="rId9"/>
    <p:sldId id="280" r:id="rId10"/>
    <p:sldId id="265" r:id="rId11"/>
    <p:sldId id="266" r:id="rId12"/>
    <p:sldId id="274" r:id="rId13"/>
    <p:sldId id="281" r:id="rId14"/>
    <p:sldId id="275" r:id="rId15"/>
    <p:sldId id="276" r:id="rId16"/>
    <p:sldId id="277" r:id="rId17"/>
    <p:sldId id="285" r:id="rId18"/>
    <p:sldId id="269" r:id="rId19"/>
    <p:sldId id="270" r:id="rId20"/>
    <p:sldId id="271" r:id="rId21"/>
    <p:sldId id="272" r:id="rId22"/>
    <p:sldId id="282" r:id="rId23"/>
    <p:sldId id="283" r:id="rId24"/>
    <p:sldId id="284" r:id="rId25"/>
    <p:sldId id="278" r:id="rId26"/>
    <p:sldId id="279" r:id="rId27"/>
    <p:sldId id="267"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48"/>
    <p:restoredTop sz="85888"/>
  </p:normalViewPr>
  <p:slideViewPr>
    <p:cSldViewPr snapToGrid="0" snapToObjects="1">
      <p:cViewPr varScale="1">
        <p:scale>
          <a:sx n="97" d="100"/>
          <a:sy n="97" d="100"/>
        </p:scale>
        <p:origin x="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77FE3-0FA7-5B4E-9A0D-B13A73972A17}" type="datetimeFigureOut">
              <a:rPr lang="en-US" smtClean="0"/>
              <a:t>9/25/16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3B869-A842-1948-9946-E9BD852DF11D}" type="slidenum">
              <a:rPr lang="en-US" smtClean="0"/>
              <a:t>‹#›</a:t>
            </a:fld>
            <a:endParaRPr lang="en-US"/>
          </a:p>
        </p:txBody>
      </p:sp>
    </p:spTree>
    <p:extLst>
      <p:ext uri="{BB962C8B-B14F-4D97-AF65-F5344CB8AC3E}">
        <p14:creationId xmlns:p14="http://schemas.microsoft.com/office/powerpoint/2010/main" val="1233887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firewall can read it, it will ID it.</a:t>
            </a:r>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7</a:t>
            </a:fld>
            <a:endParaRPr lang="en-US"/>
          </a:p>
        </p:txBody>
      </p:sp>
    </p:spTree>
    <p:extLst>
      <p:ext uri="{BB962C8B-B14F-4D97-AF65-F5344CB8AC3E}">
        <p14:creationId xmlns:p14="http://schemas.microsoft.com/office/powerpoint/2010/main" val="86795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the firewall has to move up the stack (Layers 1-4) before</a:t>
            </a:r>
            <a:r>
              <a:rPr lang="en-US" baseline="0" dirty="0" smtClean="0"/>
              <a:t> there can be data to inspect at Layer 7.  This includes allowing traffic out on some or all ports potentially! Explain the “ping” app signature where the firewall allows the full three way handshake and some data flow before it </a:t>
            </a:r>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8</a:t>
            </a:fld>
            <a:endParaRPr lang="en-US"/>
          </a:p>
        </p:txBody>
      </p:sp>
    </p:spTree>
    <p:extLst>
      <p:ext uri="{BB962C8B-B14F-4D97-AF65-F5344CB8AC3E}">
        <p14:creationId xmlns:p14="http://schemas.microsoft.com/office/powerpoint/2010/main" val="184686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Seen as much as 4K pass before the firewall dumps the connection.</a:t>
            </a:r>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10</a:t>
            </a:fld>
            <a:endParaRPr lang="en-US"/>
          </a:p>
        </p:txBody>
      </p:sp>
    </p:spTree>
    <p:extLst>
      <p:ext uri="{BB962C8B-B14F-4D97-AF65-F5344CB8AC3E}">
        <p14:creationId xmlns:p14="http://schemas.microsoft.com/office/powerpoint/2010/main" val="422098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12</a:t>
            </a:fld>
            <a:endParaRPr lang="en-US"/>
          </a:p>
        </p:txBody>
      </p:sp>
    </p:spTree>
    <p:extLst>
      <p:ext uri="{BB962C8B-B14F-4D97-AF65-F5344CB8AC3E}">
        <p14:creationId xmlns:p14="http://schemas.microsoft.com/office/powerpoint/2010/main" val="874955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14</a:t>
            </a:fld>
            <a:endParaRPr lang="en-US"/>
          </a:p>
        </p:txBody>
      </p:sp>
    </p:spTree>
    <p:extLst>
      <p:ext uri="{BB962C8B-B14F-4D97-AF65-F5344CB8AC3E}">
        <p14:creationId xmlns:p14="http://schemas.microsoft.com/office/powerpoint/2010/main" val="185827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basically we set up a server on a port not allowed out through other firewall rules  </a:t>
            </a:r>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15</a:t>
            </a:fld>
            <a:endParaRPr lang="en-US"/>
          </a:p>
        </p:txBody>
      </p:sp>
    </p:spTree>
    <p:extLst>
      <p:ext uri="{BB962C8B-B14F-4D97-AF65-F5344CB8AC3E}">
        <p14:creationId xmlns:p14="http://schemas.microsoft.com/office/powerpoint/2010/main" val="52883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are great things to spoof.  </a:t>
            </a:r>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20</a:t>
            </a:fld>
            <a:endParaRPr lang="en-US"/>
          </a:p>
        </p:txBody>
      </p:sp>
    </p:spTree>
    <p:extLst>
      <p:ext uri="{BB962C8B-B14F-4D97-AF65-F5344CB8AC3E}">
        <p14:creationId xmlns:p14="http://schemas.microsoft.com/office/powerpoint/2010/main" val="100968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are great things to spoof.  </a:t>
            </a:r>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22</a:t>
            </a:fld>
            <a:endParaRPr lang="en-US"/>
          </a:p>
        </p:txBody>
      </p:sp>
    </p:spTree>
    <p:extLst>
      <p:ext uri="{BB962C8B-B14F-4D97-AF65-F5344CB8AC3E}">
        <p14:creationId xmlns:p14="http://schemas.microsoft.com/office/powerpoint/2010/main" val="1322068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are great things to spoof.  </a:t>
            </a:r>
            <a:endParaRPr lang="en-US" dirty="0"/>
          </a:p>
        </p:txBody>
      </p:sp>
      <p:sp>
        <p:nvSpPr>
          <p:cNvPr id="4" name="Slide Number Placeholder 3"/>
          <p:cNvSpPr>
            <a:spLocks noGrp="1"/>
          </p:cNvSpPr>
          <p:nvPr>
            <p:ph type="sldNum" sz="quarter" idx="10"/>
          </p:nvPr>
        </p:nvSpPr>
        <p:spPr/>
        <p:txBody>
          <a:bodyPr/>
          <a:lstStyle/>
          <a:p>
            <a:fld id="{2563B869-A842-1948-9946-E9BD852DF11D}" type="slidenum">
              <a:rPr lang="en-US" smtClean="0"/>
              <a:t>23</a:t>
            </a:fld>
            <a:endParaRPr lang="en-US"/>
          </a:p>
        </p:txBody>
      </p:sp>
    </p:spTree>
    <p:extLst>
      <p:ext uri="{BB962C8B-B14F-4D97-AF65-F5344CB8AC3E}">
        <p14:creationId xmlns:p14="http://schemas.microsoft.com/office/powerpoint/2010/main" val="12690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2287D9-F0BC-7B44-8034-4B80506EB6FA}" type="datetimeFigureOut">
              <a:rPr lang="en-US" smtClean="0"/>
              <a:t>9/25/16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66053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287D9-F0BC-7B44-8034-4B80506EB6FA}" type="datetimeFigureOut">
              <a:rPr lang="en-US" smtClean="0"/>
              <a:t>9/25/16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2416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287D9-F0BC-7B44-8034-4B80506EB6FA}" type="datetimeFigureOut">
              <a:rPr lang="en-US" smtClean="0"/>
              <a:t>9/25/16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19897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287D9-F0BC-7B44-8034-4B80506EB6FA}" type="datetimeFigureOut">
              <a:rPr lang="en-US" smtClean="0"/>
              <a:t>9/25/16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104174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2287D9-F0BC-7B44-8034-4B80506EB6FA}" type="datetimeFigureOut">
              <a:rPr lang="en-US" smtClean="0"/>
              <a:t>9/25/16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29431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2287D9-F0BC-7B44-8034-4B80506EB6FA}" type="datetimeFigureOut">
              <a:rPr lang="en-US" smtClean="0"/>
              <a:t>9/25/16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92301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2287D9-F0BC-7B44-8034-4B80506EB6FA}" type="datetimeFigureOut">
              <a:rPr lang="en-US" smtClean="0"/>
              <a:t>9/25/16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181252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2287D9-F0BC-7B44-8034-4B80506EB6FA}" type="datetimeFigureOut">
              <a:rPr lang="en-US" smtClean="0"/>
              <a:t>9/25/16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97829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287D9-F0BC-7B44-8034-4B80506EB6FA}" type="datetimeFigureOut">
              <a:rPr lang="en-US" smtClean="0"/>
              <a:t>9/25/16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102467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287D9-F0BC-7B44-8034-4B80506EB6FA}" type="datetimeFigureOut">
              <a:rPr lang="en-US" smtClean="0"/>
              <a:t>9/25/16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103458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287D9-F0BC-7B44-8034-4B80506EB6FA}" type="datetimeFigureOut">
              <a:rPr lang="en-US" smtClean="0"/>
              <a:t>9/25/16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52959-BCC7-D74D-BE48-1CF1A962B76C}" type="slidenum">
              <a:rPr lang="en-US" smtClean="0"/>
              <a:t>‹#›</a:t>
            </a:fld>
            <a:endParaRPr lang="en-US"/>
          </a:p>
        </p:txBody>
      </p:sp>
    </p:spTree>
    <p:extLst>
      <p:ext uri="{BB962C8B-B14F-4D97-AF65-F5344CB8AC3E}">
        <p14:creationId xmlns:p14="http://schemas.microsoft.com/office/powerpoint/2010/main" val="1199804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87D9-F0BC-7B44-8034-4B80506EB6FA}" type="datetimeFigureOut">
              <a:rPr lang="en-US" smtClean="0"/>
              <a:t>9/25/16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52959-BCC7-D74D-BE48-1CF1A962B76C}" type="slidenum">
              <a:rPr lang="en-US" smtClean="0"/>
              <a:t>‹#›</a:t>
            </a:fld>
            <a:endParaRPr lang="en-US"/>
          </a:p>
        </p:txBody>
      </p:sp>
    </p:spTree>
    <p:extLst>
      <p:ext uri="{BB962C8B-B14F-4D97-AF65-F5344CB8AC3E}">
        <p14:creationId xmlns:p14="http://schemas.microsoft.com/office/powerpoint/2010/main" val="1951135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cstool/fireawa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cstool/fireawa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0872" y="291091"/>
            <a:ext cx="9144000" cy="1015195"/>
          </a:xfrm>
        </p:spPr>
        <p:txBody>
          <a:bodyPr/>
          <a:lstStyle/>
          <a:p>
            <a:r>
              <a:rPr lang="en-US" dirty="0" smtClean="0"/>
              <a:t>Fire Away!</a:t>
            </a:r>
            <a:endParaRPr lang="en-US" dirty="0"/>
          </a:p>
        </p:txBody>
      </p:sp>
      <p:sp>
        <p:nvSpPr>
          <p:cNvPr id="3" name="Subtitle 2"/>
          <p:cNvSpPr>
            <a:spLocks noGrp="1"/>
          </p:cNvSpPr>
          <p:nvPr>
            <p:ph type="subTitle" idx="1"/>
          </p:nvPr>
        </p:nvSpPr>
        <p:spPr>
          <a:xfrm>
            <a:off x="1440872" y="1306286"/>
            <a:ext cx="9144000" cy="1655762"/>
          </a:xfrm>
        </p:spPr>
        <p:txBody>
          <a:bodyPr>
            <a:normAutofit/>
          </a:bodyPr>
          <a:lstStyle/>
          <a:p>
            <a:r>
              <a:rPr lang="en-US" dirty="0" smtClean="0"/>
              <a:t>Sinking the Next Generation Firewall</a:t>
            </a:r>
          </a:p>
          <a:p>
            <a:r>
              <a:rPr lang="en-US" dirty="0" smtClean="0"/>
              <a:t>Russell </a:t>
            </a:r>
            <a:r>
              <a:rPr lang="en-US" dirty="0" err="1" smtClean="0"/>
              <a:t>Butturini</a:t>
            </a:r>
            <a:endParaRPr lang="en-US" dirty="0" smtClean="0"/>
          </a:p>
          <a:p>
            <a:r>
              <a:rPr lang="en-US" dirty="0" smtClean="0"/>
              <a:t>@tcstoolhax0r</a:t>
            </a:r>
            <a:endParaRPr lang="en-US" dirty="0"/>
          </a:p>
        </p:txBody>
      </p:sp>
      <p:pic>
        <p:nvPicPr>
          <p:cNvPr id="4" name="Picture 3"/>
          <p:cNvPicPr>
            <a:picLocks noChangeAspect="1"/>
          </p:cNvPicPr>
          <p:nvPr/>
        </p:nvPicPr>
        <p:blipFill>
          <a:blip r:embed="rId2"/>
          <a:stretch>
            <a:fillRect/>
          </a:stretch>
        </p:blipFill>
        <p:spPr>
          <a:xfrm>
            <a:off x="1143000" y="2731324"/>
            <a:ext cx="9906000" cy="3993325"/>
          </a:xfrm>
          <a:prstGeom prst="rect">
            <a:avLst/>
          </a:prstGeom>
        </p:spPr>
      </p:pic>
    </p:spTree>
    <p:extLst>
      <p:ext uri="{BB962C8B-B14F-4D97-AF65-F5344CB8AC3E}">
        <p14:creationId xmlns:p14="http://schemas.microsoft.com/office/powerpoint/2010/main" val="1316270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Into the Great </a:t>
            </a:r>
            <a:r>
              <a:rPr lang="en-US" dirty="0"/>
              <a:t>W</a:t>
            </a:r>
            <a:r>
              <a:rPr lang="en-US" dirty="0" smtClean="0"/>
              <a:t>ide </a:t>
            </a:r>
            <a:r>
              <a:rPr lang="en-US" dirty="0"/>
              <a:t>O</a:t>
            </a:r>
            <a:r>
              <a:rPr lang="en-US" dirty="0" smtClean="0"/>
              <a:t>pen</a:t>
            </a:r>
            <a:r>
              <a:rPr lang="is-IS" dirty="0" smtClean="0"/>
              <a:t>…</a:t>
            </a:r>
            <a:endParaRPr lang="en-US" dirty="0"/>
          </a:p>
        </p:txBody>
      </p:sp>
      <p:sp>
        <p:nvSpPr>
          <p:cNvPr id="3" name="Content Placeholder 2"/>
          <p:cNvSpPr>
            <a:spLocks noGrp="1"/>
          </p:cNvSpPr>
          <p:nvPr>
            <p:ph idx="1"/>
          </p:nvPr>
        </p:nvSpPr>
        <p:spPr/>
        <p:txBody>
          <a:bodyPr/>
          <a:lstStyle/>
          <a:p>
            <a:r>
              <a:rPr lang="en-US" dirty="0" smtClean="0"/>
              <a:t>ALL connections start as insufficient-data</a:t>
            </a:r>
          </a:p>
          <a:p>
            <a:pPr lvl="1"/>
            <a:r>
              <a:rPr lang="en-US" dirty="0" smtClean="0"/>
              <a:t>Which means you can’t block this app type</a:t>
            </a:r>
            <a:r>
              <a:rPr lang="is-IS" dirty="0" smtClean="0"/>
              <a:t>…</a:t>
            </a:r>
          </a:p>
          <a:p>
            <a:r>
              <a:rPr lang="is-IS" dirty="0" smtClean="0"/>
              <a:t>Full connection handshake has to establish and data has to pass before being I</a:t>
            </a:r>
            <a:r>
              <a:rPr lang="en-US" dirty="0"/>
              <a:t>D</a:t>
            </a:r>
            <a:r>
              <a:rPr lang="is-IS" dirty="0" smtClean="0"/>
              <a:t>ed</a:t>
            </a:r>
          </a:p>
          <a:p>
            <a:pPr lvl="1"/>
            <a:r>
              <a:rPr lang="en-US" dirty="0" smtClean="0"/>
              <a:t>Amount varies per app</a:t>
            </a:r>
          </a:p>
          <a:p>
            <a:pPr lvl="1"/>
            <a:endParaRPr lang="en-US" dirty="0" smtClean="0"/>
          </a:p>
          <a:p>
            <a:endParaRPr lang="en-US" dirty="0" smtClean="0"/>
          </a:p>
          <a:p>
            <a:pPr lvl="1"/>
            <a:endParaRPr lang="en-US" dirty="0"/>
          </a:p>
        </p:txBody>
      </p:sp>
    </p:spTree>
    <p:extLst>
      <p:ext uri="{BB962C8B-B14F-4D97-AF65-F5344CB8AC3E}">
        <p14:creationId xmlns:p14="http://schemas.microsoft.com/office/powerpoint/2010/main" val="1655734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Battle Stations!</a:t>
            </a:r>
            <a:endParaRPr lang="en-US" dirty="0"/>
          </a:p>
        </p:txBody>
      </p:sp>
      <p:sp>
        <p:nvSpPr>
          <p:cNvPr id="3" name="Content Placeholder 2"/>
          <p:cNvSpPr>
            <a:spLocks noGrp="1"/>
          </p:cNvSpPr>
          <p:nvPr>
            <p:ph idx="1"/>
          </p:nvPr>
        </p:nvSpPr>
        <p:spPr/>
        <p:txBody>
          <a:bodyPr/>
          <a:lstStyle/>
          <a:p>
            <a:pPr>
              <a:lnSpc>
                <a:spcPct val="100000"/>
              </a:lnSpc>
              <a:spcBef>
                <a:spcPts val="0"/>
              </a:spcBef>
              <a:defRPr/>
            </a:pPr>
            <a:r>
              <a:rPr lang="en-US" dirty="0" err="1" smtClean="0"/>
              <a:t>Fireaway</a:t>
            </a:r>
            <a:endParaRPr lang="en-US" dirty="0" smtClean="0"/>
          </a:p>
          <a:p>
            <a:pPr lvl="1">
              <a:lnSpc>
                <a:spcPct val="100000"/>
              </a:lnSpc>
              <a:spcBef>
                <a:spcPts val="0"/>
              </a:spcBef>
              <a:defRPr/>
            </a:pPr>
            <a:r>
              <a:rPr lang="en-US" dirty="0" smtClean="0"/>
              <a:t>Python automated client &amp; server </a:t>
            </a:r>
            <a:r>
              <a:rPr lang="en-US" dirty="0" err="1" smtClean="0"/>
              <a:t>PoC</a:t>
            </a:r>
            <a:r>
              <a:rPr lang="en-US" dirty="0" smtClean="0"/>
              <a:t> test kit for these flaws</a:t>
            </a:r>
          </a:p>
          <a:p>
            <a:pPr lvl="1">
              <a:lnSpc>
                <a:spcPct val="100000"/>
              </a:lnSpc>
              <a:spcBef>
                <a:spcPts val="0"/>
              </a:spcBef>
              <a:defRPr/>
            </a:pPr>
            <a:r>
              <a:rPr lang="en-US" dirty="0" smtClean="0"/>
              <a:t>Can be used for data exfiltration and assessing how much data leakage a firewall is allowing.</a:t>
            </a:r>
          </a:p>
          <a:p>
            <a:pPr lvl="1">
              <a:lnSpc>
                <a:spcPct val="100000"/>
              </a:lnSpc>
              <a:spcBef>
                <a:spcPts val="0"/>
              </a:spcBef>
              <a:defRPr/>
            </a:pPr>
            <a:r>
              <a:rPr lang="en-US" dirty="0" smtClean="0"/>
              <a:t>Available at </a:t>
            </a:r>
            <a:r>
              <a:rPr lang="en-US" dirty="0" smtClean="0">
                <a:hlinkClick r:id="rId2"/>
              </a:rPr>
              <a:t>https://github.com/tcstool/fireaway</a:t>
            </a:r>
            <a:endParaRPr lang="en-US" dirty="0" smtClean="0"/>
          </a:p>
        </p:txBody>
      </p:sp>
    </p:spTree>
    <p:extLst>
      <p:ext uri="{BB962C8B-B14F-4D97-AF65-F5344CB8AC3E}">
        <p14:creationId xmlns:p14="http://schemas.microsoft.com/office/powerpoint/2010/main" val="1653784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leakage</a:t>
            </a:r>
            <a:endParaRPr lang="en-US" dirty="0"/>
          </a:p>
        </p:txBody>
      </p:sp>
      <p:sp>
        <p:nvSpPr>
          <p:cNvPr id="3" name="Content Placeholder 2"/>
          <p:cNvSpPr>
            <a:spLocks noGrp="1"/>
          </p:cNvSpPr>
          <p:nvPr>
            <p:ph idx="1"/>
          </p:nvPr>
        </p:nvSpPr>
        <p:spPr/>
        <p:txBody>
          <a:bodyPr/>
          <a:lstStyle/>
          <a:p>
            <a:r>
              <a:rPr lang="en-US" dirty="0" smtClean="0"/>
              <a:t>Start up a </a:t>
            </a:r>
            <a:r>
              <a:rPr lang="en-US" dirty="0" err="1" smtClean="0"/>
              <a:t>Fireaway</a:t>
            </a:r>
            <a:r>
              <a:rPr lang="en-US" dirty="0" smtClean="0"/>
              <a:t> server somewhere on the filtered side of your firewall (like the Internet):</a:t>
            </a:r>
          </a:p>
          <a:p>
            <a:pPr lvl="1"/>
            <a:r>
              <a:rPr lang="en-US" dirty="0" err="1"/>
              <a:t>f</a:t>
            </a:r>
            <a:r>
              <a:rPr lang="en-US" dirty="0" err="1" smtClean="0"/>
              <a:t>a_server</a:t>
            </a:r>
            <a:r>
              <a:rPr lang="en-US" dirty="0" smtClean="0"/>
              <a:t> &lt;port&gt;</a:t>
            </a:r>
          </a:p>
          <a:p>
            <a:pPr lvl="1"/>
            <a:endParaRPr lang="en-US" dirty="0"/>
          </a:p>
          <a:p>
            <a:r>
              <a:rPr lang="en-US" dirty="0" smtClean="0"/>
              <a:t>Launch the client:</a:t>
            </a:r>
          </a:p>
          <a:p>
            <a:pPr lvl="1"/>
            <a:r>
              <a:rPr lang="en-US" dirty="0" err="1" smtClean="0"/>
              <a:t>fa_client</a:t>
            </a:r>
            <a:r>
              <a:rPr lang="en-US" dirty="0" smtClean="0"/>
              <a:t> &lt;server </a:t>
            </a:r>
            <a:r>
              <a:rPr lang="en-US" dirty="0" err="1" smtClean="0"/>
              <a:t>ip</a:t>
            </a:r>
            <a:r>
              <a:rPr lang="en-US" dirty="0" smtClean="0"/>
              <a:t>&gt; &lt;port&gt; &lt;mode&gt;</a:t>
            </a:r>
          </a:p>
          <a:p>
            <a:pPr lvl="2"/>
            <a:r>
              <a:rPr lang="en-US" dirty="0" smtClean="0"/>
              <a:t>Mode 0-Send random data</a:t>
            </a:r>
          </a:p>
          <a:p>
            <a:pPr lvl="2"/>
            <a:r>
              <a:rPr lang="en-US" dirty="0" smtClean="0"/>
              <a:t>Mode 1-Opens a file for extraction</a:t>
            </a:r>
          </a:p>
          <a:p>
            <a:pPr lvl="1"/>
            <a:r>
              <a:rPr lang="en-US" dirty="0" smtClean="0"/>
              <a:t>Specify the initial and maximum number of bytes to send and let it go!</a:t>
            </a:r>
            <a:endParaRPr lang="en-US" dirty="0"/>
          </a:p>
          <a:p>
            <a:pPr lvl="1"/>
            <a:endParaRPr lang="en-US" dirty="0" smtClean="0">
              <a:solidFill>
                <a:srgbClr val="FF0000"/>
              </a:solidFill>
            </a:endParaRPr>
          </a:p>
          <a:p>
            <a:pPr lvl="1"/>
            <a:endParaRPr lang="en-US" dirty="0">
              <a:solidFill>
                <a:srgbClr val="FF0000"/>
              </a:solidFill>
            </a:endParaRPr>
          </a:p>
        </p:txBody>
      </p:sp>
      <p:sp>
        <p:nvSpPr>
          <p:cNvPr id="4" name="TextBox 3"/>
          <p:cNvSpPr txBox="1"/>
          <p:nvPr/>
        </p:nvSpPr>
        <p:spPr>
          <a:xfrm>
            <a:off x="145774" y="6361043"/>
            <a:ext cx="1194020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rgbClr val="FF0000"/>
                </a:solidFill>
              </a:rPr>
              <a:t>Also see Dave </a:t>
            </a:r>
            <a:r>
              <a:rPr lang="en-US" b="1" dirty="0" err="1" smtClean="0">
                <a:solidFill>
                  <a:srgbClr val="FF0000"/>
                </a:solidFill>
              </a:rPr>
              <a:t>Lasalle’s</a:t>
            </a:r>
            <a:r>
              <a:rPr lang="en-US" b="1" dirty="0" smtClean="0">
                <a:solidFill>
                  <a:srgbClr val="FF0000"/>
                </a:solidFill>
              </a:rPr>
              <a:t> excellent </a:t>
            </a:r>
            <a:r>
              <a:rPr lang="en-US" b="1" dirty="0" err="1" smtClean="0">
                <a:solidFill>
                  <a:srgbClr val="FF0000"/>
                </a:solidFill>
              </a:rPr>
              <a:t>NOLASec</a:t>
            </a:r>
            <a:r>
              <a:rPr lang="en-US" b="1" dirty="0" smtClean="0">
                <a:solidFill>
                  <a:srgbClr val="FF0000"/>
                </a:solidFill>
              </a:rPr>
              <a:t> talk (reference at the end)</a:t>
            </a:r>
            <a:endParaRPr lang="en-US" b="1" dirty="0">
              <a:solidFill>
                <a:srgbClr val="FF0000"/>
              </a:solidFill>
            </a:endParaRPr>
          </a:p>
        </p:txBody>
      </p:sp>
    </p:spTree>
    <p:extLst>
      <p:ext uri="{BB962C8B-B14F-4D97-AF65-F5344CB8AC3E}">
        <p14:creationId xmlns:p14="http://schemas.microsoft.com/office/powerpoint/2010/main" val="1089099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9122"/>
            <a:ext cx="12192000" cy="6838878"/>
          </a:xfrm>
          <a:prstGeom prst="rect">
            <a:avLst/>
          </a:prstGeom>
        </p:spPr>
      </p:pic>
    </p:spTree>
    <p:extLst>
      <p:ext uri="{BB962C8B-B14F-4D97-AF65-F5344CB8AC3E}">
        <p14:creationId xmlns:p14="http://schemas.microsoft.com/office/powerpoint/2010/main" val="335662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38514" cy="6857999"/>
          </a:xfrm>
          <a:prstGeom prst="rect">
            <a:avLst/>
          </a:prstGeom>
        </p:spPr>
      </p:pic>
    </p:spTree>
    <p:extLst>
      <p:ext uri="{BB962C8B-B14F-4D97-AF65-F5344CB8AC3E}">
        <p14:creationId xmlns:p14="http://schemas.microsoft.com/office/powerpoint/2010/main" val="982604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270907" cy="6858000"/>
          </a:xfrm>
          <a:prstGeom prst="rect">
            <a:avLst/>
          </a:prstGeom>
        </p:spPr>
      </p:pic>
    </p:spTree>
    <p:extLst>
      <p:ext uri="{BB962C8B-B14F-4D97-AF65-F5344CB8AC3E}">
        <p14:creationId xmlns:p14="http://schemas.microsoft.com/office/powerpoint/2010/main" val="1529094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4352" cy="6858000"/>
          </a:xfrm>
          <a:prstGeom prst="rect">
            <a:avLst/>
          </a:prstGeom>
        </p:spPr>
      </p:pic>
    </p:spTree>
    <p:extLst>
      <p:ext uri="{BB962C8B-B14F-4D97-AF65-F5344CB8AC3E}">
        <p14:creationId xmlns:p14="http://schemas.microsoft.com/office/powerpoint/2010/main" val="1547454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 1-Moving a file</a:t>
            </a:r>
            <a:endParaRPr lang="en-US" dirty="0"/>
          </a:p>
        </p:txBody>
      </p:sp>
      <p:pic>
        <p:nvPicPr>
          <p:cNvPr id="4" name="Content Placeholder 3"/>
          <p:cNvPicPr>
            <a:picLocks noGrp="1" noChangeAspect="1"/>
          </p:cNvPicPr>
          <p:nvPr>
            <p:ph idx="1"/>
          </p:nvPr>
        </p:nvPicPr>
        <p:blipFill>
          <a:blip r:embed="rId2"/>
          <a:stretch>
            <a:fillRect/>
          </a:stretch>
        </p:blipFill>
        <p:spPr>
          <a:xfrm>
            <a:off x="238539" y="2464904"/>
            <a:ext cx="11767931" cy="2451653"/>
          </a:xfrm>
          <a:prstGeom prst="rect">
            <a:avLst/>
          </a:prstGeom>
        </p:spPr>
      </p:pic>
    </p:spTree>
    <p:extLst>
      <p:ext uri="{BB962C8B-B14F-4D97-AF65-F5344CB8AC3E}">
        <p14:creationId xmlns:p14="http://schemas.microsoft.com/office/powerpoint/2010/main" val="158295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Hit!</a:t>
            </a:r>
            <a:endParaRPr lang="en-US" dirty="0"/>
          </a:p>
        </p:txBody>
      </p:sp>
      <p:sp>
        <p:nvSpPr>
          <p:cNvPr id="3" name="Content Placeholder 2"/>
          <p:cNvSpPr>
            <a:spLocks noGrp="1"/>
          </p:cNvSpPr>
          <p:nvPr>
            <p:ph idx="1"/>
          </p:nvPr>
        </p:nvSpPr>
        <p:spPr/>
        <p:txBody>
          <a:bodyPr/>
          <a:lstStyle/>
          <a:p>
            <a:pPr>
              <a:lnSpc>
                <a:spcPct val="100000"/>
              </a:lnSpc>
              <a:spcBef>
                <a:spcPts val="0"/>
              </a:spcBef>
              <a:defRPr/>
            </a:pPr>
            <a:r>
              <a:rPr lang="en-US" dirty="0" smtClean="0"/>
              <a:t>So we got traffic out the firewall on a closed port</a:t>
            </a:r>
            <a:r>
              <a:rPr lang="is-IS" dirty="0" smtClean="0"/>
              <a:t>…</a:t>
            </a:r>
            <a:endParaRPr lang="is-IS" dirty="0"/>
          </a:p>
          <a:p>
            <a:pPr lvl="1">
              <a:lnSpc>
                <a:spcPct val="100000"/>
              </a:lnSpc>
              <a:spcBef>
                <a:spcPts val="0"/>
              </a:spcBef>
              <a:defRPr/>
            </a:pPr>
            <a:r>
              <a:rPr lang="is-IS" dirty="0" smtClean="0"/>
              <a:t>This is loud.</a:t>
            </a:r>
          </a:p>
          <a:p>
            <a:pPr lvl="1">
              <a:lnSpc>
                <a:spcPct val="100000"/>
              </a:lnSpc>
              <a:spcBef>
                <a:spcPts val="0"/>
              </a:spcBef>
              <a:defRPr/>
            </a:pPr>
            <a:r>
              <a:rPr lang="is-IS" dirty="0" smtClean="0"/>
              <a:t>W</a:t>
            </a:r>
            <a:r>
              <a:rPr lang="en-US" dirty="0" smtClean="0"/>
              <a:t>o</a:t>
            </a:r>
            <a:r>
              <a:rPr lang="is-IS" dirty="0" smtClean="0"/>
              <a:t>n’t fit normal traffic patterns.</a:t>
            </a:r>
          </a:p>
          <a:p>
            <a:pPr lvl="1">
              <a:lnSpc>
                <a:spcPct val="100000"/>
              </a:lnSpc>
              <a:spcBef>
                <a:spcPts val="0"/>
              </a:spcBef>
              <a:defRPr/>
            </a:pPr>
            <a:r>
              <a:rPr lang="en-US" dirty="0" smtClean="0"/>
              <a:t>T</a:t>
            </a:r>
            <a:r>
              <a:rPr lang="is-IS" dirty="0" smtClean="0"/>
              <a:t>he SOC will probably find it.</a:t>
            </a:r>
          </a:p>
          <a:p>
            <a:pPr>
              <a:lnSpc>
                <a:spcPct val="100000"/>
              </a:lnSpc>
              <a:spcBef>
                <a:spcPts val="0"/>
              </a:spcBef>
              <a:defRPr/>
            </a:pPr>
            <a:endParaRPr lang="is-IS" dirty="0"/>
          </a:p>
          <a:p>
            <a:pPr>
              <a:lnSpc>
                <a:spcPct val="100000"/>
              </a:lnSpc>
              <a:spcBef>
                <a:spcPts val="0"/>
              </a:spcBef>
              <a:defRPr/>
            </a:pPr>
            <a:r>
              <a:rPr lang="en-US" dirty="0" smtClean="0"/>
              <a:t>So what can we do to hide in plain sight?</a:t>
            </a:r>
            <a:endParaRPr lang="en-US" dirty="0"/>
          </a:p>
        </p:txBody>
      </p:sp>
    </p:spTree>
    <p:extLst>
      <p:ext uri="{BB962C8B-B14F-4D97-AF65-F5344CB8AC3E}">
        <p14:creationId xmlns:p14="http://schemas.microsoft.com/office/powerpoint/2010/main" val="771293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ID work?</a:t>
            </a:r>
            <a:endParaRPr lang="en-US" dirty="0"/>
          </a:p>
        </p:txBody>
      </p:sp>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80149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Quick Intro</a:t>
            </a:r>
            <a:endParaRPr lang="en-US" dirty="0"/>
          </a:p>
        </p:txBody>
      </p:sp>
      <p:sp>
        <p:nvSpPr>
          <p:cNvPr id="3" name="Content Placeholder 2"/>
          <p:cNvSpPr>
            <a:spLocks noGrp="1"/>
          </p:cNvSpPr>
          <p:nvPr>
            <p:ph idx="1"/>
          </p:nvPr>
        </p:nvSpPr>
        <p:spPr/>
        <p:txBody>
          <a:bodyPr/>
          <a:lstStyle/>
          <a:p>
            <a:r>
              <a:rPr lang="en-US" dirty="0" smtClean="0"/>
              <a:t>Pen tester at </a:t>
            </a:r>
            <a:r>
              <a:rPr lang="en-US" smtClean="0"/>
              <a:t>large healthcare company</a:t>
            </a:r>
            <a:endParaRPr lang="en-US" dirty="0" smtClean="0"/>
          </a:p>
          <a:p>
            <a:pPr lvl="1"/>
            <a:r>
              <a:rPr lang="en-US" dirty="0" smtClean="0"/>
              <a:t>Anything I say or do in this talk is all me; I’m not here representing my employer today.</a:t>
            </a:r>
          </a:p>
          <a:p>
            <a:r>
              <a:rPr lang="en-US" dirty="0" smtClean="0"/>
              <a:t>12 years of a little of everything on the tech side of security (pen testing, web app hacking, firewalls, etc.)</a:t>
            </a:r>
          </a:p>
          <a:p>
            <a:r>
              <a:rPr lang="en-US" dirty="0" smtClean="0"/>
              <a:t>Author of </a:t>
            </a:r>
            <a:r>
              <a:rPr lang="en-US" dirty="0" err="1" smtClean="0"/>
              <a:t>NoSQLMap</a:t>
            </a:r>
            <a:endParaRPr lang="en-US" dirty="0" smtClean="0"/>
          </a:p>
          <a:p>
            <a:r>
              <a:rPr lang="en-US" dirty="0" smtClean="0"/>
              <a:t>World’s </a:t>
            </a:r>
            <a:r>
              <a:rPr lang="en-US" dirty="0" smtClean="0"/>
              <a:t>worst </a:t>
            </a:r>
            <a:r>
              <a:rPr lang="en-US" dirty="0" err="1" smtClean="0"/>
              <a:t>Powerpointer</a:t>
            </a:r>
            <a:endParaRPr lang="en-US" dirty="0" smtClean="0"/>
          </a:p>
          <a:p>
            <a:endParaRPr lang="en-US" dirty="0" smtClean="0"/>
          </a:p>
          <a:p>
            <a:endParaRPr lang="en-US" dirty="0"/>
          </a:p>
        </p:txBody>
      </p:sp>
    </p:spTree>
    <p:extLst>
      <p:ext uri="{BB962C8B-B14F-4D97-AF65-F5344CB8AC3E}">
        <p14:creationId xmlns:p14="http://schemas.microsoft.com/office/powerpoint/2010/main" val="125367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what if we send this to our evil IP?</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latin typeface="Andale Mono" charset="0"/>
                <a:ea typeface="Andale Mono" charset="0"/>
                <a:cs typeface="Andale Mono" charset="0"/>
              </a:rPr>
              <a:t>GET /  HTTP/1.1</a:t>
            </a:r>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latin typeface="Andale Mono" charset="0"/>
                <a:ea typeface="Andale Mono" charset="0"/>
                <a:cs typeface="Andale Mono" charset="0"/>
              </a:rPr>
              <a:t>Host:  www.linkedin.com</a:t>
            </a:r>
          </a:p>
          <a:p>
            <a:pPr marL="0" lvl="0" indent="0">
              <a:lnSpc>
                <a:spcPct val="100000"/>
              </a:lnSpc>
              <a:spcBef>
                <a:spcPts val="0"/>
              </a:spcBef>
              <a:buNone/>
            </a:pPr>
            <a:r>
              <a:rPr lang="en-US" sz="1600" dirty="0">
                <a:latin typeface="Andale Mono" charset="0"/>
                <a:ea typeface="Andale Mono" charset="0"/>
                <a:cs typeface="Andale Mono" charset="0"/>
              </a:rPr>
              <a:t>User-Agent: Mozilla/5.0 (Windows NT 6.1</a:t>
            </a:r>
            <a:r>
              <a:rPr lang="en-US" sz="1600" dirty="0" smtClean="0">
                <a:latin typeface="Andale Mono" charset="0"/>
                <a:ea typeface="Andale Mono" charset="0"/>
                <a:cs typeface="Andale Mono" charset="0"/>
              </a:rPr>
              <a:t>)</a:t>
            </a:r>
          </a:p>
          <a:p>
            <a:pPr marL="0" lvl="0" indent="0">
              <a:lnSpc>
                <a:spcPct val="100000"/>
              </a:lnSpc>
              <a:spcBef>
                <a:spcPts val="0"/>
              </a:spcBef>
              <a:buNone/>
            </a:pPr>
            <a:r>
              <a:rPr lang="en-US" sz="1600" dirty="0" smtClean="0">
                <a:latin typeface="Andale Mono" charset="0"/>
                <a:ea typeface="Andale Mono" charset="0"/>
                <a:cs typeface="Andale Mono" charset="0"/>
              </a:rPr>
              <a:t>Connection: Close</a:t>
            </a:r>
          </a:p>
          <a:p>
            <a:pPr marL="0" lvl="0" indent="0">
              <a:lnSpc>
                <a:spcPct val="100000"/>
              </a:lnSpc>
              <a:spcBef>
                <a:spcPts val="0"/>
              </a:spcBef>
              <a:buNone/>
            </a:pPr>
            <a:endParaRPr lang="en-US" sz="1600" dirty="0">
              <a:latin typeface="Andale Mono" charset="0"/>
              <a:ea typeface="Andale Mono" charset="0"/>
              <a:cs typeface="Andale Mono" charset="0"/>
            </a:endParaRPr>
          </a:p>
          <a:p>
            <a:pPr marL="0" lvl="0" indent="0">
              <a:lnSpc>
                <a:spcPct val="100000"/>
              </a:lnSpc>
              <a:spcBef>
                <a:spcPts val="0"/>
              </a:spcBef>
              <a:buNone/>
            </a:pPr>
            <a:r>
              <a:rPr lang="en-US" sz="1600" dirty="0" smtClean="0">
                <a:solidFill>
                  <a:srgbClr val="FF0000"/>
                </a:solidFill>
                <a:latin typeface="Andale Mono" charset="0"/>
                <a:ea typeface="Andale Mono" charset="0"/>
                <a:cs typeface="Andale Mono" charset="0"/>
              </a:rPr>
              <a:t>We can even put some data here since the firewall doesn’t care about malformed requests!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18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38510" cy="6858000"/>
          </a:xfrm>
          <a:prstGeom prst="rect">
            <a:avLst/>
          </a:prstGeom>
        </p:spPr>
      </p:pic>
    </p:spTree>
    <p:extLst>
      <p:ext uri="{BB962C8B-B14F-4D97-AF65-F5344CB8AC3E}">
        <p14:creationId xmlns:p14="http://schemas.microsoft.com/office/powerpoint/2010/main" val="1119100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 This?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latin typeface="Andale Mono" charset="0"/>
                <a:ea typeface="Andale Mono" charset="0"/>
                <a:cs typeface="Andale Mono" charset="0"/>
              </a:rPr>
              <a:t>POST /v2.7/</a:t>
            </a:r>
            <a:r>
              <a:rPr lang="en-US" sz="1600" dirty="0" err="1" smtClean="0">
                <a:latin typeface="Andale Mono" charset="0"/>
                <a:ea typeface="Andale Mono" charset="0"/>
                <a:cs typeface="Andale Mono" charset="0"/>
              </a:rPr>
              <a:t>abcd-efgh-ijkl</a:t>
            </a:r>
            <a:r>
              <a:rPr lang="en-US" sz="1600" dirty="0" smtClean="0">
                <a:latin typeface="Andale Mono" charset="0"/>
                <a:ea typeface="Andale Mono" charset="0"/>
                <a:cs typeface="Andale Mono" charset="0"/>
              </a:rPr>
              <a:t>  HTTP/1.1</a:t>
            </a:r>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latin typeface="Andale Mono" charset="0"/>
                <a:ea typeface="Andale Mono" charset="0"/>
                <a:cs typeface="Andale Mono" charset="0"/>
              </a:rPr>
              <a:t>Host:  </a:t>
            </a:r>
            <a:r>
              <a:rPr lang="en-US" sz="1600" dirty="0" err="1" smtClean="0">
                <a:latin typeface="Andale Mono" charset="0"/>
                <a:ea typeface="Andale Mono" charset="0"/>
                <a:cs typeface="Andale Mono" charset="0"/>
              </a:rPr>
              <a:t>graph.facebook.com</a:t>
            </a:r>
            <a:endParaRPr lang="en-US" sz="1600" dirty="0" smtClean="0">
              <a:latin typeface="Andale Mono" charset="0"/>
              <a:ea typeface="Andale Mono" charset="0"/>
              <a:cs typeface="Andale Mono" charset="0"/>
            </a:endParaRPr>
          </a:p>
          <a:p>
            <a:pPr marL="0" lvl="0" indent="0">
              <a:lnSpc>
                <a:spcPct val="100000"/>
              </a:lnSpc>
              <a:spcBef>
                <a:spcPts val="0"/>
              </a:spcBef>
              <a:buNone/>
            </a:pPr>
            <a:r>
              <a:rPr lang="en-US" sz="1600" dirty="0">
                <a:latin typeface="Andale Mono" charset="0"/>
                <a:ea typeface="Andale Mono" charset="0"/>
                <a:cs typeface="Andale Mono" charset="0"/>
              </a:rPr>
              <a:t>User-Agent: Mozilla/5.0 (Windows NT 6.1</a:t>
            </a:r>
            <a:r>
              <a:rPr lang="en-US" sz="1600" dirty="0" smtClean="0">
                <a:latin typeface="Andale Mono" charset="0"/>
                <a:ea typeface="Andale Mono" charset="0"/>
                <a:cs typeface="Andale Mono" charset="0"/>
              </a:rPr>
              <a:t>)</a:t>
            </a:r>
          </a:p>
          <a:p>
            <a:pPr marL="0" lvl="0" indent="0">
              <a:lnSpc>
                <a:spcPct val="100000"/>
              </a:lnSpc>
              <a:spcBef>
                <a:spcPts val="0"/>
              </a:spcBef>
              <a:buNone/>
            </a:pPr>
            <a:r>
              <a:rPr lang="en-US" sz="1600" dirty="0" smtClean="0">
                <a:latin typeface="Andale Mono" charset="0"/>
                <a:ea typeface="Andale Mono" charset="0"/>
                <a:cs typeface="Andale Mono" charset="0"/>
              </a:rPr>
              <a:t>Connection: Close</a:t>
            </a:r>
          </a:p>
          <a:p>
            <a:pPr marL="0" lvl="0" indent="0">
              <a:lnSpc>
                <a:spcPct val="100000"/>
              </a:lnSpc>
              <a:spcBef>
                <a:spcPts val="0"/>
              </a:spcBef>
              <a:buNone/>
            </a:pPr>
            <a:endParaRPr lang="en-US" sz="1600" dirty="0">
              <a:latin typeface="Andale Mono" charset="0"/>
              <a:ea typeface="Andale Mono" charset="0"/>
              <a:cs typeface="Andale Mono" charset="0"/>
            </a:endParaRPr>
          </a:p>
          <a:p>
            <a:pPr marL="0" lvl="0" indent="0">
              <a:lnSpc>
                <a:spcPct val="100000"/>
              </a:lnSpc>
              <a:spcBef>
                <a:spcPts val="0"/>
              </a:spcBef>
              <a:buNone/>
            </a:pPr>
            <a:r>
              <a:rPr lang="en-US" sz="1600" dirty="0" smtClean="0">
                <a:solidFill>
                  <a:srgbClr val="FF0000"/>
                </a:solidFill>
                <a:latin typeface="Andale Mono" charset="0"/>
                <a:ea typeface="Andale Mono" charset="0"/>
                <a:cs typeface="Andale Mono" charset="0"/>
              </a:rPr>
              <a:t>POST requests give us more room to work here</a:t>
            </a:r>
            <a:r>
              <a:rPr lang="is-IS" sz="1600" dirty="0" smtClean="0">
                <a:solidFill>
                  <a:srgbClr val="FF0000"/>
                </a:solidFill>
                <a:latin typeface="Andale Mono" charset="0"/>
                <a:ea typeface="Andale Mono" charset="0"/>
                <a:cs typeface="Andale Mono" charset="0"/>
              </a:rPr>
              <a:t>…</a:t>
            </a:r>
            <a:endParaRPr lang="en-US" sz="1600" dirty="0" smtClean="0">
              <a:solidFill>
                <a:srgbClr val="FF0000"/>
              </a:solidFill>
              <a:latin typeface="Andale Mono" charset="0"/>
              <a:ea typeface="Andale Mono" charset="0"/>
              <a:cs typeface="Andale Mono"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52035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 This?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latin typeface="Andale Mono" charset="0"/>
                <a:ea typeface="Andale Mono" charset="0"/>
                <a:cs typeface="Andale Mono" charset="0"/>
              </a:rPr>
              <a:t>GET / HTTP/1.1</a:t>
            </a:r>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latin typeface="Andale Mono" charset="0"/>
                <a:ea typeface="Andale Mono" charset="0"/>
                <a:cs typeface="Andale Mono" charset="0"/>
              </a:rPr>
              <a:t>Host:  </a:t>
            </a:r>
            <a:r>
              <a:rPr lang="en-US" sz="1600" dirty="0" err="1" smtClean="0">
                <a:latin typeface="Andale Mono" charset="0"/>
                <a:ea typeface="Andale Mono" charset="0"/>
                <a:cs typeface="Andale Mono" charset="0"/>
              </a:rPr>
              <a:t>www.gmail.com</a:t>
            </a:r>
            <a:endParaRPr lang="en-US" sz="1600" dirty="0" smtClean="0">
              <a:latin typeface="Andale Mono" charset="0"/>
              <a:ea typeface="Andale Mono" charset="0"/>
              <a:cs typeface="Andale Mono" charset="0"/>
            </a:endParaRPr>
          </a:p>
          <a:p>
            <a:pPr marL="0" lvl="0" indent="0">
              <a:lnSpc>
                <a:spcPct val="100000"/>
              </a:lnSpc>
              <a:spcBef>
                <a:spcPts val="0"/>
              </a:spcBef>
              <a:buNone/>
            </a:pPr>
            <a:r>
              <a:rPr lang="en-US" sz="1600" dirty="0">
                <a:latin typeface="Andale Mono" charset="0"/>
                <a:ea typeface="Andale Mono" charset="0"/>
                <a:cs typeface="Andale Mono" charset="0"/>
              </a:rPr>
              <a:t>User-Agent: Mozilla/5.0 (Windows NT 6.1</a:t>
            </a:r>
            <a:r>
              <a:rPr lang="en-US" sz="1600" dirty="0" smtClean="0">
                <a:latin typeface="Andale Mono" charset="0"/>
                <a:ea typeface="Andale Mono" charset="0"/>
                <a:cs typeface="Andale Mono" charset="0"/>
              </a:rPr>
              <a:t>)</a:t>
            </a:r>
          </a:p>
          <a:p>
            <a:pPr marL="0" lvl="0" indent="0">
              <a:lnSpc>
                <a:spcPct val="100000"/>
              </a:lnSpc>
              <a:spcBef>
                <a:spcPts val="0"/>
              </a:spcBef>
              <a:buNone/>
            </a:pPr>
            <a:r>
              <a:rPr lang="en-US" sz="1600" dirty="0" smtClean="0">
                <a:solidFill>
                  <a:srgbClr val="FF0000"/>
                </a:solidFill>
                <a:latin typeface="Andale Mono" charset="0"/>
                <a:ea typeface="Andale Mono" charset="0"/>
                <a:cs typeface="Andale Mono" charset="0"/>
              </a:rPr>
              <a:t>Your-Secret-Data:  Goes-Here</a:t>
            </a:r>
          </a:p>
          <a:p>
            <a:pPr marL="0" lvl="0" indent="0">
              <a:lnSpc>
                <a:spcPct val="100000"/>
              </a:lnSpc>
              <a:spcBef>
                <a:spcPts val="0"/>
              </a:spcBef>
              <a:buNone/>
            </a:pPr>
            <a:r>
              <a:rPr lang="en-US" sz="1600" dirty="0" smtClean="0">
                <a:latin typeface="Andale Mono" charset="0"/>
                <a:ea typeface="Andale Mono" charset="0"/>
                <a:cs typeface="Andale Mono" charset="0"/>
              </a:rPr>
              <a:t>Connection: Close</a:t>
            </a:r>
          </a:p>
          <a:p>
            <a:pPr marL="0" lvl="0" indent="0">
              <a:lnSpc>
                <a:spcPct val="100000"/>
              </a:lnSpc>
              <a:spcBef>
                <a:spcPts val="0"/>
              </a:spcBef>
              <a:buNone/>
            </a:pPr>
            <a:endParaRPr lang="en-US" sz="1600" dirty="0">
              <a:latin typeface="Andale Mono" charset="0"/>
              <a:ea typeface="Andale Mono" charset="0"/>
              <a:cs typeface="Andale Mono"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93466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2522" y="159027"/>
            <a:ext cx="12059478" cy="6698974"/>
          </a:xfrm>
          <a:prstGeom prst="rect">
            <a:avLst/>
          </a:prstGeom>
        </p:spPr>
      </p:pic>
    </p:spTree>
    <p:extLst>
      <p:ext uri="{BB962C8B-B14F-4D97-AF65-F5344CB8AC3E}">
        <p14:creationId xmlns:p14="http://schemas.microsoft.com/office/powerpoint/2010/main" val="1339056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Hit!</a:t>
            </a:r>
            <a:endParaRPr lang="en-US" dirty="0"/>
          </a:p>
        </p:txBody>
      </p:sp>
      <p:sp>
        <p:nvSpPr>
          <p:cNvPr id="3" name="Content Placeholder 2"/>
          <p:cNvSpPr>
            <a:spLocks noGrp="1"/>
          </p:cNvSpPr>
          <p:nvPr>
            <p:ph idx="1"/>
          </p:nvPr>
        </p:nvSpPr>
        <p:spPr/>
        <p:txBody>
          <a:bodyPr/>
          <a:lstStyle/>
          <a:p>
            <a:pPr>
              <a:lnSpc>
                <a:spcPct val="100000"/>
              </a:lnSpc>
              <a:spcBef>
                <a:spcPts val="0"/>
              </a:spcBef>
              <a:defRPr/>
            </a:pPr>
            <a:r>
              <a:rPr lang="en-US" dirty="0" smtClean="0"/>
              <a:t>So we got traffic out the firewall disguised as a “good” app</a:t>
            </a:r>
            <a:r>
              <a:rPr lang="is-IS" dirty="0" smtClean="0"/>
              <a:t>…</a:t>
            </a:r>
          </a:p>
          <a:p>
            <a:pPr lvl="1">
              <a:lnSpc>
                <a:spcPct val="100000"/>
              </a:lnSpc>
              <a:spcBef>
                <a:spcPts val="0"/>
              </a:spcBef>
              <a:defRPr/>
            </a:pPr>
            <a:r>
              <a:rPr lang="is-IS" dirty="0" smtClean="0"/>
              <a:t>It’s like DNS tunneling, but more fun!</a:t>
            </a:r>
            <a:endParaRPr lang="is-IS" dirty="0"/>
          </a:p>
          <a:p>
            <a:pPr lvl="1">
              <a:lnSpc>
                <a:spcPct val="100000"/>
              </a:lnSpc>
              <a:spcBef>
                <a:spcPts val="0"/>
              </a:spcBef>
              <a:defRPr/>
            </a:pPr>
            <a:r>
              <a:rPr lang="is-IS" dirty="0" smtClean="0"/>
              <a:t>Awesome for proof of concept, needs more logic to really hide!</a:t>
            </a:r>
          </a:p>
          <a:p>
            <a:pPr lvl="2">
              <a:lnSpc>
                <a:spcPct val="100000"/>
              </a:lnSpc>
              <a:spcBef>
                <a:spcPts val="0"/>
              </a:spcBef>
              <a:defRPr/>
            </a:pPr>
            <a:r>
              <a:rPr lang="is-IS" dirty="0" smtClean="0"/>
              <a:t>Mapping the same app to the same IP.</a:t>
            </a:r>
          </a:p>
          <a:p>
            <a:pPr lvl="2">
              <a:lnSpc>
                <a:spcPct val="100000"/>
              </a:lnSpc>
              <a:spcBef>
                <a:spcPts val="0"/>
              </a:spcBef>
              <a:defRPr/>
            </a:pPr>
            <a:r>
              <a:rPr lang="is-IS" dirty="0" smtClean="0"/>
              <a:t>Multiple requests sequentially to the same app.</a:t>
            </a:r>
          </a:p>
          <a:p>
            <a:pPr lvl="2">
              <a:lnSpc>
                <a:spcPct val="100000"/>
              </a:lnSpc>
              <a:spcBef>
                <a:spcPts val="0"/>
              </a:spcBef>
              <a:defRPr/>
            </a:pPr>
            <a:r>
              <a:rPr lang="is-IS" dirty="0" smtClean="0"/>
              <a:t>Multiple servers to talk to for polluting logs any more.</a:t>
            </a:r>
          </a:p>
          <a:p>
            <a:pPr lvl="2">
              <a:lnSpc>
                <a:spcPct val="100000"/>
              </a:lnSpc>
              <a:spcBef>
                <a:spcPts val="0"/>
              </a:spcBef>
              <a:defRPr/>
            </a:pPr>
            <a:endParaRPr lang="is-IS" dirty="0"/>
          </a:p>
          <a:p>
            <a:pPr>
              <a:lnSpc>
                <a:spcPct val="100000"/>
              </a:lnSpc>
              <a:spcBef>
                <a:spcPts val="0"/>
              </a:spcBef>
              <a:defRPr/>
            </a:pPr>
            <a:r>
              <a:rPr lang="is-IS" dirty="0" smtClean="0"/>
              <a:t>Fireaway 0.2 coming soon....</a:t>
            </a:r>
          </a:p>
        </p:txBody>
      </p:sp>
    </p:spTree>
    <p:extLst>
      <p:ext uri="{BB962C8B-B14F-4D97-AF65-F5344CB8AC3E}">
        <p14:creationId xmlns:p14="http://schemas.microsoft.com/office/powerpoint/2010/main" val="1139499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You Sunk my Battleship!</a:t>
            </a:r>
            <a:endParaRPr lang="en-US" dirty="0"/>
          </a:p>
        </p:txBody>
      </p:sp>
      <p:sp>
        <p:nvSpPr>
          <p:cNvPr id="3" name="Content Placeholder 2"/>
          <p:cNvSpPr>
            <a:spLocks noGrp="1"/>
          </p:cNvSpPr>
          <p:nvPr>
            <p:ph idx="1"/>
          </p:nvPr>
        </p:nvSpPr>
        <p:spPr/>
        <p:txBody>
          <a:bodyPr/>
          <a:lstStyle/>
          <a:p>
            <a:pPr>
              <a:lnSpc>
                <a:spcPct val="100000"/>
              </a:lnSpc>
              <a:spcBef>
                <a:spcPts val="0"/>
              </a:spcBef>
              <a:defRPr/>
            </a:pPr>
            <a:r>
              <a:rPr lang="en-US" dirty="0" smtClean="0"/>
              <a:t>If only the outbound but not the inbound is inspected</a:t>
            </a:r>
            <a:r>
              <a:rPr lang="is-IS" dirty="0" smtClean="0"/>
              <a:t>…</a:t>
            </a:r>
          </a:p>
          <a:p>
            <a:pPr lvl="1">
              <a:lnSpc>
                <a:spcPct val="100000"/>
              </a:lnSpc>
              <a:spcBef>
                <a:spcPts val="0"/>
              </a:spcBef>
              <a:defRPr/>
            </a:pPr>
            <a:r>
              <a:rPr lang="is-IS" dirty="0" smtClean="0"/>
              <a:t>C&amp;C hidden in plain sight?</a:t>
            </a:r>
            <a:endParaRPr lang="is-IS" dirty="0"/>
          </a:p>
          <a:p>
            <a:pPr lvl="1">
              <a:lnSpc>
                <a:spcPct val="100000"/>
              </a:lnSpc>
              <a:spcBef>
                <a:spcPts val="0"/>
              </a:spcBef>
              <a:defRPr/>
            </a:pPr>
            <a:endParaRPr lang="is-IS" dirty="0" smtClean="0"/>
          </a:p>
          <a:p>
            <a:pPr>
              <a:lnSpc>
                <a:spcPct val="100000"/>
              </a:lnSpc>
              <a:spcBef>
                <a:spcPts val="0"/>
              </a:spcBef>
              <a:defRPr/>
            </a:pPr>
            <a:r>
              <a:rPr lang="is-IS" dirty="0" smtClean="0"/>
              <a:t>Even inspecting the response:</a:t>
            </a:r>
          </a:p>
          <a:p>
            <a:pPr lvl="1">
              <a:lnSpc>
                <a:spcPct val="100000"/>
              </a:lnSpc>
              <a:spcBef>
                <a:spcPts val="0"/>
              </a:spcBef>
              <a:defRPr/>
            </a:pPr>
            <a:r>
              <a:rPr lang="is-IS" dirty="0" smtClean="0"/>
              <a:t>It would be impossible to keep up with every content change (especially in web apps)</a:t>
            </a:r>
          </a:p>
          <a:p>
            <a:pPr lvl="1">
              <a:lnSpc>
                <a:spcPct val="100000"/>
              </a:lnSpc>
              <a:spcBef>
                <a:spcPts val="0"/>
              </a:spcBef>
              <a:defRPr/>
            </a:pPr>
            <a:r>
              <a:rPr lang="is-IS" dirty="0" smtClean="0"/>
              <a:t>Clone sites, embed C&amp;C in the content, firewall won’t know!</a:t>
            </a:r>
          </a:p>
        </p:txBody>
      </p:sp>
    </p:spTree>
    <p:extLst>
      <p:ext uri="{BB962C8B-B14F-4D97-AF65-F5344CB8AC3E}">
        <p14:creationId xmlns:p14="http://schemas.microsoft.com/office/powerpoint/2010/main" val="2143154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Conclusions</a:t>
            </a:r>
            <a:endParaRPr lang="en-US" dirty="0"/>
          </a:p>
        </p:txBody>
      </p:sp>
      <p:sp>
        <p:nvSpPr>
          <p:cNvPr id="3" name="Content Placeholder 2"/>
          <p:cNvSpPr>
            <a:spLocks noGrp="1"/>
          </p:cNvSpPr>
          <p:nvPr>
            <p:ph idx="1"/>
          </p:nvPr>
        </p:nvSpPr>
        <p:spPr/>
        <p:txBody>
          <a:bodyPr/>
          <a:lstStyle/>
          <a:p>
            <a:pPr>
              <a:lnSpc>
                <a:spcPct val="100000"/>
              </a:lnSpc>
              <a:spcBef>
                <a:spcPts val="0"/>
              </a:spcBef>
              <a:defRPr/>
            </a:pPr>
            <a:r>
              <a:rPr lang="en-US" dirty="0" smtClean="0"/>
              <a:t>Yes they do Layer 7, but Layers 2-4 are still important.</a:t>
            </a:r>
          </a:p>
          <a:p>
            <a:pPr>
              <a:lnSpc>
                <a:spcPct val="100000"/>
              </a:lnSpc>
              <a:spcBef>
                <a:spcPts val="0"/>
              </a:spcBef>
              <a:defRPr/>
            </a:pPr>
            <a:endParaRPr lang="en-US" dirty="0"/>
          </a:p>
          <a:p>
            <a:pPr>
              <a:lnSpc>
                <a:spcPct val="100000"/>
              </a:lnSpc>
              <a:spcBef>
                <a:spcPts val="0"/>
              </a:spcBef>
              <a:defRPr/>
            </a:pPr>
            <a:r>
              <a:rPr lang="en-US" dirty="0" smtClean="0"/>
              <a:t>The NGFW is only as good as the data it has.</a:t>
            </a:r>
          </a:p>
          <a:p>
            <a:pPr>
              <a:lnSpc>
                <a:spcPct val="100000"/>
              </a:lnSpc>
              <a:spcBef>
                <a:spcPts val="0"/>
              </a:spcBef>
              <a:defRPr/>
            </a:pPr>
            <a:endParaRPr lang="en-US" dirty="0"/>
          </a:p>
          <a:p>
            <a:pPr>
              <a:lnSpc>
                <a:spcPct val="100000"/>
              </a:lnSpc>
              <a:spcBef>
                <a:spcPts val="0"/>
              </a:spcBef>
              <a:defRPr/>
            </a:pPr>
            <a:r>
              <a:rPr lang="en-US" dirty="0" smtClean="0"/>
              <a:t>Anomaly detection and flow monitoring are KING</a:t>
            </a:r>
          </a:p>
          <a:p>
            <a:pPr>
              <a:lnSpc>
                <a:spcPct val="100000"/>
              </a:lnSpc>
              <a:spcBef>
                <a:spcPts val="0"/>
              </a:spcBef>
              <a:defRPr/>
            </a:pPr>
            <a:endParaRPr lang="en-US" dirty="0"/>
          </a:p>
          <a:p>
            <a:pPr>
              <a:lnSpc>
                <a:spcPct val="100000"/>
              </a:lnSpc>
              <a:spcBef>
                <a:spcPts val="0"/>
              </a:spcBef>
              <a:defRPr/>
            </a:pPr>
            <a:r>
              <a:rPr lang="en-US" dirty="0" smtClean="0"/>
              <a:t>Rules are more complex and easier to make mistakes</a:t>
            </a:r>
          </a:p>
          <a:p>
            <a:pPr>
              <a:lnSpc>
                <a:spcPct val="100000"/>
              </a:lnSpc>
              <a:spcBef>
                <a:spcPts val="0"/>
              </a:spcBef>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78565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That’s it!</a:t>
            </a:r>
            <a:endParaRPr lang="en-US" dirty="0"/>
          </a:p>
        </p:txBody>
      </p:sp>
      <p:sp>
        <p:nvSpPr>
          <p:cNvPr id="3" name="Content Placeholder 2"/>
          <p:cNvSpPr>
            <a:spLocks noGrp="1"/>
          </p:cNvSpPr>
          <p:nvPr>
            <p:ph idx="1"/>
          </p:nvPr>
        </p:nvSpPr>
        <p:spPr/>
        <p:txBody>
          <a:bodyPr/>
          <a:lstStyle/>
          <a:p>
            <a:r>
              <a:rPr lang="en-US" dirty="0" err="1" smtClean="0"/>
              <a:t>Fireaway</a:t>
            </a:r>
            <a:r>
              <a:rPr lang="en-US" dirty="0"/>
              <a:t>:  </a:t>
            </a:r>
            <a:r>
              <a:rPr lang="en-US" dirty="0">
                <a:hlinkClick r:id="rId2"/>
              </a:rPr>
              <a:t>https://</a:t>
            </a:r>
            <a:r>
              <a:rPr lang="en-US" dirty="0" smtClean="0">
                <a:hlinkClick r:id="rId2"/>
              </a:rPr>
              <a:t>github.com/tcstool/fireaway</a:t>
            </a:r>
            <a:endParaRPr lang="en-US" dirty="0" smtClean="0"/>
          </a:p>
          <a:p>
            <a:r>
              <a:rPr lang="en-US" dirty="0" smtClean="0"/>
              <a:t>Questions/Comments/Cussing:  @tcstoolhax0r</a:t>
            </a:r>
          </a:p>
          <a:p>
            <a:r>
              <a:rPr lang="en-US" dirty="0" smtClean="0"/>
              <a:t>References:</a:t>
            </a:r>
          </a:p>
          <a:p>
            <a:pPr lvl="1"/>
            <a:r>
              <a:rPr lang="en-US" dirty="0" smtClean="0"/>
              <a:t>”Network Application Firewalls Exploits and Defense”  Brad </a:t>
            </a:r>
            <a:r>
              <a:rPr lang="en-US" dirty="0" err="1" smtClean="0"/>
              <a:t>Woodberg</a:t>
            </a:r>
            <a:r>
              <a:rPr lang="en-US" dirty="0" smtClean="0"/>
              <a:t>, </a:t>
            </a:r>
            <a:r>
              <a:rPr lang="en-US" dirty="0" err="1" smtClean="0"/>
              <a:t>Defcon</a:t>
            </a:r>
            <a:r>
              <a:rPr lang="en-US" dirty="0" smtClean="0"/>
              <a:t> 19</a:t>
            </a:r>
          </a:p>
          <a:p>
            <a:pPr lvl="1"/>
            <a:r>
              <a:rPr lang="en-US" dirty="0" smtClean="0"/>
              <a:t>”Bypassing Next-Gen Firewall Rules” Dave Lassalle, </a:t>
            </a:r>
            <a:r>
              <a:rPr lang="en-US" dirty="0" err="1" smtClean="0"/>
              <a:t>Nolasec</a:t>
            </a:r>
            <a:r>
              <a:rPr lang="en-US" dirty="0"/>
              <a:t> </a:t>
            </a:r>
            <a:r>
              <a:rPr lang="en-US" dirty="0" smtClean="0"/>
              <a:t>9/27/2012</a:t>
            </a:r>
          </a:p>
        </p:txBody>
      </p:sp>
    </p:spTree>
    <p:extLst>
      <p:ext uri="{BB962C8B-B14F-4D97-AF65-F5344CB8AC3E}">
        <p14:creationId xmlns:p14="http://schemas.microsoft.com/office/powerpoint/2010/main" val="2068249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DISCLAIMER</a:t>
            </a:r>
            <a:endParaRPr lang="en-US" dirty="0">
              <a:solidFill>
                <a:srgbClr val="FF0000"/>
              </a:solidFill>
            </a:endParaRPr>
          </a:p>
        </p:txBody>
      </p:sp>
      <p:sp>
        <p:nvSpPr>
          <p:cNvPr id="3" name="Content Placeholder 2"/>
          <p:cNvSpPr>
            <a:spLocks noGrp="1"/>
          </p:cNvSpPr>
          <p:nvPr>
            <p:ph idx="1"/>
          </p:nvPr>
        </p:nvSpPr>
        <p:spPr/>
        <p:txBody>
          <a:bodyPr/>
          <a:lstStyle/>
          <a:p>
            <a:pPr>
              <a:lnSpc>
                <a:spcPct val="100000"/>
              </a:lnSpc>
              <a:spcBef>
                <a:spcPts val="0"/>
              </a:spcBef>
            </a:pPr>
            <a:r>
              <a:rPr lang="en-US" dirty="0" smtClean="0"/>
              <a:t>What you’re about to see are </a:t>
            </a:r>
            <a:r>
              <a:rPr lang="en-US" b="1" dirty="0" smtClean="0"/>
              <a:t>NOT </a:t>
            </a:r>
            <a:r>
              <a:rPr lang="en-US" dirty="0" smtClean="0"/>
              <a:t>exploits or 1337 0day h4x.  These are fundamental flaws and limitations in the design and feature sets of next generation firewalls.</a:t>
            </a:r>
          </a:p>
          <a:p>
            <a:pPr>
              <a:lnSpc>
                <a:spcPct val="100000"/>
              </a:lnSpc>
              <a:spcBef>
                <a:spcPts val="0"/>
              </a:spcBef>
            </a:pPr>
            <a:endParaRPr lang="en-US" dirty="0" smtClean="0"/>
          </a:p>
          <a:p>
            <a:pPr>
              <a:lnSpc>
                <a:spcPct val="100000"/>
              </a:lnSpc>
              <a:spcBef>
                <a:spcPts val="0"/>
              </a:spcBef>
            </a:pPr>
            <a:r>
              <a:rPr lang="en-US" dirty="0" smtClean="0"/>
              <a:t>One particular vendor will be picked on in this talk for the sake of example, but all next gen firewalls work pretty much the same way.</a:t>
            </a:r>
          </a:p>
          <a:p>
            <a:pPr lvl="1">
              <a:lnSpc>
                <a:spcPct val="100000"/>
              </a:lnSpc>
              <a:spcBef>
                <a:spcPts val="0"/>
              </a:spcBef>
            </a:pPr>
            <a:r>
              <a:rPr lang="en-US" dirty="0" smtClean="0"/>
              <a:t>Vendor:  “That’s just the way it works.”</a:t>
            </a:r>
          </a:p>
        </p:txBody>
      </p:sp>
    </p:spTree>
    <p:extLst>
      <p:ext uri="{BB962C8B-B14F-4D97-AF65-F5344CB8AC3E}">
        <p14:creationId xmlns:p14="http://schemas.microsoft.com/office/powerpoint/2010/main" val="1167728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Traditional Firewalls</a:t>
            </a:r>
            <a:endParaRPr lang="en-US" dirty="0"/>
          </a:p>
        </p:txBody>
      </p:sp>
      <p:sp>
        <p:nvSpPr>
          <p:cNvPr id="3" name="Content Placeholder 2"/>
          <p:cNvSpPr>
            <a:spLocks noGrp="1"/>
          </p:cNvSpPr>
          <p:nvPr>
            <p:ph idx="1"/>
          </p:nvPr>
        </p:nvSpPr>
        <p:spPr/>
        <p:txBody>
          <a:bodyPr/>
          <a:lstStyle/>
          <a:p>
            <a:r>
              <a:rPr lang="en-US" dirty="0" smtClean="0"/>
              <a:t>Operate at layers 3 and 4</a:t>
            </a:r>
          </a:p>
          <a:p>
            <a:pPr lvl="1"/>
            <a:r>
              <a:rPr lang="en-US" dirty="0" smtClean="0"/>
              <a:t>IP filtering, port filtering, etc.</a:t>
            </a:r>
          </a:p>
          <a:p>
            <a:pPr lvl="1"/>
            <a:r>
              <a:rPr lang="en-US" dirty="0" smtClean="0"/>
              <a:t>Maybe layer 2 and limited DPI depending on manufacturer and mode</a:t>
            </a:r>
            <a:endParaRPr lang="en-US" dirty="0"/>
          </a:p>
          <a:p>
            <a:r>
              <a:rPr lang="en-US" dirty="0" smtClean="0"/>
              <a:t>Uses rules + connection state to track flows and permit/deny initial traffic to and return traffic from destination. </a:t>
            </a:r>
          </a:p>
          <a:p>
            <a:r>
              <a:rPr lang="en-US" dirty="0" smtClean="0"/>
              <a:t>Rules based on very </a:t>
            </a:r>
            <a:r>
              <a:rPr lang="en-US" u="sng" dirty="0" smtClean="0"/>
              <a:t>static</a:t>
            </a:r>
            <a:r>
              <a:rPr lang="en-US" dirty="0" smtClean="0"/>
              <a:t> objects.</a:t>
            </a:r>
          </a:p>
          <a:p>
            <a:r>
              <a:rPr lang="en-US" dirty="0" smtClean="0"/>
              <a:t>NAT, PAT, and other bells and whistles.</a:t>
            </a:r>
          </a:p>
        </p:txBody>
      </p:sp>
    </p:spTree>
    <p:extLst>
      <p:ext uri="{BB962C8B-B14F-4D97-AF65-F5344CB8AC3E}">
        <p14:creationId xmlns:p14="http://schemas.microsoft.com/office/powerpoint/2010/main" val="2112227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Next Gen “Advantages”</a:t>
            </a:r>
            <a:endParaRPr lang="en-US" dirty="0"/>
          </a:p>
        </p:txBody>
      </p:sp>
      <p:sp>
        <p:nvSpPr>
          <p:cNvPr id="3" name="Content Placeholder 2"/>
          <p:cNvSpPr>
            <a:spLocks noGrp="1"/>
          </p:cNvSpPr>
          <p:nvPr>
            <p:ph idx="1"/>
          </p:nvPr>
        </p:nvSpPr>
        <p:spPr/>
        <p:txBody>
          <a:bodyPr/>
          <a:lstStyle/>
          <a:p>
            <a:r>
              <a:rPr lang="en-US" dirty="0" smtClean="0"/>
              <a:t>Can filter from layer 2 all the way up to layer 7 and ID apps regardless of port by reading the packet payload.</a:t>
            </a:r>
          </a:p>
          <a:p>
            <a:pPr lvl="1"/>
            <a:r>
              <a:rPr lang="en-US" dirty="0" smtClean="0"/>
              <a:t>According to the salespeople</a:t>
            </a:r>
            <a:r>
              <a:rPr lang="is-IS" dirty="0" smtClean="0"/>
              <a:t>….</a:t>
            </a:r>
          </a:p>
          <a:p>
            <a:r>
              <a:rPr lang="is-IS" dirty="0" smtClean="0"/>
              <a:t>Can create rules based on </a:t>
            </a:r>
            <a:r>
              <a:rPr lang="is-IS" u="sng" dirty="0" smtClean="0"/>
              <a:t>dynamic</a:t>
            </a:r>
            <a:r>
              <a:rPr lang="is-IS" dirty="0" smtClean="0"/>
              <a:t> objects as well as static by relying on correlation with external data sources.</a:t>
            </a:r>
          </a:p>
          <a:p>
            <a:pPr lvl="1"/>
            <a:r>
              <a:rPr lang="is-IS" dirty="0" smtClean="0"/>
              <a:t>Users, DNS names, AD objects, etc. </a:t>
            </a:r>
          </a:p>
          <a:p>
            <a:r>
              <a:rPr lang="is-IS" dirty="0" smtClean="0"/>
              <a:t>Firewall is a “decision” device, not just a filter (More options than allow/deny)</a:t>
            </a:r>
          </a:p>
          <a:p>
            <a:r>
              <a:rPr lang="is-IS" dirty="0" smtClean="0"/>
              <a:t>Buzzword bingo: “Advanced threat prevention”, “threat intelligence”, “Integrated Intrusion Prevention”</a:t>
            </a:r>
            <a:endParaRPr lang="en-US" dirty="0" smtClean="0"/>
          </a:p>
          <a:p>
            <a:endParaRPr lang="en-US" dirty="0"/>
          </a:p>
        </p:txBody>
      </p:sp>
    </p:spTree>
    <p:extLst>
      <p:ext uri="{BB962C8B-B14F-4D97-AF65-F5344CB8AC3E}">
        <p14:creationId xmlns:p14="http://schemas.microsoft.com/office/powerpoint/2010/main" val="1575928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Perfect Firewall?</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Every outbound packet gets inspected at at every layer against a large, detailed database with accurate, up to date information on exactly what traffic for a particular application should look like and destination verified.</a:t>
            </a:r>
          </a:p>
          <a:p>
            <a:pPr>
              <a:lnSpc>
                <a:spcPct val="100000"/>
              </a:lnSpc>
              <a:spcBef>
                <a:spcPts val="0"/>
              </a:spcBef>
            </a:pPr>
            <a:r>
              <a:rPr lang="en-US" dirty="0" smtClean="0"/>
              <a:t>Return traffic gets checked in the same way.</a:t>
            </a:r>
          </a:p>
          <a:p>
            <a:pPr>
              <a:lnSpc>
                <a:spcPct val="100000"/>
              </a:lnSpc>
              <a:spcBef>
                <a:spcPts val="0"/>
              </a:spcBef>
            </a:pPr>
            <a:r>
              <a:rPr lang="en-US" dirty="0" smtClean="0"/>
              <a:t>ANY deviation gets dropped like a bad habit.</a:t>
            </a:r>
          </a:p>
          <a:p>
            <a:pPr>
              <a:lnSpc>
                <a:spcPct val="100000"/>
              </a:lnSpc>
              <a:spcBef>
                <a:spcPts val="0"/>
              </a:spcBef>
            </a:pPr>
            <a:endParaRPr lang="en-US" dirty="0" smtClean="0"/>
          </a:p>
          <a:p>
            <a:pPr>
              <a:lnSpc>
                <a:spcPct val="100000"/>
              </a:lnSpc>
              <a:spcBef>
                <a:spcPts val="0"/>
              </a:spcBef>
            </a:pPr>
            <a:endParaRPr lang="en-US" dirty="0"/>
          </a:p>
        </p:txBody>
      </p:sp>
    </p:spTree>
    <p:extLst>
      <p:ext uri="{BB962C8B-B14F-4D97-AF65-F5344CB8AC3E}">
        <p14:creationId xmlns:p14="http://schemas.microsoft.com/office/powerpoint/2010/main" val="735510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Nope!</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This is EXPENSIVE computationally and network latency wise.</a:t>
            </a:r>
          </a:p>
          <a:p>
            <a:pPr lvl="1"/>
            <a:r>
              <a:rPr lang="en-US" dirty="0" smtClean="0"/>
              <a:t>Probably would drop too much.</a:t>
            </a:r>
          </a:p>
          <a:p>
            <a:r>
              <a:rPr lang="en-US" dirty="0" smtClean="0"/>
              <a:t>So the NGFW takes shortcuts</a:t>
            </a:r>
            <a:r>
              <a:rPr lang="is-IS" dirty="0" smtClean="0"/>
              <a:t>…</a:t>
            </a:r>
          </a:p>
          <a:p>
            <a:pPr lvl="1"/>
            <a:r>
              <a:rPr lang="is-IS" dirty="0" smtClean="0"/>
              <a:t>Allows unrestricted traffic flow until it figures out what an app is.</a:t>
            </a:r>
          </a:p>
          <a:p>
            <a:pPr lvl="1"/>
            <a:r>
              <a:rPr lang="is-IS" dirty="0" smtClean="0">
                <a:solidFill>
                  <a:srgbClr val="FF0000"/>
                </a:solidFill>
              </a:rPr>
              <a:t>Mostly doesn’t use the return traffic to make decisions.</a:t>
            </a:r>
          </a:p>
          <a:p>
            <a:pPr lvl="1"/>
            <a:r>
              <a:rPr lang="is-IS" dirty="0" smtClean="0"/>
              <a:t>Makes assumptions based on layer </a:t>
            </a:r>
            <a:r>
              <a:rPr lang="en-US" dirty="0" smtClean="0"/>
              <a:t>4 </a:t>
            </a:r>
            <a:r>
              <a:rPr lang="en-US" dirty="0" smtClean="0"/>
              <a:t>attributes.</a:t>
            </a:r>
          </a:p>
          <a:p>
            <a:pPr lvl="1"/>
            <a:r>
              <a:rPr lang="en-US" dirty="0" smtClean="0"/>
              <a:t>Relies on a small, limited set of attributes to make a positive match</a:t>
            </a:r>
            <a:r>
              <a:rPr lang="en-US" dirty="0"/>
              <a:t>.</a:t>
            </a:r>
            <a:endParaRPr lang="en-US" dirty="0" smtClean="0"/>
          </a:p>
          <a:p>
            <a:endParaRPr lang="en-US" dirty="0" smtClean="0"/>
          </a:p>
          <a:p>
            <a:endParaRPr lang="en-US" dirty="0"/>
          </a:p>
        </p:txBody>
      </p:sp>
    </p:spTree>
    <p:extLst>
      <p:ext uri="{BB962C8B-B14F-4D97-AF65-F5344CB8AC3E}">
        <p14:creationId xmlns:p14="http://schemas.microsoft.com/office/powerpoint/2010/main" val="728980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It’s back!</a:t>
            </a:r>
            <a:endParaRPr lang="en-US" dirty="0"/>
          </a:p>
        </p:txBody>
      </p:sp>
      <p:pic>
        <p:nvPicPr>
          <p:cNvPr id="4" name="Content Placeholder 3"/>
          <p:cNvPicPr>
            <a:picLocks noGrp="1" noChangeAspect="1"/>
          </p:cNvPicPr>
          <p:nvPr>
            <p:ph idx="1"/>
          </p:nvPr>
        </p:nvPicPr>
        <p:blipFill>
          <a:blip r:embed="rId3"/>
          <a:stretch>
            <a:fillRect/>
          </a:stretch>
        </p:blipFill>
        <p:spPr>
          <a:xfrm>
            <a:off x="4857750" y="1852551"/>
            <a:ext cx="2476500" cy="3787043"/>
          </a:xfrm>
          <a:prstGeom prst="rect">
            <a:avLst/>
          </a:prstGeom>
        </p:spPr>
      </p:pic>
    </p:spTree>
    <p:extLst>
      <p:ext uri="{BB962C8B-B14F-4D97-AF65-F5344CB8AC3E}">
        <p14:creationId xmlns:p14="http://schemas.microsoft.com/office/powerpoint/2010/main" val="54152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27501"/>
            <a:ext cx="12191999" cy="7015660"/>
          </a:xfrm>
          <a:prstGeom prst="rect">
            <a:avLst/>
          </a:prstGeom>
        </p:spPr>
      </p:pic>
    </p:spTree>
    <p:extLst>
      <p:ext uri="{BB962C8B-B14F-4D97-AF65-F5344CB8AC3E}">
        <p14:creationId xmlns:p14="http://schemas.microsoft.com/office/powerpoint/2010/main" val="1339182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6807</TotalTime>
  <Words>1084</Words>
  <Application>Microsoft Macintosh PowerPoint</Application>
  <PresentationFormat>Widescreen</PresentationFormat>
  <Paragraphs>139</Paragraphs>
  <Slides>28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Andale Mono</vt:lpstr>
      <vt:lpstr>Calibri</vt:lpstr>
      <vt:lpstr>Calibri Light</vt:lpstr>
      <vt:lpstr>Arial</vt:lpstr>
      <vt:lpstr>Office Theme</vt:lpstr>
      <vt:lpstr>Fire Away!</vt:lpstr>
      <vt:lpstr>Quick Intro</vt:lpstr>
      <vt:lpstr>DISCLAIMER</vt:lpstr>
      <vt:lpstr>Traditional Firewalls</vt:lpstr>
      <vt:lpstr>Next Gen “Advantages”</vt:lpstr>
      <vt:lpstr>The Perfect Firewall?</vt:lpstr>
      <vt:lpstr>Nope!</vt:lpstr>
      <vt:lpstr>It’s back!</vt:lpstr>
      <vt:lpstr>PowerPoint Presentation</vt:lpstr>
      <vt:lpstr>Into the Great Wide Open…</vt:lpstr>
      <vt:lpstr>Battle Stations!</vt:lpstr>
      <vt:lpstr>Data leakage</vt:lpstr>
      <vt:lpstr>PowerPoint Presentation</vt:lpstr>
      <vt:lpstr>PowerPoint Presentation</vt:lpstr>
      <vt:lpstr>PowerPoint Presentation</vt:lpstr>
      <vt:lpstr>PowerPoint Presentation</vt:lpstr>
      <vt:lpstr>Mode 1-Moving a file</vt:lpstr>
      <vt:lpstr>Hit!</vt:lpstr>
      <vt:lpstr>How does ID work?</vt:lpstr>
      <vt:lpstr>So what if we send this to our evil IP?</vt:lpstr>
      <vt:lpstr>PowerPoint Presentation</vt:lpstr>
      <vt:lpstr>Or This?</vt:lpstr>
      <vt:lpstr>Or This?</vt:lpstr>
      <vt:lpstr>PowerPoint Presentation</vt:lpstr>
      <vt:lpstr>Hit!</vt:lpstr>
      <vt:lpstr>You Sunk my Battleship!</vt:lpstr>
      <vt:lpstr>Conclusions</vt:lpstr>
      <vt:lpstr>That’s it!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Away!</dc:title>
  <dc:creator>Russell Butturini</dc:creator>
  <cp:lastModifiedBy>Russell Butturini</cp:lastModifiedBy>
  <cp:revision>74</cp:revision>
  <dcterms:created xsi:type="dcterms:W3CDTF">2016-08-16T00:29:41Z</dcterms:created>
  <dcterms:modified xsi:type="dcterms:W3CDTF">2016-09-25T12:51:13Z</dcterms:modified>
</cp:coreProperties>
</file>